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1"/>
  </p:notesMasterIdLst>
  <p:sldIdLst>
    <p:sldId id="256" r:id="rId2"/>
    <p:sldId id="286" r:id="rId3"/>
    <p:sldId id="279" r:id="rId4"/>
    <p:sldId id="278" r:id="rId5"/>
    <p:sldId id="280" r:id="rId6"/>
    <p:sldId id="281" r:id="rId7"/>
    <p:sldId id="282" r:id="rId8"/>
    <p:sldId id="290" r:id="rId9"/>
    <p:sldId id="28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B836581-BCB0-BE48-8EE3-8B715D6AA48B}">
          <p14:sldIdLst>
            <p14:sldId id="256"/>
            <p14:sldId id="286"/>
            <p14:sldId id="279"/>
            <p14:sldId id="278"/>
            <p14:sldId id="280"/>
            <p14:sldId id="281"/>
            <p14:sldId id="282"/>
            <p14:sldId id="290"/>
            <p14:sldId id="289"/>
          </p14:sldIdLst>
        </p14:section>
        <p14:section name="Untitled Section" id="{0F52B524-2CED-8847-86D7-88B57FF0B4DE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00DC"/>
    <a:srgbClr val="FFDA6B"/>
    <a:srgbClr val="D73484"/>
    <a:srgbClr val="570578"/>
    <a:srgbClr val="9500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07"/>
    <p:restoredTop sz="94563"/>
  </p:normalViewPr>
  <p:slideViewPr>
    <p:cSldViewPr snapToGrid="0" snapToObjects="1">
      <p:cViewPr varScale="1">
        <p:scale>
          <a:sx n="82" d="100"/>
          <a:sy n="82" d="100"/>
        </p:scale>
        <p:origin x="9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C8EBE3-775D-1D40-86EC-890F33DD161F}" type="datetimeFigureOut">
              <a:rPr lang="en-US" smtClean="0"/>
              <a:t>12/4/18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E2AE3-FEDC-7C42-829A-A62418FE2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98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E2AE3-FEDC-7C42-829A-A62418FE24C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981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E2AE3-FEDC-7C42-829A-A62418FE24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039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7E8BED9-0124-3444-AD45-4F5C4283A8CF}" type="datetimeFigureOut">
              <a:rPr lang="en-US" smtClean="0"/>
              <a:t>12/4/18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49043-EED2-4044-A2FB-A91DEDD2CE3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3428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BED9-0124-3444-AD45-4F5C4283A8CF}" type="datetimeFigureOut">
              <a:rPr lang="en-US" smtClean="0"/>
              <a:t>12/4/18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49043-EED2-4044-A2FB-A91DEDD2C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294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BED9-0124-3444-AD45-4F5C4283A8CF}" type="datetimeFigureOut">
              <a:rPr lang="en-US" smtClean="0"/>
              <a:t>12/4/18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49043-EED2-4044-A2FB-A91DEDD2CE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9018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BED9-0124-3444-AD45-4F5C4283A8CF}" type="datetimeFigureOut">
              <a:rPr lang="en-US" smtClean="0"/>
              <a:t>12/4/18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49043-EED2-4044-A2FB-A91DEDD2C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652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BED9-0124-3444-AD45-4F5C4283A8CF}" type="datetimeFigureOut">
              <a:rPr lang="en-US" smtClean="0"/>
              <a:t>12/4/18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49043-EED2-4044-A2FB-A91DEDD2CE3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0010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BED9-0124-3444-AD45-4F5C4283A8CF}" type="datetimeFigureOut">
              <a:rPr lang="en-US" smtClean="0"/>
              <a:t>12/4/18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49043-EED2-4044-A2FB-A91DEDD2C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6193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BED9-0124-3444-AD45-4F5C4283A8CF}" type="datetimeFigureOut">
              <a:rPr lang="en-US" smtClean="0"/>
              <a:t>12/4/18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49043-EED2-4044-A2FB-A91DEDD2C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9317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BED9-0124-3444-AD45-4F5C4283A8CF}" type="datetimeFigureOut">
              <a:rPr lang="en-US" smtClean="0"/>
              <a:t>12/4/18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49043-EED2-4044-A2FB-A91DEDD2C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40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BED9-0124-3444-AD45-4F5C4283A8CF}" type="datetimeFigureOut">
              <a:rPr lang="en-US" smtClean="0"/>
              <a:t>12/4/18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49043-EED2-4044-A2FB-A91DEDD2C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14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BED9-0124-3444-AD45-4F5C4283A8CF}" type="datetimeFigureOut">
              <a:rPr lang="en-US" smtClean="0"/>
              <a:t>12/4/18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49043-EED2-4044-A2FB-A91DEDD2C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4820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BED9-0124-3444-AD45-4F5C4283A8CF}" type="datetimeFigureOut">
              <a:rPr lang="en-US" smtClean="0"/>
              <a:t>12/4/18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49043-EED2-4044-A2FB-A91DEDD2CE3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270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7E8BED9-0124-3444-AD45-4F5C4283A8CF}" type="datetimeFigureOut">
              <a:rPr lang="en-US" smtClean="0"/>
              <a:t>12/4/18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B949043-EED2-4044-A2FB-A91DEDD2CE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306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convai.io/#personachat-convai2-datase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506.05869" TargetMode="External"/><Relationship Id="rId2" Type="http://schemas.openxmlformats.org/officeDocument/2006/relationships/hyperlink" Target="https://arxiv.org/abs/1603.0615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arxiv.org/abs/1510.03055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parl.ai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7">
            <a:extLst>
              <a:ext uri="{FF2B5EF4-FFF2-40B4-BE49-F238E27FC236}">
                <a16:creationId xmlns:a16="http://schemas.microsoft.com/office/drawing/2014/main" id="{4C0648FB-4388-443C-8D4E-4A9FF0336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DA5426-A290-3440-9E75-D8320FA0DD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2671" y="4960137"/>
            <a:ext cx="4148329" cy="1463040"/>
          </a:xfrm>
        </p:spPr>
        <p:txBody>
          <a:bodyPr>
            <a:normAutofit/>
          </a:bodyPr>
          <a:lstStyle/>
          <a:p>
            <a:r>
              <a:rPr lang="en-US" dirty="0"/>
              <a:t>Speaker:</a:t>
            </a:r>
          </a:p>
          <a:p>
            <a:r>
              <a:rPr lang="en-US" dirty="0"/>
              <a:t>Jason Weston, Facebook AI Research</a:t>
            </a:r>
          </a:p>
        </p:txBody>
      </p:sp>
      <p:sp>
        <p:nvSpPr>
          <p:cNvPr id="25" name="Rectangle 9">
            <a:extLst>
              <a:ext uri="{FF2B5EF4-FFF2-40B4-BE49-F238E27FC236}">
                <a16:creationId xmlns:a16="http://schemas.microsoft.com/office/drawing/2014/main" id="{4A8D762E-DA8D-419A-BA44-68B93D3D9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B3B46E-62C2-454D-801A-C80C9880AE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8450" y="-40800"/>
            <a:ext cx="9618133" cy="2960980"/>
          </a:xfrm>
        </p:spPr>
        <p:txBody>
          <a:bodyPr anchor="b">
            <a:normAutofit/>
          </a:bodyPr>
          <a:lstStyle/>
          <a:p>
            <a:pPr algn="l"/>
            <a:r>
              <a:rPr lang="en-US" sz="6000" b="1" dirty="0">
                <a:solidFill>
                  <a:srgbClr val="FFDA6B"/>
                </a:solidFill>
              </a:rPr>
              <a:t>ConvAI2 Competition</a:t>
            </a:r>
            <a:r>
              <a:rPr lang="en-US" sz="6000" b="1" dirty="0">
                <a:solidFill>
                  <a:srgbClr val="FFFFFF"/>
                </a:solidFill>
              </a:rPr>
              <a:t> </a:t>
            </a:r>
            <a:br>
              <a:rPr lang="en-US" sz="6000" b="1" dirty="0">
                <a:solidFill>
                  <a:srgbClr val="FFFFFF"/>
                </a:solidFill>
              </a:rPr>
            </a:br>
            <a:r>
              <a:rPr lang="en-US" sz="6000" b="1" dirty="0">
                <a:solidFill>
                  <a:srgbClr val="FFFFFF"/>
                </a:solidFill>
              </a:rPr>
              <a:t>The task</a:t>
            </a:r>
            <a:endParaRPr lang="en-US" sz="6000" dirty="0">
              <a:solidFill>
                <a:srgbClr val="FFFFFF"/>
              </a:solidFill>
            </a:endParaRPr>
          </a:p>
        </p:txBody>
      </p:sp>
      <p:cxnSp>
        <p:nvCxnSpPr>
          <p:cNvPr id="26" name="Straight Connector 11">
            <a:extLst>
              <a:ext uri="{FF2B5EF4-FFF2-40B4-BE49-F238E27FC236}">
                <a16:creationId xmlns:a16="http://schemas.microsoft.com/office/drawing/2014/main" id="{47F95953-8E19-4C01-997F-0E959B52B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552199" y="5234457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8D1B4E1-17AB-0447-B4B0-6E845AAF0E70}"/>
              </a:ext>
            </a:extLst>
          </p:cNvPr>
          <p:cNvSpPr txBox="1"/>
          <p:nvPr/>
        </p:nvSpPr>
        <p:spPr>
          <a:xfrm>
            <a:off x="384539" y="4782922"/>
            <a:ext cx="66726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Organizers: </a:t>
            </a:r>
            <a:r>
              <a:rPr lang="en-US" dirty="0"/>
              <a:t>Mikhail </a:t>
            </a:r>
            <a:r>
              <a:rPr lang="en-US" dirty="0" err="1"/>
              <a:t>Burtsev</a:t>
            </a:r>
            <a:r>
              <a:rPr lang="en-US" dirty="0"/>
              <a:t>, Varvara </a:t>
            </a:r>
            <a:r>
              <a:rPr lang="en-US" dirty="0" err="1"/>
              <a:t>Logacheva</a:t>
            </a:r>
            <a:r>
              <a:rPr lang="en-US" dirty="0"/>
              <a:t>, Valentin </a:t>
            </a:r>
            <a:r>
              <a:rPr lang="en-US" dirty="0" err="1"/>
              <a:t>Malykh</a:t>
            </a:r>
            <a:r>
              <a:rPr lang="en-US" dirty="0"/>
              <a:t>, Ryan Lowe, Iulian </a:t>
            </a:r>
            <a:r>
              <a:rPr lang="en-US" dirty="0" err="1"/>
              <a:t>Serban</a:t>
            </a:r>
            <a:r>
              <a:rPr lang="en-US" dirty="0"/>
              <a:t>, </a:t>
            </a:r>
            <a:r>
              <a:rPr lang="en-US" dirty="0" err="1"/>
              <a:t>Shrimai</a:t>
            </a:r>
            <a:r>
              <a:rPr lang="en-US" dirty="0"/>
              <a:t> </a:t>
            </a:r>
            <a:r>
              <a:rPr lang="en-US" dirty="0" err="1"/>
              <a:t>Prabhumoye</a:t>
            </a:r>
            <a:r>
              <a:rPr lang="en-US" dirty="0"/>
              <a:t>, Emily </a:t>
            </a:r>
            <a:r>
              <a:rPr lang="en-US" dirty="0" err="1"/>
              <a:t>Dinan</a:t>
            </a:r>
            <a:r>
              <a:rPr lang="en-US" dirty="0"/>
              <a:t>, </a:t>
            </a:r>
            <a:r>
              <a:rPr lang="en-US" dirty="0" err="1"/>
              <a:t>Douwe</a:t>
            </a:r>
            <a:r>
              <a:rPr lang="en-US" dirty="0"/>
              <a:t> </a:t>
            </a:r>
            <a:r>
              <a:rPr lang="en-US" dirty="0" err="1"/>
              <a:t>Kiela</a:t>
            </a:r>
            <a:r>
              <a:rPr lang="en-US" dirty="0"/>
              <a:t>, Alexander Miller, Kurt Shuster, Arthur </a:t>
            </a:r>
            <a:r>
              <a:rPr lang="en-US" dirty="0" err="1"/>
              <a:t>Szlam</a:t>
            </a:r>
            <a:r>
              <a:rPr lang="en-US" dirty="0"/>
              <a:t>, Jack </a:t>
            </a:r>
            <a:r>
              <a:rPr lang="en-US" dirty="0" err="1"/>
              <a:t>Urbanek</a:t>
            </a:r>
            <a:r>
              <a:rPr lang="en-US" dirty="0"/>
              <a:t> and Jason Weston.</a:t>
            </a:r>
          </a:p>
          <a:p>
            <a:endParaRPr lang="en-US" dirty="0"/>
          </a:p>
          <a:p>
            <a:r>
              <a:rPr lang="en-US" b="1" dirty="0"/>
              <a:t>Advisory board: </a:t>
            </a:r>
            <a:r>
              <a:rPr lang="en-US" dirty="0" err="1"/>
              <a:t>Yoshua</a:t>
            </a:r>
            <a:r>
              <a:rPr lang="en-US" dirty="0"/>
              <a:t> </a:t>
            </a:r>
            <a:r>
              <a:rPr lang="en-US" dirty="0" err="1"/>
              <a:t>Bengio</a:t>
            </a:r>
            <a:r>
              <a:rPr lang="en-US" dirty="0"/>
              <a:t>, Alan W. Black, Joelle </a:t>
            </a:r>
            <a:r>
              <a:rPr lang="en-US" dirty="0" err="1"/>
              <a:t>Pineau</a:t>
            </a:r>
            <a:r>
              <a:rPr lang="en-US" dirty="0"/>
              <a:t>, Alexander </a:t>
            </a:r>
            <a:r>
              <a:rPr lang="en-US" dirty="0" err="1"/>
              <a:t>Rudnicky</a:t>
            </a:r>
            <a:r>
              <a:rPr lang="en-US" dirty="0"/>
              <a:t>, Jason Williams.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51C86E-DBD2-8340-BF9A-A0A7758DC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7783" y="821296"/>
            <a:ext cx="2696233" cy="26962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11B733-3E8C-6540-8D89-CA701EF21E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0831" y="802505"/>
            <a:ext cx="2733816" cy="273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588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343E1-10D4-D54F-8919-17949A896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498717"/>
            <a:ext cx="11048423" cy="1577217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COMPETItiON</a:t>
            </a:r>
            <a:r>
              <a:rPr lang="en-US" dirty="0"/>
              <a:t> AIM: </a:t>
            </a:r>
            <a:br>
              <a:rPr lang="en-US" dirty="0"/>
            </a:br>
            <a:r>
              <a:rPr lang="en-US" dirty="0"/>
              <a:t>SHARED TASK TO FIND BETTER Chitchat DIALOGUE MODELS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A9194-926E-F447-8D83-BB910E243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258" y="1973064"/>
            <a:ext cx="10200132" cy="4439166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>
                <a:solidFill>
                  <a:srgbClr val="0070C0"/>
                </a:solidFill>
              </a:rPr>
              <a:t>Few available datasets for non-goal-oriented dialogue (</a:t>
            </a:r>
            <a:r>
              <a:rPr lang="en-US" sz="2800" b="1" dirty="0">
                <a:solidFill>
                  <a:srgbClr val="0070C0"/>
                </a:solidFill>
              </a:rPr>
              <a:t>chit-chat</a:t>
            </a:r>
            <a:r>
              <a:rPr lang="en-US" sz="2800" dirty="0">
                <a:solidFill>
                  <a:srgbClr val="0070C0"/>
                </a:solidFill>
              </a:rPr>
              <a:t>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 Currently no standard evaluation procedure.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800" b="1" dirty="0"/>
              <a:t>ConvAI2 Goals: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A concrete scenario for testing chatbots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A </a:t>
            </a:r>
            <a:r>
              <a:rPr lang="en-US" sz="2800" b="1" dirty="0"/>
              <a:t>standard evaluation tool</a:t>
            </a:r>
            <a:endParaRPr lang="en-US" sz="2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>
                <a:solidFill>
                  <a:srgbClr val="00B050"/>
                </a:solidFill>
              </a:rPr>
              <a:t>datasets are </a:t>
            </a:r>
            <a:r>
              <a:rPr lang="en-US" sz="2800" b="1" dirty="0">
                <a:solidFill>
                  <a:srgbClr val="00B050"/>
                </a:solidFill>
              </a:rPr>
              <a:t>open source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B050"/>
                </a:solidFill>
              </a:rPr>
              <a:t> baselines and evaluation code (automatic + </a:t>
            </a:r>
            <a:r>
              <a:rPr lang="en-US" sz="2800" b="1" dirty="0" err="1">
                <a:solidFill>
                  <a:srgbClr val="00B050"/>
                </a:solidFill>
              </a:rPr>
              <a:t>MTurk</a:t>
            </a:r>
            <a:r>
              <a:rPr lang="en-US" sz="2800" dirty="0">
                <a:solidFill>
                  <a:srgbClr val="00B050"/>
                </a:solidFill>
              </a:rPr>
              <a:t>) are open source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B050"/>
                </a:solidFill>
              </a:rPr>
              <a:t> encourage all competitors to open source code, </a:t>
            </a:r>
            <a:r>
              <a:rPr lang="en-US" sz="2800" b="1" dirty="0">
                <a:solidFill>
                  <a:srgbClr val="00B050"/>
                </a:solidFill>
              </a:rPr>
              <a:t>winner must be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8D91EE-87A6-C64F-A74B-E6DAEC060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4333" y="2075934"/>
            <a:ext cx="3520420" cy="352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51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1B694-330F-5747-A2EF-CBA09D216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681" y="245323"/>
            <a:ext cx="9720072" cy="1499616"/>
          </a:xfrm>
        </p:spPr>
        <p:txBody>
          <a:bodyPr/>
          <a:lstStyle/>
          <a:p>
            <a:r>
              <a:rPr lang="en-US" dirty="0"/>
              <a:t>Convai2 :  conversational AI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D4D85-EB53-F74C-9101-435B3854F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0" y="2023110"/>
            <a:ext cx="11212830" cy="46634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2800" dirty="0"/>
              <a:t>This is the </a:t>
            </a:r>
            <a:r>
              <a:rPr lang="en-US" sz="2800" b="1" dirty="0"/>
              <a:t>second</a:t>
            </a:r>
            <a:r>
              <a:rPr lang="en-US" sz="2800" dirty="0"/>
              <a:t> </a:t>
            </a:r>
            <a:r>
              <a:rPr lang="en-US" sz="2800" dirty="0" err="1"/>
              <a:t>ConvAI</a:t>
            </a:r>
            <a:r>
              <a:rPr lang="en-US" sz="2800" dirty="0"/>
              <a:t> Challenge. </a:t>
            </a:r>
          </a:p>
          <a:p>
            <a:r>
              <a:rPr lang="en-US" sz="2800" dirty="0"/>
              <a:t>Last year focused on dialogue based on a news/Wikipedia article.</a:t>
            </a:r>
          </a:p>
          <a:p>
            <a:endParaRPr lang="en-US" sz="2800" dirty="0"/>
          </a:p>
          <a:p>
            <a:r>
              <a:rPr lang="en-US" sz="2800" dirty="0"/>
              <a:t>This year we aim to improve over last year: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 Providing a dataset from the beginning, </a:t>
            </a:r>
            <a:r>
              <a:rPr lang="en-US" sz="2800" b="1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PersonaChat</a:t>
            </a:r>
            <a:endParaRPr lang="en-US" sz="2800" b="1" dirty="0">
              <a:solidFill>
                <a:srgbClr val="0070C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 Making the conversations </a:t>
            </a:r>
            <a:r>
              <a:rPr lang="en-US" sz="2800" b="1" dirty="0">
                <a:solidFill>
                  <a:srgbClr val="0070C0"/>
                </a:solidFill>
              </a:rPr>
              <a:t>more engaging</a:t>
            </a:r>
            <a:r>
              <a:rPr lang="en-US" sz="2800" dirty="0">
                <a:solidFill>
                  <a:srgbClr val="0070C0"/>
                </a:solidFill>
              </a:rPr>
              <a:t> for humans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 Clearer evaluation process </a:t>
            </a:r>
            <a:r>
              <a:rPr lang="en-US" sz="2800" i="1" dirty="0">
                <a:solidFill>
                  <a:srgbClr val="0070C0"/>
                </a:solidFill>
              </a:rPr>
              <a:t>(automatic evaluation, followed by </a:t>
            </a:r>
            <a:r>
              <a:rPr lang="en-US" sz="2800" b="1" i="1" dirty="0">
                <a:solidFill>
                  <a:srgbClr val="0070C0"/>
                </a:solidFill>
              </a:rPr>
              <a:t>human </a:t>
            </a:r>
            <a:r>
              <a:rPr lang="en-US" sz="2800" b="1" i="1" dirty="0" err="1">
                <a:solidFill>
                  <a:srgbClr val="0070C0"/>
                </a:solidFill>
              </a:rPr>
              <a:t>eval</a:t>
            </a:r>
            <a:r>
              <a:rPr lang="en-US" sz="2800" i="1" dirty="0">
                <a:solidFill>
                  <a:srgbClr val="0070C0"/>
                </a:solidFill>
              </a:rPr>
              <a:t>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0A984E-DA04-B846-984E-E166C4FD79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4115" y="650856"/>
            <a:ext cx="2447885" cy="24478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A28B77-330C-6348-BC34-EB43197D98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7905" y="3504274"/>
            <a:ext cx="2312590" cy="231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445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54511-2CCC-ED43-A983-DAB93DE52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989" y="-234778"/>
            <a:ext cx="9720072" cy="1499616"/>
          </a:xfrm>
        </p:spPr>
        <p:txBody>
          <a:bodyPr/>
          <a:lstStyle/>
          <a:p>
            <a:r>
              <a:rPr lang="en-US" dirty="0" err="1"/>
              <a:t>Personachat</a:t>
            </a:r>
            <a:r>
              <a:rPr lang="en-US" dirty="0"/>
              <a:t> dataset 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2D4D26-C3BD-0749-8ED8-22A8675781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7726" y="1015663"/>
            <a:ext cx="9209795" cy="571073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28CA43-7416-9348-B09D-E14E47C101B1}"/>
              </a:ext>
            </a:extLst>
          </p:cNvPr>
          <p:cNvSpPr txBox="1"/>
          <p:nvPr/>
        </p:nvSpPr>
        <p:spPr>
          <a:xfrm>
            <a:off x="9166860" y="1473133"/>
            <a:ext cx="37604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The dataset consists of</a:t>
            </a:r>
          </a:p>
          <a:p>
            <a:r>
              <a:rPr lang="en-US" sz="2400" dirty="0">
                <a:solidFill>
                  <a:srgbClr val="00B050"/>
                </a:solidFill>
              </a:rPr>
              <a:t>164,356 utterances </a:t>
            </a:r>
          </a:p>
          <a:p>
            <a:r>
              <a:rPr lang="en-US" sz="2400" dirty="0">
                <a:solidFill>
                  <a:srgbClr val="00B050"/>
                </a:solidFill>
              </a:rPr>
              <a:t> in 11k dialogs, </a:t>
            </a:r>
          </a:p>
          <a:p>
            <a:r>
              <a:rPr lang="en-US" sz="2400" dirty="0">
                <a:solidFill>
                  <a:srgbClr val="00B050"/>
                </a:solidFill>
              </a:rPr>
              <a:t> over 1155 personas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0A3293-6C07-B847-9CEE-B1099FA225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6860" y="3668013"/>
            <a:ext cx="3058383" cy="30583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EB14E5-457A-8448-BA8E-E1616E3A7A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0773" y="225238"/>
            <a:ext cx="1245350" cy="12453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DCC4DCA-8C6B-EC46-89A6-51FC0DEC0BEE}"/>
              </a:ext>
            </a:extLst>
          </p:cNvPr>
          <p:cNvSpPr txBox="1"/>
          <p:nvPr/>
        </p:nvSpPr>
        <p:spPr>
          <a:xfrm>
            <a:off x="5361921" y="338555"/>
            <a:ext cx="342532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(Zhang et al., 2018)</a:t>
            </a:r>
            <a:r>
              <a:rPr lang="en-US" dirty="0">
                <a:solidFill>
                  <a:srgbClr val="00B050"/>
                </a:solidFill>
              </a:rPr>
              <a:t> 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4E0E8F-891E-A74E-8AF5-629EBBE91684}"/>
              </a:ext>
            </a:extLst>
          </p:cNvPr>
          <p:cNvSpPr txBox="1"/>
          <p:nvPr/>
        </p:nvSpPr>
        <p:spPr>
          <a:xfrm>
            <a:off x="10176218" y="587705"/>
            <a:ext cx="2172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http://</a:t>
            </a:r>
            <a:r>
              <a:rPr lang="en-US" sz="2400" b="1" dirty="0" err="1">
                <a:solidFill>
                  <a:srgbClr val="FF0000"/>
                </a:solidFill>
              </a:rPr>
              <a:t>parl.ai</a:t>
            </a:r>
            <a:r>
              <a:rPr lang="en-US" sz="2400" b="1" dirty="0">
                <a:solidFill>
                  <a:srgbClr val="FF0000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969965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343E1-10D4-D54F-8919-17949A896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267" y="487287"/>
            <a:ext cx="11048423" cy="1577217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COMPETItiON</a:t>
            </a:r>
            <a:r>
              <a:rPr lang="en-US" dirty="0"/>
              <a:t> AIM: </a:t>
            </a:r>
            <a:br>
              <a:rPr lang="en-US" dirty="0"/>
            </a:br>
            <a:r>
              <a:rPr lang="en-US" dirty="0"/>
              <a:t>SHARED TASK TO FIND BETTER Chitchat DIALOGUE MODELS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A9194-926E-F447-8D83-BB910E243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698" y="2297430"/>
            <a:ext cx="11889302" cy="4057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Common issues with chit-chat models include:</a:t>
            </a:r>
          </a:p>
          <a:p>
            <a:r>
              <a:rPr lang="en-US" sz="2800" dirty="0"/>
              <a:t>(</a:t>
            </a:r>
            <a:r>
              <a:rPr lang="en-US" sz="2800" dirty="0" err="1"/>
              <a:t>i</a:t>
            </a:r>
            <a:r>
              <a:rPr lang="en-US" sz="2800" dirty="0"/>
              <a:t>) no consistent personality </a:t>
            </a:r>
            <a:r>
              <a:rPr lang="en-US" sz="2000" dirty="0">
                <a:hlinkClick r:id="rId2"/>
              </a:rPr>
              <a:t>(Li et al., 2016)</a:t>
            </a:r>
            <a:r>
              <a:rPr lang="en-US" sz="2000" dirty="0"/>
              <a:t> </a:t>
            </a:r>
          </a:p>
          <a:p>
            <a:r>
              <a:rPr lang="en-US" sz="2800" dirty="0"/>
              <a:t>(ii) no long-term memory; </a:t>
            </a:r>
            <a:r>
              <a:rPr lang="en-US" sz="2800" i="1" dirty="0"/>
              <a:t>in seq2seq last lines of dialogue are input</a:t>
            </a:r>
            <a:r>
              <a:rPr lang="en-US" sz="2800" dirty="0"/>
              <a:t> </a:t>
            </a:r>
            <a:r>
              <a:rPr lang="en-US" sz="2000" dirty="0">
                <a:hlinkClick r:id="rId3"/>
              </a:rPr>
              <a:t>(Vinyals et al., 2015)</a:t>
            </a:r>
            <a:endParaRPr lang="en-US" sz="2000" dirty="0"/>
          </a:p>
          <a:p>
            <a:pPr marL="0" indent="0">
              <a:buNone/>
            </a:pPr>
            <a:r>
              <a:rPr lang="en-US" sz="2800" dirty="0"/>
              <a:t> (iii) tendency for generic responses, </a:t>
            </a:r>
            <a:r>
              <a:rPr lang="en-US" sz="2800" i="1" dirty="0"/>
              <a:t>e.g.</a:t>
            </a:r>
            <a:r>
              <a:rPr lang="en-US" sz="2800" dirty="0"/>
              <a:t> </a:t>
            </a:r>
            <a:r>
              <a:rPr lang="en-US" sz="2800" i="1" dirty="0"/>
              <a:t>``I don’t know’’</a:t>
            </a:r>
            <a:r>
              <a:rPr lang="en-US" sz="2800" dirty="0"/>
              <a:t> </a:t>
            </a:r>
            <a:r>
              <a:rPr lang="en-US" sz="2000" dirty="0">
                <a:hlinkClick r:id="rId4"/>
              </a:rPr>
              <a:t>(Li et al., 2015)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endParaRPr lang="en-US" sz="28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0070C0"/>
                </a:solidFill>
              </a:rPr>
              <a:t>ConvAI2 </a:t>
            </a:r>
            <a:r>
              <a:rPr lang="en-US" sz="2800" dirty="0">
                <a:solidFill>
                  <a:srgbClr val="0070C0"/>
                </a:solidFill>
              </a:rPr>
              <a:t>aims to </a:t>
            </a:r>
            <a:r>
              <a:rPr lang="en-US" sz="2800" b="1" dirty="0">
                <a:solidFill>
                  <a:srgbClr val="0070C0"/>
                </a:solidFill>
              </a:rPr>
              <a:t>find models </a:t>
            </a:r>
            <a:r>
              <a:rPr lang="en-US" sz="2800" dirty="0">
                <a:solidFill>
                  <a:srgbClr val="0070C0"/>
                </a:solidFill>
              </a:rPr>
              <a:t>that address those issues.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0B7066-2745-2E45-8C2C-60EA93C0AE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7220" y="4186070"/>
            <a:ext cx="2767180" cy="276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546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837DE-0BC9-C248-BC97-1810E0DCE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Prize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4290302-8B4E-F74C-8A3B-E64D089223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82553" y="434465"/>
            <a:ext cx="2381080" cy="562712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45F8FB-27FB-C844-BCDA-84981C78CE7D}"/>
              </a:ext>
            </a:extLst>
          </p:cNvPr>
          <p:cNvSpPr txBox="1"/>
          <p:nvPr/>
        </p:nvSpPr>
        <p:spPr>
          <a:xfrm>
            <a:off x="852616" y="2273642"/>
            <a:ext cx="77198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winning entry will receive $20,000 in Mechanical Turk funding – in order to encourage further data collection for dialogue research.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DB568B-DFE5-6A4E-989C-EB2A33E3A2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5050" y="3132471"/>
            <a:ext cx="1176010" cy="4523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3F3266-A7FB-D343-9885-34F23DB1C7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4751" y="3903666"/>
            <a:ext cx="2792776" cy="279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803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E4E5E-3275-184A-B3F9-59027816E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DBEB8-9EB7-0C44-BB25-7B3E59F18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317" y="1931670"/>
            <a:ext cx="11548873" cy="4766310"/>
          </a:xfrm>
        </p:spPr>
        <p:txBody>
          <a:bodyPr>
            <a:normAutofit/>
          </a:bodyPr>
          <a:lstStyle/>
          <a:p>
            <a:r>
              <a:rPr lang="en-US" sz="2800" dirty="0"/>
              <a:t>Competitors submit models until Sep 30th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800" dirty="0">
                <a:solidFill>
                  <a:srgbClr val="0070C0"/>
                </a:solidFill>
              </a:rPr>
              <a:t>Evaluated on </a:t>
            </a:r>
            <a:r>
              <a:rPr lang="en-US" sz="2800" b="1" dirty="0">
                <a:solidFill>
                  <a:srgbClr val="0070C0"/>
                </a:solidFill>
              </a:rPr>
              <a:t>hidden test set</a:t>
            </a:r>
            <a:r>
              <a:rPr lang="en-US" sz="2800" dirty="0">
                <a:solidFill>
                  <a:srgbClr val="0070C0"/>
                </a:solidFill>
              </a:rPr>
              <a:t> via automated metrics </a:t>
            </a:r>
            <a:r>
              <a:rPr lang="en-US" sz="2400" dirty="0">
                <a:solidFill>
                  <a:srgbClr val="0070C0"/>
                </a:solidFill>
              </a:rPr>
              <a:t>(PPL, hits@1, F1).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b="1" dirty="0">
                <a:solidFill>
                  <a:srgbClr val="0070C0"/>
                </a:solidFill>
              </a:rPr>
              <a:t>Leaderboard</a:t>
            </a:r>
            <a:r>
              <a:rPr lang="en-US" sz="2800" dirty="0">
                <a:solidFill>
                  <a:srgbClr val="0070C0"/>
                </a:solidFill>
              </a:rPr>
              <a:t> visible to all competitors.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 `</a:t>
            </a:r>
            <a:r>
              <a:rPr lang="en-US" sz="2800" b="1" dirty="0">
                <a:solidFill>
                  <a:srgbClr val="0070C0"/>
                </a:solidFill>
              </a:rPr>
              <a:t>Wild</a:t>
            </a:r>
            <a:r>
              <a:rPr lang="en-US" sz="2800" dirty="0">
                <a:solidFill>
                  <a:srgbClr val="0070C0"/>
                </a:solidFill>
              </a:rPr>
              <a:t>’ live evaluation on Messenger/Telegram can be used to tune models.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5"/>
                </a:solidFill>
              </a:rPr>
              <a:t> Sep 30th: </a:t>
            </a:r>
            <a:r>
              <a:rPr lang="en-US" sz="2800" b="1" dirty="0">
                <a:solidFill>
                  <a:schemeClr val="accent5"/>
                </a:solidFill>
              </a:rPr>
              <a:t>system locked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5"/>
                </a:solidFill>
              </a:rPr>
              <a:t>Best 7 performing systems make it to the next round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5"/>
                </a:solidFill>
              </a:rPr>
              <a:t>Evaluated using Mechanical Turk and the `wild’ evaluation</a:t>
            </a:r>
          </a:p>
          <a:p>
            <a:r>
              <a:rPr lang="en-US" sz="2800" u="sng" dirty="0">
                <a:solidFill>
                  <a:srgbClr val="FF0000"/>
                </a:solidFill>
              </a:rPr>
              <a:t>Winners announced at </a:t>
            </a:r>
            <a:r>
              <a:rPr lang="en-US" sz="2800" u="sng" dirty="0" err="1">
                <a:solidFill>
                  <a:srgbClr val="FF0000"/>
                </a:solidFill>
              </a:rPr>
              <a:t>NeurIPS</a:t>
            </a:r>
            <a:r>
              <a:rPr lang="en-US" sz="2800" u="sng" dirty="0">
                <a:solidFill>
                  <a:srgbClr val="FF0000"/>
                </a:solidFill>
              </a:rPr>
              <a:t> 2018.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EAF1E3-F36E-4D4C-8EA9-0274C9A24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1598" y="3750898"/>
            <a:ext cx="2947082" cy="29470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D72275-1DC7-0F43-821F-30D03DC32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2802" y="3855537"/>
            <a:ext cx="421437" cy="42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057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61CA5-965C-9E45-BEF3-4EB20744C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609383"/>
            <a:ext cx="9720072" cy="1499616"/>
          </a:xfrm>
        </p:spPr>
        <p:txBody>
          <a:bodyPr/>
          <a:lstStyle/>
          <a:p>
            <a:r>
              <a:rPr lang="en-US" dirty="0"/>
              <a:t>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C128E-B69A-D94B-8841-1DA4E1880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7" y="2108999"/>
            <a:ext cx="10645903" cy="5352234"/>
          </a:xfrm>
        </p:spPr>
        <p:txBody>
          <a:bodyPr>
            <a:noAutofit/>
          </a:bodyPr>
          <a:lstStyle/>
          <a:p>
            <a:r>
              <a:rPr lang="en-US" sz="2800" dirty="0"/>
              <a:t>Competitors must indicate which training sources are used</a:t>
            </a:r>
          </a:p>
          <a:p>
            <a:r>
              <a:rPr lang="en-US" sz="2800" dirty="0"/>
              <a:t>Can augment training with other data as long as publicly released (and hence, reproducible)</a:t>
            </a:r>
          </a:p>
          <a:p>
            <a:r>
              <a:rPr lang="en-US" sz="2800" dirty="0"/>
              <a:t>Competitors must provide their source code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>
                <a:solidFill>
                  <a:srgbClr val="0070C0"/>
                </a:solidFill>
              </a:rPr>
              <a:t>so hidden test set evaluation can be computed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 so that the competition has further impact in the future </a:t>
            </a:r>
          </a:p>
          <a:p>
            <a:r>
              <a:rPr lang="en-US" sz="2800" dirty="0"/>
              <a:t>Code can be in any language but a thin python wrapper must be provided in order to work with our evaluation code via </a:t>
            </a:r>
            <a:r>
              <a:rPr lang="en-US" sz="2800" dirty="0">
                <a:hlinkClick r:id="rId2"/>
              </a:rPr>
              <a:t>ParlAI’s</a:t>
            </a:r>
            <a:r>
              <a:rPr lang="en-US" sz="2800" dirty="0"/>
              <a:t> interface. 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B1BC16-48F8-0644-AFF2-447081F91B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6" t="30798"/>
          <a:stretch/>
        </p:blipFill>
        <p:spPr>
          <a:xfrm>
            <a:off x="9166860" y="0"/>
            <a:ext cx="3025140" cy="210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873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8C200EA7-54F5-C54D-954C-455975FEB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361" y="733480"/>
            <a:ext cx="5483806" cy="548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2467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10261</TotalTime>
  <Words>408</Words>
  <Application>Microsoft Macintosh PowerPoint</Application>
  <PresentationFormat>Widescreen</PresentationFormat>
  <Paragraphs>59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Tw Cen MT</vt:lpstr>
      <vt:lpstr>Tw Cen MT Condensed</vt:lpstr>
      <vt:lpstr>Wingdings 3</vt:lpstr>
      <vt:lpstr>Integral</vt:lpstr>
      <vt:lpstr>ConvAI2 Competition  The task</vt:lpstr>
      <vt:lpstr>COMPETItiON AIM:  SHARED TASK TO FIND BETTER Chitchat DIALOGUE MODELS </vt:lpstr>
      <vt:lpstr>Convai2 :  conversational AI challenge</vt:lpstr>
      <vt:lpstr>Personachat dataset  </vt:lpstr>
      <vt:lpstr>COMPETItiON AIM:  SHARED TASK TO FIND BETTER Chitchat DIALOGUE MODELS </vt:lpstr>
      <vt:lpstr>Prize </vt:lpstr>
      <vt:lpstr>schedule</vt:lpstr>
      <vt:lpstr>rules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ConvAI2 Competition: Results and Analysis</dc:title>
  <dc:creator>Emily Dinan</dc:creator>
  <cp:lastModifiedBy>Jason Weston</cp:lastModifiedBy>
  <cp:revision>49</cp:revision>
  <dcterms:created xsi:type="dcterms:W3CDTF">2018-11-26T14:27:09Z</dcterms:created>
  <dcterms:modified xsi:type="dcterms:W3CDTF">2018-12-04T14:06:47Z</dcterms:modified>
</cp:coreProperties>
</file>