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 ContentType="image/t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media/image21.jpg" ContentType="image/jp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9" r:id="rId1"/>
    <p:sldMasterId id="2147483711" r:id="rId2"/>
    <p:sldMasterId id="2147483724" r:id="rId3"/>
    <p:sldMasterId id="2147483737" r:id="rId4"/>
    <p:sldMasterId id="2147483750" r:id="rId5"/>
    <p:sldMasterId id="2147483759" r:id="rId6"/>
  </p:sldMasterIdLst>
  <p:notesMasterIdLst>
    <p:notesMasterId r:id="rId63"/>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531" r:id="rId19"/>
    <p:sldId id="532" r:id="rId20"/>
    <p:sldId id="533" r:id="rId21"/>
    <p:sldId id="534" r:id="rId22"/>
    <p:sldId id="535" r:id="rId23"/>
    <p:sldId id="536" r:id="rId24"/>
    <p:sldId id="537" r:id="rId25"/>
    <p:sldId id="538" r:id="rId26"/>
    <p:sldId id="539" r:id="rId27"/>
    <p:sldId id="540" r:id="rId28"/>
    <p:sldId id="541" r:id="rId29"/>
    <p:sldId id="542" r:id="rId30"/>
    <p:sldId id="543" r:id="rId31"/>
    <p:sldId id="544" r:id="rId32"/>
    <p:sldId id="545" r:id="rId33"/>
    <p:sldId id="546" r:id="rId34"/>
    <p:sldId id="547" r:id="rId35"/>
    <p:sldId id="548" r:id="rId36"/>
    <p:sldId id="549" r:id="rId37"/>
    <p:sldId id="550" r:id="rId38"/>
    <p:sldId id="551" r:id="rId39"/>
    <p:sldId id="552" r:id="rId40"/>
    <p:sldId id="553" r:id="rId41"/>
    <p:sldId id="554" r:id="rId42"/>
    <p:sldId id="332" r:id="rId43"/>
    <p:sldId id="333" r:id="rId44"/>
    <p:sldId id="334" r:id="rId45"/>
    <p:sldId id="335" r:id="rId46"/>
    <p:sldId id="336" r:id="rId47"/>
    <p:sldId id="337" r:id="rId48"/>
    <p:sldId id="338" r:id="rId49"/>
    <p:sldId id="339" r:id="rId50"/>
    <p:sldId id="340" r:id="rId51"/>
    <p:sldId id="341" r:id="rId52"/>
    <p:sldId id="342" r:id="rId53"/>
    <p:sldId id="343" r:id="rId54"/>
    <p:sldId id="344" r:id="rId55"/>
    <p:sldId id="345" r:id="rId56"/>
    <p:sldId id="346" r:id="rId57"/>
    <p:sldId id="347" r:id="rId58"/>
    <p:sldId id="348" r:id="rId59"/>
    <p:sldId id="349" r:id="rId60"/>
    <p:sldId id="350" r:id="rId61"/>
    <p:sldId id="351"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ily Dinan" initials="ED" lastIdx="1" clrIdx="0">
    <p:extLst>
      <p:ext uri="{19B8F6BF-5375-455C-9EA6-DF929625EA0E}">
        <p15:presenceInfo xmlns:p15="http://schemas.microsoft.com/office/powerpoint/2012/main" userId="S::edinan@fb.com::eb7c24ff-723c-4f74-a591-29a94b4e299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C00DC"/>
    <a:srgbClr val="058E41"/>
    <a:srgbClr val="570578"/>
    <a:srgbClr val="FFDA6B"/>
    <a:srgbClr val="D73484"/>
    <a:srgbClr val="9500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66"/>
    <p:restoredTop sz="75105"/>
  </p:normalViewPr>
  <p:slideViewPr>
    <p:cSldViewPr snapToGrid="0" snapToObjects="1">
      <p:cViewPr varScale="1">
        <p:scale>
          <a:sx n="157" d="100"/>
          <a:sy n="157"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commentAuthors" Target="commentAuthor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C8EBE3-775D-1D40-86EC-890F33DD161F}" type="datetimeFigureOut">
              <a:rPr lang="en-US" smtClean="0"/>
              <a:t>12/12/18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0E2AE3-FEDC-7C42-829A-A62418FE24C2}" type="slidenum">
              <a:rPr lang="en-US" smtClean="0"/>
              <a:t>‹#›</a:t>
            </a:fld>
            <a:endParaRPr lang="en-US"/>
          </a:p>
        </p:txBody>
      </p:sp>
    </p:spTree>
    <p:extLst>
      <p:ext uri="{BB962C8B-B14F-4D97-AF65-F5344CB8AC3E}">
        <p14:creationId xmlns:p14="http://schemas.microsoft.com/office/powerpoint/2010/main" val="12372989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0E2AE3-FEDC-7C42-829A-A62418FE24C2}" type="slidenum">
              <a:rPr lang="en-US" smtClean="0"/>
              <a:t>5</a:t>
            </a:fld>
            <a:endParaRPr lang="en-US"/>
          </a:p>
        </p:txBody>
      </p:sp>
    </p:spTree>
    <p:extLst>
      <p:ext uri="{BB962C8B-B14F-4D97-AF65-F5344CB8AC3E}">
        <p14:creationId xmlns:p14="http://schemas.microsoft.com/office/powerpoint/2010/main" val="22291605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Shape 208"/>
          <p:cNvSpPr>
            <a:spLocks noGrp="1" noRot="1" noChangeAspect="1"/>
          </p:cNvSpPr>
          <p:nvPr>
            <p:ph type="sldImg"/>
          </p:nvPr>
        </p:nvSpPr>
        <p:spPr>
          <a:prstGeom prst="rect">
            <a:avLst/>
          </a:prstGeom>
        </p:spPr>
        <p:txBody>
          <a:bodyPr/>
          <a:lstStyle/>
          <a:p>
            <a:endParaRPr/>
          </a:p>
        </p:txBody>
      </p:sp>
      <p:sp>
        <p:nvSpPr>
          <p:cNvPr id="209" name="Shape 209"/>
          <p:cNvSpPr>
            <a:spLocks noGrp="1"/>
          </p:cNvSpPr>
          <p:nvPr>
            <p:ph type="body" sz="quarter" idx="1"/>
          </p:nvPr>
        </p:nvSpPr>
        <p:spPr>
          <a:prstGeom prst="rect">
            <a:avLst/>
          </a:prstGeom>
        </p:spPr>
        <p:txBody>
          <a:bodyPr/>
          <a:lstStyle/>
          <a:p>
            <a:r>
              <a:t>Dialog has several specificities that are not captured during the pre-training of our model:</a:t>
            </a:r>
          </a:p>
          <a:p>
            <a:pPr marL="140367" indent="-140367">
              <a:buSzPct val="100000"/>
              <a:buChar char="-"/>
            </a:pPr>
            <a:r>
              <a:t>alternating utterances,</a:t>
            </a:r>
          </a:p>
          <a:p>
            <a:pPr marL="140367" indent="-140367">
              <a:buSzPct val="100000"/>
              <a:buChar char="-"/>
            </a:pPr>
            <a:r>
              <a:t>a notion of dialog flow and speech acts</a:t>
            </a:r>
          </a:p>
          <a:p>
            <a:pPr marL="140367" indent="-140367">
              <a:buSzPct val="100000"/>
              <a:buChar char="-"/>
            </a:pPr>
            <a:r>
              <a:t>and the capability to condition the generated utterances on a pre-defined personality.</a:t>
            </a:r>
          </a:p>
          <a:p>
            <a:endParaRPr/>
          </a:p>
          <a:p>
            <a:r>
              <a:t>First step: let see how we can encode some of this aspects in the inputs we feed in our model with.</a:t>
            </a:r>
          </a:p>
          <a:p>
            <a:endParaRPr/>
          </a:p>
          <a:p>
            <a:r>
              <a:t>Well transformers have an interesting aspect which is that they are inherently invariant to the position of the tokens in the input sentence.</a:t>
            </a:r>
          </a:p>
          <a:p>
            <a:endParaRPr/>
          </a:p>
          <a:p>
            <a:r>
              <a:t>To alleviate this limitation, we usually use a set of positional embeddings which are learn in our case.</a:t>
            </a:r>
          </a:p>
          <a:p>
            <a:endParaRPr/>
          </a:p>
          <a:p>
            <a:r>
              <a:t>We extended this approach to the more general case of a dialog.</a:t>
            </a:r>
          </a:p>
        </p:txBody>
      </p:sp>
    </p:spTree>
    <p:extLst>
      <p:ext uri="{BB962C8B-B14F-4D97-AF65-F5344CB8AC3E}">
        <p14:creationId xmlns:p14="http://schemas.microsoft.com/office/powerpoint/2010/main" val="5581966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Shape 215"/>
          <p:cNvSpPr>
            <a:spLocks noGrp="1" noRot="1" noChangeAspect="1"/>
          </p:cNvSpPr>
          <p:nvPr>
            <p:ph type="sldImg"/>
          </p:nvPr>
        </p:nvSpPr>
        <p:spPr>
          <a:prstGeom prst="rect">
            <a:avLst/>
          </a:prstGeom>
        </p:spPr>
        <p:txBody>
          <a:bodyPr/>
          <a:lstStyle/>
          <a:p>
            <a:endParaRPr/>
          </a:p>
        </p:txBody>
      </p:sp>
      <p:sp>
        <p:nvSpPr>
          <p:cNvPr id="216" name="Shape 216"/>
          <p:cNvSpPr>
            <a:spLocks noGrp="1"/>
          </p:cNvSpPr>
          <p:nvPr>
            <p:ph type="body" sz="quarter" idx="1"/>
          </p:nvPr>
        </p:nvSpPr>
        <p:spPr>
          <a:prstGeom prst="rect">
            <a:avLst/>
          </a:prstGeom>
        </p:spPr>
        <p:txBody>
          <a:bodyPr/>
          <a:lstStyle/>
          <a:p>
            <a:r>
              <a:t>We did that by providing the model with special embeddings which are learned during the fine-tuning step.</a:t>
            </a:r>
          </a:p>
          <a:p>
            <a:endParaRPr/>
          </a:p>
          <a:p>
            <a:r>
              <a:t>These embeddings indicate which one of the two speakers has uttered each tokens.</a:t>
            </a:r>
          </a:p>
          <a:p>
            <a:endParaRPr/>
          </a:p>
          <a:p>
            <a:r>
              <a:t>Our input Tensor now has 3 parallel sequences of embeddings:</a:t>
            </a:r>
          </a:p>
          <a:p>
            <a:pPr marL="140367" indent="-140367">
              <a:buSzPct val="100000"/>
              <a:buChar char="-"/>
            </a:pPr>
            <a:r>
              <a:t>tokens embeddings associated to each token and indexed over the vocabulary</a:t>
            </a:r>
          </a:p>
          <a:p>
            <a:pPr marL="140367" indent="-140367">
              <a:buSzPct val="100000"/>
              <a:buChar char="-"/>
            </a:pPr>
            <a:r>
              <a:t>position embeddings which are used to give a notion of sequentiality of the transformer</a:t>
            </a:r>
          </a:p>
          <a:p>
            <a:pPr marL="140367" indent="-140367">
              <a:buSzPct val="100000"/>
              <a:buChar char="-"/>
            </a:pPr>
            <a:r>
              <a:t>dialog embeddings which are used to let the model capture a notion of the alternation of utterances in a dialog.</a:t>
            </a:r>
          </a:p>
          <a:p>
            <a:endParaRPr/>
          </a:p>
          <a:p>
            <a:r>
              <a:t>The full sequence for our input is obtained by concatenating the personality sentences, the history of the dialog and the current utterance.</a:t>
            </a:r>
          </a:p>
        </p:txBody>
      </p:sp>
    </p:spTree>
    <p:extLst>
      <p:ext uri="{BB962C8B-B14F-4D97-AF65-F5344CB8AC3E}">
        <p14:creationId xmlns:p14="http://schemas.microsoft.com/office/powerpoint/2010/main" val="19690141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Shape 224"/>
          <p:cNvSpPr>
            <a:spLocks noGrp="1" noRot="1" noChangeAspect="1"/>
          </p:cNvSpPr>
          <p:nvPr>
            <p:ph type="sldImg"/>
          </p:nvPr>
        </p:nvSpPr>
        <p:spPr>
          <a:prstGeom prst="rect">
            <a:avLst/>
          </a:prstGeom>
        </p:spPr>
        <p:txBody>
          <a:bodyPr/>
          <a:lstStyle/>
          <a:p>
            <a:endParaRPr/>
          </a:p>
        </p:txBody>
      </p:sp>
      <p:sp>
        <p:nvSpPr>
          <p:cNvPr id="225" name="Shape 225"/>
          <p:cNvSpPr>
            <a:spLocks noGrp="1"/>
          </p:cNvSpPr>
          <p:nvPr>
            <p:ph type="body" sz="quarter" idx="1"/>
          </p:nvPr>
        </p:nvSpPr>
        <p:spPr>
          <a:prstGeom prst="rect">
            <a:avLst/>
          </a:prstGeom>
        </p:spPr>
        <p:txBody>
          <a:bodyPr/>
          <a:lstStyle/>
          <a:p>
            <a:r>
              <a:t>We can also play further with the notion of position, for example by reusing the same positional embeddings for each personality sentence therefore providing the model with a invariance over the order of the personality sentences.</a:t>
            </a:r>
          </a:p>
          <a:p>
            <a:endParaRPr/>
          </a:p>
          <a:p>
            <a:r>
              <a:t>Another way to get a similar result is to augment the dataset we use as training inputs for the model with input sequences containing permutations of the personality sentences order.</a:t>
            </a:r>
          </a:p>
        </p:txBody>
      </p:sp>
    </p:spTree>
    <p:extLst>
      <p:ext uri="{BB962C8B-B14F-4D97-AF65-F5344CB8AC3E}">
        <p14:creationId xmlns:p14="http://schemas.microsoft.com/office/powerpoint/2010/main" val="35338525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Shape 231"/>
          <p:cNvSpPr>
            <a:spLocks noGrp="1" noRot="1" noChangeAspect="1"/>
          </p:cNvSpPr>
          <p:nvPr>
            <p:ph type="sldImg"/>
          </p:nvPr>
        </p:nvSpPr>
        <p:spPr>
          <a:prstGeom prst="rect">
            <a:avLst/>
          </a:prstGeom>
        </p:spPr>
        <p:txBody>
          <a:bodyPr/>
          <a:lstStyle/>
          <a:p>
            <a:endParaRPr/>
          </a:p>
        </p:txBody>
      </p:sp>
      <p:sp>
        <p:nvSpPr>
          <p:cNvPr id="232" name="Shape 232"/>
          <p:cNvSpPr>
            <a:spLocks noGrp="1"/>
          </p:cNvSpPr>
          <p:nvPr>
            <p:ph type="body" sz="quarter" idx="1"/>
          </p:nvPr>
        </p:nvSpPr>
        <p:spPr>
          <a:prstGeom prst="rect">
            <a:avLst/>
          </a:prstGeom>
        </p:spPr>
        <p:txBody>
          <a:bodyPr/>
          <a:lstStyle/>
          <a:p>
            <a:r>
              <a:t>Now that we have defined the input for our model, what kind of training objective should we use for the fine-tuning step?</a:t>
            </a:r>
          </a:p>
          <a:p>
            <a:endParaRPr/>
          </a:p>
          <a:p>
            <a:r>
              <a:t>We designed a classification objective that tries to capture a more general sense of dialog than just a short-range language modeling objective.</a:t>
            </a:r>
          </a:p>
          <a:p>
            <a:endParaRPr/>
          </a:p>
          <a:p>
            <a:r>
              <a:t>To compute this classification loss, the transformer is augmented with a classifier on top of the last hidden state associated to the last token of an input sequence. This classifier is trained during the fine-tuning of the transformer model to distinguish a real utterance from a distractor sampled for the training dataset.</a:t>
            </a:r>
          </a:p>
          <a:p>
            <a:endParaRPr/>
          </a:p>
          <a:p>
            <a:r>
              <a:t>We used a multi-task objective obtained by combining this classification loss with a language modeling loss that helps the model adapt to the specific vocabulary used in our dataset.</a:t>
            </a:r>
          </a:p>
        </p:txBody>
      </p:sp>
    </p:spTree>
    <p:extLst>
      <p:ext uri="{BB962C8B-B14F-4D97-AF65-F5344CB8AC3E}">
        <p14:creationId xmlns:p14="http://schemas.microsoft.com/office/powerpoint/2010/main" val="23389885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Shape 238"/>
          <p:cNvSpPr>
            <a:spLocks noGrp="1" noRot="1" noChangeAspect="1"/>
          </p:cNvSpPr>
          <p:nvPr>
            <p:ph type="sldImg"/>
          </p:nvPr>
        </p:nvSpPr>
        <p:spPr>
          <a:prstGeom prst="rect">
            <a:avLst/>
          </a:prstGeom>
        </p:spPr>
        <p:txBody>
          <a:bodyPr/>
          <a:lstStyle/>
          <a:p>
            <a:endParaRPr/>
          </a:p>
        </p:txBody>
      </p:sp>
      <p:sp>
        <p:nvSpPr>
          <p:cNvPr id="239" name="Shape 239"/>
          <p:cNvSpPr>
            <a:spLocks noGrp="1"/>
          </p:cNvSpPr>
          <p:nvPr>
            <p:ph type="body" sz="quarter" idx="1"/>
          </p:nvPr>
        </p:nvSpPr>
        <p:spPr>
          <a:prstGeom prst="rect">
            <a:avLst/>
          </a:prstGeom>
        </p:spPr>
        <p:txBody>
          <a:bodyPr/>
          <a:lstStyle>
            <a:lvl1pPr marL="457200" indent="-298450">
              <a:buClr>
                <a:srgbClr val="000000"/>
              </a:buClr>
              <a:buSzPts val="1100"/>
              <a:buFont typeface="Arial"/>
              <a:buChar char="●"/>
              <a:defRPr sz="1100"/>
            </a:lvl1pPr>
          </a:lstStyle>
          <a:p>
            <a:r>
              <a:t>The result of this choice of training procedure and model is a generative dialog agent with good performances and nice generalization properties as we can see when we compare the results obtained on the public validation set and the privately held test dataset.</a:t>
            </a:r>
          </a:p>
        </p:txBody>
      </p:sp>
    </p:spTree>
    <p:extLst>
      <p:ext uri="{BB962C8B-B14F-4D97-AF65-F5344CB8AC3E}">
        <p14:creationId xmlns:p14="http://schemas.microsoft.com/office/powerpoint/2010/main" val="2687863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Hello</a:t>
            </a:r>
            <a:r>
              <a:rPr lang="zh-CN" altLang="en-US" dirty="0"/>
              <a:t> </a:t>
            </a:r>
            <a:r>
              <a:rPr lang="en-US" altLang="zh-CN" dirty="0"/>
              <a:t>everyone,</a:t>
            </a:r>
            <a:r>
              <a:rPr lang="zh-CN" altLang="en-US" dirty="0"/>
              <a:t> </a:t>
            </a:r>
            <a:r>
              <a:rPr lang="en-US" altLang="zh-CN" dirty="0"/>
              <a:t>My</a:t>
            </a:r>
            <a:r>
              <a:rPr lang="zh-CN" altLang="en-US" dirty="0"/>
              <a:t> </a:t>
            </a:r>
            <a:r>
              <a:rPr lang="en-US" altLang="zh-CN" dirty="0"/>
              <a:t>name</a:t>
            </a:r>
            <a:r>
              <a:rPr lang="zh-CN" altLang="en-US" dirty="0"/>
              <a:t> </a:t>
            </a:r>
            <a:r>
              <a:rPr lang="en-US" altLang="zh-CN" dirty="0"/>
              <a:t>is</a:t>
            </a:r>
            <a:r>
              <a:rPr lang="zh-CN" altLang="en-US" dirty="0"/>
              <a:t> </a:t>
            </a:r>
            <a:r>
              <a:rPr lang="en-US" altLang="zh-CN" dirty="0" err="1"/>
              <a:t>Xuezheng</a:t>
            </a:r>
            <a:r>
              <a:rPr lang="en-US" altLang="zh-CN" dirty="0"/>
              <a:t>,</a:t>
            </a:r>
            <a:r>
              <a:rPr lang="zh-CN" altLang="en-US" dirty="0"/>
              <a:t> </a:t>
            </a:r>
            <a:r>
              <a:rPr lang="en-US" altLang="zh-CN" dirty="0"/>
              <a:t>I</a:t>
            </a:r>
            <a:r>
              <a:rPr lang="zh-CN" altLang="en-US" dirty="0"/>
              <a:t> </a:t>
            </a:r>
            <a:r>
              <a:rPr lang="en-US" altLang="zh-CN" dirty="0"/>
              <a:t>am</a:t>
            </a:r>
            <a:r>
              <a:rPr lang="zh-CN" altLang="en-US" dirty="0"/>
              <a:t> </a:t>
            </a:r>
            <a:r>
              <a:rPr lang="en-US" altLang="zh-CN" dirty="0"/>
              <a:t>from</a:t>
            </a:r>
            <a:r>
              <a:rPr lang="zh-CN" altLang="en-US" dirty="0"/>
              <a:t> </a:t>
            </a:r>
            <a:r>
              <a:rPr lang="en-US" altLang="zh-CN" dirty="0"/>
              <a:t>Tencent,</a:t>
            </a:r>
            <a:r>
              <a:rPr lang="zh-CN" altLang="en-US" dirty="0"/>
              <a:t> </a:t>
            </a:r>
            <a:r>
              <a:rPr lang="en-US" altLang="zh-CN" dirty="0" err="1"/>
              <a:t>shenzhen</a:t>
            </a:r>
            <a:r>
              <a:rPr lang="en-US" altLang="zh-CN" dirty="0"/>
              <a:t>.</a:t>
            </a:r>
          </a:p>
          <a:p>
            <a:r>
              <a:rPr lang="en-US" altLang="zh-CN" dirty="0"/>
              <a:t>I</a:t>
            </a:r>
            <a:r>
              <a:rPr lang="zh-CN" altLang="en-US" dirty="0"/>
              <a:t> </a:t>
            </a:r>
            <a:r>
              <a:rPr lang="en-US" altLang="zh-CN" dirty="0"/>
              <a:t>am</a:t>
            </a:r>
            <a:r>
              <a:rPr lang="zh-CN" altLang="en-US" dirty="0"/>
              <a:t> </a:t>
            </a:r>
            <a:r>
              <a:rPr lang="en-US" altLang="zh-CN" dirty="0"/>
              <a:t>happy</a:t>
            </a:r>
            <a:r>
              <a:rPr lang="zh-CN" altLang="en-US" dirty="0"/>
              <a:t> </a:t>
            </a:r>
            <a:r>
              <a:rPr lang="en-US" altLang="zh-CN" dirty="0"/>
              <a:t>to</a:t>
            </a:r>
            <a:r>
              <a:rPr lang="zh-CN" altLang="en-US" dirty="0"/>
              <a:t> </a:t>
            </a:r>
            <a:r>
              <a:rPr lang="en-US" altLang="zh-CN" dirty="0"/>
              <a:t>be</a:t>
            </a:r>
            <a:r>
              <a:rPr lang="zh-CN" altLang="en-US" dirty="0"/>
              <a:t> </a:t>
            </a:r>
            <a:r>
              <a:rPr lang="en-US" altLang="zh-CN" dirty="0"/>
              <a:t>here</a:t>
            </a:r>
            <a:r>
              <a:rPr lang="zh-CN" altLang="en-US" dirty="0"/>
              <a:t> </a:t>
            </a:r>
            <a:r>
              <a:rPr lang="en-US" altLang="zh-CN" dirty="0"/>
              <a:t>to</a:t>
            </a:r>
            <a:r>
              <a:rPr lang="zh-CN" altLang="en-US" dirty="0"/>
              <a:t> </a:t>
            </a:r>
            <a:r>
              <a:rPr lang="en-US" altLang="zh-CN" dirty="0"/>
              <a:t>introduce</a:t>
            </a:r>
            <a:r>
              <a:rPr lang="zh-CN" altLang="en-US" dirty="0"/>
              <a:t> </a:t>
            </a:r>
            <a:r>
              <a:rPr lang="en-US" altLang="zh-CN" dirty="0"/>
              <a:t>our</a:t>
            </a:r>
            <a:r>
              <a:rPr lang="zh-CN" altLang="en-US" dirty="0"/>
              <a:t> </a:t>
            </a:r>
            <a:r>
              <a:rPr lang="en-US" altLang="zh-CN" dirty="0"/>
              <a:t>recent</a:t>
            </a:r>
            <a:r>
              <a:rPr lang="zh-CN" altLang="en-US" dirty="0"/>
              <a:t> </a:t>
            </a:r>
            <a:r>
              <a:rPr lang="en-US" altLang="zh-CN" dirty="0"/>
              <a:t>work</a:t>
            </a:r>
            <a:r>
              <a:rPr lang="zh-CN" altLang="en-US" dirty="0"/>
              <a:t> </a:t>
            </a:r>
            <a:r>
              <a:rPr lang="en-US" altLang="zh-CN" dirty="0"/>
              <a:t>on</a:t>
            </a:r>
            <a:r>
              <a:rPr lang="zh-CN" altLang="en-US" dirty="0"/>
              <a:t> </a:t>
            </a:r>
            <a:r>
              <a:rPr lang="en-US" altLang="zh-CN" dirty="0"/>
              <a:t>this</a:t>
            </a:r>
            <a:r>
              <a:rPr lang="zh-CN" altLang="en-US" dirty="0"/>
              <a:t> </a:t>
            </a:r>
            <a:r>
              <a:rPr lang="en-US" altLang="zh-CN" dirty="0"/>
              <a:t>challenge.</a:t>
            </a:r>
          </a:p>
          <a:p>
            <a:r>
              <a:rPr lang="en-US" altLang="zh-CN" dirty="0"/>
              <a:t>This</a:t>
            </a:r>
            <a:r>
              <a:rPr lang="zh-CN" altLang="en-US" dirty="0"/>
              <a:t> </a:t>
            </a:r>
            <a:r>
              <a:rPr lang="en-US" altLang="zh-CN" dirty="0"/>
              <a:t>is</a:t>
            </a:r>
            <a:r>
              <a:rPr lang="zh-CN" altLang="en-US" dirty="0"/>
              <a:t> </a:t>
            </a:r>
            <a:r>
              <a:rPr lang="en-US" altLang="zh-CN" dirty="0"/>
              <a:t>a</a:t>
            </a:r>
            <a:r>
              <a:rPr lang="zh-CN" altLang="en-US" dirty="0"/>
              <a:t> </a:t>
            </a:r>
            <a:r>
              <a:rPr lang="en-US" altLang="zh-CN" dirty="0"/>
              <a:t>teamwork</a:t>
            </a:r>
            <a:r>
              <a:rPr lang="zh-CN" altLang="en-US" dirty="0"/>
              <a:t> </a:t>
            </a:r>
            <a:r>
              <a:rPr lang="en-US" altLang="zh-CN" dirty="0"/>
              <a:t>with</a:t>
            </a:r>
            <a:r>
              <a:rPr lang="zh-CN" altLang="en-US" dirty="0"/>
              <a:t> </a:t>
            </a:r>
            <a:r>
              <a:rPr lang="en-US" altLang="zh-CN" dirty="0" err="1"/>
              <a:t>xiaowen</a:t>
            </a:r>
            <a:r>
              <a:rPr lang="en-US" altLang="zh-CN" dirty="0"/>
              <a:t>,</a:t>
            </a:r>
            <a:r>
              <a:rPr lang="zh-CN" altLang="en-US" dirty="0"/>
              <a:t> </a:t>
            </a:r>
            <a:r>
              <a:rPr lang="en-US" altLang="zh-CN" dirty="0" err="1"/>
              <a:t>yanzhou</a:t>
            </a:r>
            <a:r>
              <a:rPr lang="zh-CN" altLang="en-US" dirty="0"/>
              <a:t> </a:t>
            </a:r>
            <a:r>
              <a:rPr lang="en-US" altLang="zh-CN" dirty="0"/>
              <a:t>and</a:t>
            </a:r>
            <a:r>
              <a:rPr lang="zh-CN" altLang="en-US" dirty="0"/>
              <a:t> </a:t>
            </a:r>
            <a:r>
              <a:rPr lang="en-US" altLang="zh-CN" dirty="0" err="1"/>
              <a:t>zhenwei</a:t>
            </a:r>
            <a:r>
              <a:rPr lang="en-US" altLang="zh-CN" dirty="0"/>
              <a:t>,</a:t>
            </a:r>
            <a:r>
              <a:rPr lang="zh-CN" altLang="en-US" dirty="0"/>
              <a:t> </a:t>
            </a:r>
            <a:r>
              <a:rPr lang="en-US" altLang="zh-CN" dirty="0"/>
              <a:t>and</a:t>
            </a:r>
            <a:r>
              <a:rPr lang="zh-CN" altLang="en-US" dirty="0"/>
              <a:t> </a:t>
            </a:r>
            <a:r>
              <a:rPr lang="en-US" altLang="zh-CN" dirty="0"/>
              <a:t>our</a:t>
            </a:r>
            <a:r>
              <a:rPr lang="zh-CN" altLang="en-US" dirty="0"/>
              <a:t> </a:t>
            </a:r>
            <a:r>
              <a:rPr lang="en-US" altLang="zh-CN" dirty="0"/>
              <a:t>team</a:t>
            </a:r>
            <a:r>
              <a:rPr lang="zh-CN" altLang="en-US" dirty="0"/>
              <a:t> </a:t>
            </a:r>
            <a:r>
              <a:rPr lang="en-US" altLang="zh-CN" dirty="0"/>
              <a:t>name</a:t>
            </a:r>
            <a:r>
              <a:rPr lang="zh-CN" altLang="en-US" dirty="0"/>
              <a:t> </a:t>
            </a:r>
            <a:r>
              <a:rPr lang="en-US" altLang="zh-CN" dirty="0"/>
              <a:t>is</a:t>
            </a:r>
            <a:r>
              <a:rPr lang="zh-CN" altLang="en-US" dirty="0"/>
              <a:t> </a:t>
            </a:r>
            <a:r>
              <a:rPr lang="en-US" altLang="zh-CN" dirty="0" err="1"/>
              <a:t>LittleBaby</a:t>
            </a:r>
            <a:r>
              <a:rPr lang="en-US" altLang="zh-CN" dirty="0"/>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ACF9A6-799F-4CCE-B35D-EE1F9571ED4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926901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Let</a:t>
            </a:r>
            <a:r>
              <a:rPr lang="zh-CN" altLang="en-US" dirty="0"/>
              <a:t> </a:t>
            </a:r>
            <a:r>
              <a:rPr lang="en-US" altLang="zh-CN" dirty="0"/>
              <a:t>me</a:t>
            </a:r>
            <a:r>
              <a:rPr lang="zh-CN" altLang="en-US" dirty="0"/>
              <a:t> </a:t>
            </a:r>
            <a:r>
              <a:rPr lang="en-US" altLang="zh-CN" dirty="0"/>
              <a:t>make</a:t>
            </a:r>
            <a:r>
              <a:rPr lang="zh-CN" altLang="en-US" dirty="0"/>
              <a:t> </a:t>
            </a:r>
            <a:r>
              <a:rPr lang="en-US" altLang="zh-CN" dirty="0"/>
              <a:t>a</a:t>
            </a:r>
            <a:r>
              <a:rPr lang="zh-CN" altLang="en-US" dirty="0"/>
              <a:t> </a:t>
            </a:r>
            <a:r>
              <a:rPr lang="en-US" altLang="zh-CN" dirty="0"/>
              <a:t>brief</a:t>
            </a:r>
            <a:r>
              <a:rPr lang="zh-CN" altLang="en-US" dirty="0"/>
              <a:t> </a:t>
            </a:r>
            <a:r>
              <a:rPr lang="en-US" altLang="zh-CN" dirty="0"/>
              <a:t>overview</a:t>
            </a:r>
            <a:r>
              <a:rPr lang="zh-CN" altLang="en-US" dirty="0"/>
              <a:t> </a:t>
            </a:r>
            <a:r>
              <a:rPr lang="en-US" altLang="zh-CN" dirty="0"/>
              <a:t>of</a:t>
            </a:r>
            <a:r>
              <a:rPr lang="zh-CN" altLang="en-US" dirty="0"/>
              <a:t> </a:t>
            </a:r>
            <a:r>
              <a:rPr lang="en-US" altLang="zh-CN" dirty="0"/>
              <a:t>this</a:t>
            </a:r>
            <a:r>
              <a:rPr lang="zh-CN" altLang="en-US" dirty="0"/>
              <a:t> </a:t>
            </a:r>
            <a:r>
              <a:rPr lang="en-US" altLang="zh-CN" dirty="0"/>
              <a:t>challenge:</a:t>
            </a:r>
          </a:p>
          <a:p>
            <a:endParaRPr lang="en-US" altLang="zh-CN" dirty="0"/>
          </a:p>
          <a:p>
            <a:r>
              <a:rPr lang="en-US" altLang="zh-CN" dirty="0"/>
              <a:t>The</a:t>
            </a:r>
            <a:r>
              <a:rPr lang="zh-CN" altLang="en-US" dirty="0"/>
              <a:t> </a:t>
            </a:r>
            <a:r>
              <a:rPr lang="en-US" altLang="zh-CN" dirty="0"/>
              <a:t>aim</a:t>
            </a:r>
            <a:r>
              <a:rPr lang="zh-CN" altLang="en-US" dirty="0"/>
              <a:t> </a:t>
            </a:r>
            <a:r>
              <a:rPr lang="en-US" altLang="zh-CN" dirty="0"/>
              <a:t>of</a:t>
            </a:r>
            <a:r>
              <a:rPr lang="zh-CN" altLang="en-US" dirty="0"/>
              <a:t> </a:t>
            </a:r>
            <a:r>
              <a:rPr lang="en-US" altLang="zh-CN" dirty="0"/>
              <a:t>this</a:t>
            </a:r>
            <a:r>
              <a:rPr lang="zh-CN" altLang="en-US" dirty="0"/>
              <a:t> </a:t>
            </a:r>
            <a:r>
              <a:rPr lang="en-US" altLang="zh-CN" dirty="0"/>
              <a:t>challenge</a:t>
            </a:r>
            <a:r>
              <a:rPr lang="zh-CN" altLang="en-US" dirty="0"/>
              <a:t> </a:t>
            </a:r>
            <a:r>
              <a:rPr lang="en-US" altLang="zh-CN" dirty="0"/>
              <a:t>is</a:t>
            </a:r>
            <a:r>
              <a:rPr lang="zh-CN" altLang="en-US" dirty="0"/>
              <a:t> </a:t>
            </a:r>
            <a:r>
              <a:rPr lang="en-US" altLang="zh-CN" dirty="0"/>
              <a:t>toward</a:t>
            </a:r>
            <a:r>
              <a:rPr lang="zh-CN" altLang="en-US" dirty="0"/>
              <a:t> </a:t>
            </a:r>
            <a:r>
              <a:rPr lang="en-US" altLang="zh-CN" dirty="0"/>
              <a:t>a</a:t>
            </a:r>
            <a:r>
              <a:rPr lang="zh-CN" altLang="en-US" dirty="0"/>
              <a:t> </a:t>
            </a:r>
            <a:r>
              <a:rPr lang="en-US" altLang="zh-CN" dirty="0"/>
              <a:t>dialogue</a:t>
            </a:r>
            <a:r>
              <a:rPr lang="zh-CN" altLang="en-US" dirty="0"/>
              <a:t> </a:t>
            </a:r>
            <a:r>
              <a:rPr lang="en-US" altLang="zh-CN" dirty="0"/>
              <a:t>agent</a:t>
            </a:r>
            <a:r>
              <a:rPr lang="zh-CN" altLang="en-US" dirty="0"/>
              <a:t> </a:t>
            </a:r>
            <a:r>
              <a:rPr lang="en-US" altLang="zh-CN" dirty="0"/>
              <a:t>that</a:t>
            </a:r>
            <a:r>
              <a:rPr lang="zh-CN" altLang="en-US" dirty="0"/>
              <a:t> </a:t>
            </a:r>
            <a:r>
              <a:rPr lang="en-US" altLang="zh-CN" dirty="0"/>
              <a:t>can</a:t>
            </a:r>
            <a:r>
              <a:rPr lang="zh-CN" altLang="en-US" dirty="0"/>
              <a:t> </a:t>
            </a:r>
            <a:r>
              <a:rPr lang="en-US" altLang="zh-CN" dirty="0"/>
              <a:t>have</a:t>
            </a:r>
            <a:r>
              <a:rPr lang="zh-CN" altLang="en-US" dirty="0"/>
              <a:t> </a:t>
            </a:r>
            <a:r>
              <a:rPr lang="en-US" altLang="zh-CN" dirty="0"/>
              <a:t>consistent</a:t>
            </a:r>
            <a:r>
              <a:rPr lang="zh-CN" altLang="en-US" dirty="0"/>
              <a:t> </a:t>
            </a:r>
            <a:r>
              <a:rPr lang="en-US" altLang="zh-CN" dirty="0"/>
              <a:t>personality,</a:t>
            </a:r>
            <a:r>
              <a:rPr lang="zh-CN" altLang="en-US" dirty="0"/>
              <a:t> </a:t>
            </a:r>
            <a:r>
              <a:rPr lang="en-US" altLang="zh-CN" dirty="0"/>
              <a:t>maintaining</a:t>
            </a:r>
            <a:r>
              <a:rPr lang="zh-CN" altLang="en-US" dirty="0"/>
              <a:t> </a:t>
            </a:r>
            <a:r>
              <a:rPr lang="en-US" altLang="zh-CN" dirty="0"/>
              <a:t>a</a:t>
            </a:r>
            <a:r>
              <a:rPr lang="zh-CN" altLang="en-US" dirty="0"/>
              <a:t> </a:t>
            </a:r>
            <a:r>
              <a:rPr lang="en-US" altLang="zh-CN" dirty="0"/>
              <a:t>long-term</a:t>
            </a:r>
            <a:r>
              <a:rPr lang="zh-CN" altLang="en-US" dirty="0"/>
              <a:t> </a:t>
            </a:r>
            <a:r>
              <a:rPr lang="en-US" altLang="zh-CN" dirty="0"/>
              <a:t>memory,</a:t>
            </a:r>
            <a:r>
              <a:rPr lang="zh-CN" altLang="en-US" dirty="0"/>
              <a:t> </a:t>
            </a:r>
            <a:r>
              <a:rPr lang="en-US" altLang="zh-CN" dirty="0"/>
              <a:t>and</a:t>
            </a:r>
            <a:r>
              <a:rPr lang="zh-CN" altLang="en-US" dirty="0"/>
              <a:t> </a:t>
            </a:r>
            <a:r>
              <a:rPr lang="en-US" altLang="zh-CN" dirty="0"/>
              <a:t>gives</a:t>
            </a:r>
            <a:r>
              <a:rPr lang="zh-CN" altLang="en-US" dirty="0"/>
              <a:t> </a:t>
            </a:r>
            <a:r>
              <a:rPr lang="en-US" altLang="zh-CN" dirty="0"/>
              <a:t>more</a:t>
            </a:r>
            <a:r>
              <a:rPr lang="zh-CN" altLang="en-US" dirty="0"/>
              <a:t> </a:t>
            </a:r>
            <a:r>
              <a:rPr lang="en-US" altLang="zh-CN" sz="1200" dirty="0"/>
              <a:t>informative and</a:t>
            </a:r>
            <a:r>
              <a:rPr lang="zh-CN" altLang="en-US" sz="1200" dirty="0"/>
              <a:t> </a:t>
            </a:r>
            <a:r>
              <a:rPr lang="en-US" altLang="zh-CN" sz="1200" dirty="0"/>
              <a:t>engaging</a:t>
            </a:r>
            <a:r>
              <a:rPr lang="zh-CN" altLang="en-US" sz="1200" dirty="0"/>
              <a:t> </a:t>
            </a:r>
            <a:r>
              <a:rPr lang="en-US" altLang="zh-CN" dirty="0"/>
              <a:t>reply.</a:t>
            </a:r>
          </a:p>
          <a:p>
            <a:r>
              <a:rPr lang="en-US" altLang="zh-CN" dirty="0"/>
              <a:t>A</a:t>
            </a:r>
            <a:r>
              <a:rPr lang="zh-CN" altLang="en-US" dirty="0"/>
              <a:t> </a:t>
            </a:r>
            <a:r>
              <a:rPr lang="en-US" altLang="zh-CN" dirty="0" err="1"/>
              <a:t>Personachat</a:t>
            </a:r>
            <a:r>
              <a:rPr lang="zh-CN" altLang="en-US" dirty="0"/>
              <a:t> </a:t>
            </a:r>
            <a:r>
              <a:rPr lang="en-US" altLang="zh-CN" dirty="0"/>
              <a:t>dataset</a:t>
            </a:r>
            <a:r>
              <a:rPr lang="zh-CN" altLang="en-US" dirty="0"/>
              <a:t> </a:t>
            </a:r>
            <a:r>
              <a:rPr lang="en-US" altLang="zh-CN" dirty="0"/>
              <a:t>is</a:t>
            </a:r>
            <a:r>
              <a:rPr lang="zh-CN" altLang="en-US" dirty="0"/>
              <a:t> </a:t>
            </a:r>
            <a:r>
              <a:rPr lang="en-US" altLang="zh-CN" dirty="0"/>
              <a:t>provided,</a:t>
            </a:r>
            <a:r>
              <a:rPr lang="zh-CN" altLang="en-US" dirty="0"/>
              <a:t> </a:t>
            </a:r>
            <a:r>
              <a:rPr lang="en-US" altLang="zh-CN" dirty="0"/>
              <a:t>Thanks</a:t>
            </a:r>
            <a:r>
              <a:rPr lang="zh-CN" altLang="en-US" dirty="0"/>
              <a:t> </a:t>
            </a:r>
            <a:r>
              <a:rPr lang="en-US" altLang="zh-CN" dirty="0"/>
              <a:t>to</a:t>
            </a:r>
            <a:r>
              <a:rPr lang="zh-CN" altLang="en-US" dirty="0"/>
              <a:t> </a:t>
            </a:r>
            <a:r>
              <a:rPr lang="en-US" altLang="zh-CN" dirty="0"/>
              <a:t>the</a:t>
            </a:r>
            <a:r>
              <a:rPr lang="zh-CN" altLang="en-US" dirty="0"/>
              <a:t> </a:t>
            </a:r>
            <a:r>
              <a:rPr lang="en-US" altLang="zh-CN" dirty="0"/>
              <a:t>organizer.</a:t>
            </a:r>
            <a:r>
              <a:rPr lang="zh-CN" altLang="en-US" dirty="0"/>
              <a:t> </a:t>
            </a:r>
            <a:r>
              <a:rPr lang="en-US" altLang="zh-CN" dirty="0"/>
              <a:t>The</a:t>
            </a:r>
            <a:r>
              <a:rPr lang="zh-CN" altLang="en-US" dirty="0"/>
              <a:t> </a:t>
            </a:r>
            <a:r>
              <a:rPr lang="en-US" altLang="zh-CN" dirty="0"/>
              <a:t>dataset</a:t>
            </a:r>
            <a:r>
              <a:rPr lang="zh-CN" altLang="en-US" dirty="0"/>
              <a:t> </a:t>
            </a:r>
            <a:r>
              <a:rPr lang="en-US" altLang="zh-CN" dirty="0"/>
              <a:t>have</a:t>
            </a:r>
            <a:r>
              <a:rPr lang="zh-CN" altLang="en-US" dirty="0"/>
              <a:t> </a:t>
            </a:r>
            <a:r>
              <a:rPr lang="en-US" altLang="zh-CN" dirty="0"/>
              <a:t>totally</a:t>
            </a:r>
            <a:r>
              <a:rPr lang="zh-CN" altLang="en-US" dirty="0"/>
              <a:t> </a:t>
            </a:r>
            <a:r>
              <a:rPr lang="en-US" altLang="zh-CN" dirty="0"/>
              <a:t>1155</a:t>
            </a:r>
            <a:r>
              <a:rPr lang="zh-CN" altLang="en-US" dirty="0"/>
              <a:t> </a:t>
            </a:r>
            <a:r>
              <a:rPr lang="en-US" altLang="zh-CN" dirty="0"/>
              <a:t>personas,</a:t>
            </a:r>
            <a:r>
              <a:rPr lang="zh-CN" altLang="en-US" dirty="0"/>
              <a:t> </a:t>
            </a:r>
            <a:r>
              <a:rPr lang="en-US" altLang="zh-CN" dirty="0"/>
              <a:t>and</a:t>
            </a:r>
            <a:r>
              <a:rPr lang="zh-CN" altLang="en-US" dirty="0"/>
              <a:t> </a:t>
            </a:r>
            <a:r>
              <a:rPr lang="en-US" altLang="zh-CN" dirty="0"/>
              <a:t>grounded</a:t>
            </a:r>
            <a:r>
              <a:rPr lang="zh-CN" altLang="en-US" dirty="0"/>
              <a:t> </a:t>
            </a:r>
            <a:r>
              <a:rPr lang="en-US" altLang="zh-CN" dirty="0"/>
              <a:t>on</a:t>
            </a:r>
            <a:r>
              <a:rPr lang="zh-CN" altLang="en-US" dirty="0"/>
              <a:t> </a:t>
            </a:r>
            <a:r>
              <a:rPr lang="en-US" altLang="zh-CN" dirty="0"/>
              <a:t>these</a:t>
            </a:r>
            <a:r>
              <a:rPr lang="zh-CN" altLang="en-US" dirty="0"/>
              <a:t> </a:t>
            </a:r>
            <a:r>
              <a:rPr lang="en-US" altLang="zh-CN" dirty="0"/>
              <a:t>personas,</a:t>
            </a:r>
            <a:r>
              <a:rPr lang="zh-CN" altLang="en-US" dirty="0"/>
              <a:t> </a:t>
            </a:r>
            <a:r>
              <a:rPr lang="en-US" altLang="zh-CN" dirty="0"/>
              <a:t>over</a:t>
            </a:r>
            <a:r>
              <a:rPr lang="zh-CN" altLang="en-US" dirty="0"/>
              <a:t> </a:t>
            </a:r>
            <a:r>
              <a:rPr lang="en-US" altLang="zh-CN" dirty="0"/>
              <a:t>ten</a:t>
            </a:r>
            <a:r>
              <a:rPr lang="zh-CN" altLang="en-US" dirty="0"/>
              <a:t> </a:t>
            </a:r>
            <a:r>
              <a:rPr lang="en-US" altLang="zh-CN" dirty="0"/>
              <a:t>thousands</a:t>
            </a:r>
            <a:r>
              <a:rPr lang="zh-CN" altLang="en-US" dirty="0"/>
              <a:t> </a:t>
            </a:r>
            <a:r>
              <a:rPr lang="en-US" altLang="zh-CN" dirty="0"/>
              <a:t>dialogs</a:t>
            </a:r>
            <a:r>
              <a:rPr lang="zh-CN" altLang="en-US" dirty="0"/>
              <a:t> </a:t>
            </a:r>
            <a:r>
              <a:rPr lang="en-US" altLang="zh-CN" dirty="0"/>
              <a:t>are</a:t>
            </a:r>
            <a:r>
              <a:rPr lang="zh-CN" altLang="en-US" dirty="0"/>
              <a:t> </a:t>
            </a:r>
            <a:r>
              <a:rPr lang="en-US" altLang="zh-CN" dirty="0"/>
              <a:t>collected</a:t>
            </a:r>
            <a:r>
              <a:rPr lang="zh-CN" altLang="en-US" dirty="0"/>
              <a:t> </a:t>
            </a:r>
            <a:r>
              <a:rPr lang="en-US" altLang="zh-CN" dirty="0"/>
              <a:t>by</a:t>
            </a:r>
            <a:r>
              <a:rPr lang="zh-CN" altLang="en-US" dirty="0"/>
              <a:t> </a:t>
            </a:r>
            <a:r>
              <a:rPr lang="en-US" altLang="zh-CN" dirty="0"/>
              <a:t>crowd workers.</a:t>
            </a:r>
          </a:p>
          <a:p>
            <a:r>
              <a:rPr lang="en-US" altLang="zh-CN" dirty="0"/>
              <a:t>And</a:t>
            </a:r>
            <a:r>
              <a:rPr lang="zh-CN" altLang="en-US" dirty="0"/>
              <a:t> </a:t>
            </a:r>
            <a:r>
              <a:rPr lang="en-US" altLang="zh-CN" dirty="0"/>
              <a:t>the</a:t>
            </a:r>
            <a:r>
              <a:rPr lang="zh-CN" altLang="en-US" dirty="0"/>
              <a:t> </a:t>
            </a:r>
            <a:r>
              <a:rPr lang="en-US" altLang="zh-CN" dirty="0"/>
              <a:t>evaluation</a:t>
            </a:r>
            <a:r>
              <a:rPr lang="zh-CN" altLang="en-US" dirty="0"/>
              <a:t> </a:t>
            </a:r>
            <a:r>
              <a:rPr lang="en-US" altLang="zh-CN" dirty="0"/>
              <a:t>methods</a:t>
            </a:r>
            <a:r>
              <a:rPr lang="zh-CN" altLang="en-US" dirty="0"/>
              <a:t> </a:t>
            </a:r>
            <a:r>
              <a:rPr lang="en-US" altLang="zh-CN" dirty="0"/>
              <a:t>include</a:t>
            </a:r>
            <a:r>
              <a:rPr lang="zh-CN" altLang="en-US" dirty="0"/>
              <a:t> </a:t>
            </a:r>
            <a:r>
              <a:rPr lang="en-US" altLang="zh-CN" dirty="0"/>
              <a:t>automated</a:t>
            </a:r>
            <a:r>
              <a:rPr lang="zh-CN" altLang="en-US" dirty="0"/>
              <a:t> </a:t>
            </a:r>
            <a:r>
              <a:rPr lang="en-US" altLang="zh-CN" dirty="0"/>
              <a:t>metrics</a:t>
            </a:r>
            <a:r>
              <a:rPr lang="zh-CN" altLang="en-US" dirty="0"/>
              <a:t> </a:t>
            </a:r>
            <a:r>
              <a:rPr lang="en-US" altLang="zh-CN" dirty="0"/>
              <a:t>and</a:t>
            </a:r>
            <a:r>
              <a:rPr lang="zh-CN" altLang="en-US" dirty="0"/>
              <a:t> </a:t>
            </a:r>
            <a:r>
              <a:rPr lang="en-US" altLang="zh-CN" dirty="0"/>
              <a:t>human</a:t>
            </a:r>
            <a:r>
              <a:rPr lang="zh-CN" altLang="en-US" dirty="0"/>
              <a:t> </a:t>
            </a:r>
            <a:r>
              <a:rPr lang="en-US" altLang="zh-CN" dirty="0"/>
              <a:t>evaluation</a:t>
            </a:r>
            <a:r>
              <a:rPr lang="zh-CN" altLang="en-US" dirty="0"/>
              <a:t> </a:t>
            </a:r>
            <a:r>
              <a:rPr lang="en-US" altLang="zh-CN" dirty="0"/>
              <a:t>in</a:t>
            </a:r>
            <a:r>
              <a:rPr lang="zh-CN" altLang="en-US" dirty="0"/>
              <a:t> </a:t>
            </a:r>
            <a:r>
              <a:rPr lang="en-US" altLang="zh-CN" dirty="0"/>
              <a:t>different</a:t>
            </a:r>
            <a:r>
              <a:rPr lang="zh-CN" altLang="en-US" dirty="0"/>
              <a:t> </a:t>
            </a:r>
            <a:r>
              <a:rPr lang="en-US" altLang="zh-CN" dirty="0"/>
              <a:t>stage.</a:t>
            </a:r>
            <a:r>
              <a:rPr lang="zh-CN" altLang="en-US" dirty="0"/>
              <a:t> </a:t>
            </a:r>
            <a:endParaRPr lang="en-US" altLang="zh-CN" dirty="0"/>
          </a:p>
          <a:p>
            <a:r>
              <a:rPr lang="en-US" altLang="zh-CN" dirty="0"/>
              <a:t>There</a:t>
            </a:r>
            <a:r>
              <a:rPr lang="zh-CN" altLang="en-US" dirty="0"/>
              <a:t> </a:t>
            </a:r>
            <a:r>
              <a:rPr lang="en-US" altLang="zh-CN" dirty="0"/>
              <a:t>are</a:t>
            </a:r>
            <a:r>
              <a:rPr lang="zh-CN" altLang="en-US" dirty="0"/>
              <a:t> </a:t>
            </a:r>
            <a:r>
              <a:rPr lang="en-US" altLang="zh-CN" dirty="0"/>
              <a:t>totally</a:t>
            </a:r>
            <a:r>
              <a:rPr lang="zh-CN" altLang="en-US" dirty="0"/>
              <a:t> </a:t>
            </a:r>
            <a:r>
              <a:rPr lang="en-US" altLang="zh-CN" dirty="0"/>
              <a:t>23</a:t>
            </a:r>
            <a:r>
              <a:rPr lang="zh-CN" altLang="en-US" dirty="0"/>
              <a:t> </a:t>
            </a:r>
            <a:r>
              <a:rPr lang="en-US" altLang="zh-CN" dirty="0"/>
              <a:t>teams</a:t>
            </a:r>
            <a:r>
              <a:rPr lang="zh-CN" altLang="en-US" dirty="0"/>
              <a:t> </a:t>
            </a:r>
            <a:r>
              <a:rPr lang="en-US" altLang="zh-CN" dirty="0"/>
              <a:t>join</a:t>
            </a:r>
            <a:r>
              <a:rPr lang="zh-CN" altLang="en-US" dirty="0"/>
              <a:t> </a:t>
            </a:r>
            <a:r>
              <a:rPr lang="en-US" altLang="zh-CN" dirty="0"/>
              <a:t>this</a:t>
            </a:r>
            <a:r>
              <a:rPr lang="zh-CN" altLang="en-US" dirty="0"/>
              <a:t> </a:t>
            </a:r>
            <a:r>
              <a:rPr lang="en-US" altLang="zh-CN" dirty="0"/>
              <a:t>challenge.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ACF9A6-799F-4CCE-B35D-EE1F9571ED4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874019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Our</a:t>
            </a:r>
            <a:r>
              <a:rPr lang="zh-CN" altLang="en-US" dirty="0"/>
              <a:t> </a:t>
            </a:r>
            <a:r>
              <a:rPr lang="en-US" altLang="zh-CN" dirty="0"/>
              <a:t>system</a:t>
            </a:r>
            <a:r>
              <a:rPr lang="zh-CN" altLang="en-US" dirty="0"/>
              <a:t> </a:t>
            </a:r>
            <a:r>
              <a:rPr lang="en-US" altLang="zh-CN" dirty="0"/>
              <a:t>are</a:t>
            </a:r>
            <a:r>
              <a:rPr lang="zh-CN" altLang="en-US" dirty="0"/>
              <a:t> </a:t>
            </a:r>
            <a:r>
              <a:rPr lang="en-US" altLang="zh-CN" dirty="0"/>
              <a:t>based</a:t>
            </a:r>
            <a:r>
              <a:rPr lang="zh-CN" altLang="en-US" dirty="0"/>
              <a:t> </a:t>
            </a:r>
            <a:r>
              <a:rPr lang="en-US" altLang="zh-CN" dirty="0"/>
              <a:t>on</a:t>
            </a:r>
            <a:r>
              <a:rPr lang="zh-CN" altLang="en-US" dirty="0"/>
              <a:t> </a:t>
            </a:r>
            <a:r>
              <a:rPr lang="en-US" altLang="zh-CN" dirty="0"/>
              <a:t>Sequential</a:t>
            </a:r>
            <a:r>
              <a:rPr lang="zh-CN" altLang="en-US" dirty="0"/>
              <a:t> </a:t>
            </a:r>
            <a:r>
              <a:rPr lang="en-US" altLang="zh-CN" dirty="0"/>
              <a:t>Matching</a:t>
            </a:r>
            <a:r>
              <a:rPr lang="zh-CN" altLang="en-US" dirty="0"/>
              <a:t> </a:t>
            </a:r>
            <a:r>
              <a:rPr lang="en-US" altLang="zh-CN" dirty="0"/>
              <a:t>Network,</a:t>
            </a:r>
            <a:r>
              <a:rPr lang="zh-CN" altLang="en-US" dirty="0"/>
              <a:t> </a:t>
            </a:r>
            <a:r>
              <a:rPr lang="en-US" altLang="zh-CN" dirty="0"/>
              <a:t>which</a:t>
            </a:r>
            <a:r>
              <a:rPr lang="zh-CN" altLang="en-US" dirty="0"/>
              <a:t> </a:t>
            </a:r>
            <a:r>
              <a:rPr lang="en-US" altLang="zh-CN" dirty="0"/>
              <a:t>was</a:t>
            </a:r>
            <a:r>
              <a:rPr lang="zh-CN" altLang="en-US" dirty="0"/>
              <a:t> </a:t>
            </a:r>
            <a:r>
              <a:rPr lang="en-US" altLang="zh-CN" dirty="0"/>
              <a:t>proposed</a:t>
            </a:r>
            <a:r>
              <a:rPr lang="zh-CN" altLang="en-US" dirty="0"/>
              <a:t> </a:t>
            </a:r>
            <a:r>
              <a:rPr lang="en-US" altLang="zh-CN" dirty="0"/>
              <a:t>by</a:t>
            </a:r>
            <a:r>
              <a:rPr lang="zh-CN" altLang="en-US" dirty="0"/>
              <a:t> </a:t>
            </a:r>
            <a:r>
              <a:rPr lang="en-US" altLang="zh-CN" dirty="0" err="1"/>
              <a:t>yu</a:t>
            </a:r>
            <a:r>
              <a:rPr lang="zh-CN" altLang="en-US" dirty="0"/>
              <a:t> </a:t>
            </a:r>
            <a:r>
              <a:rPr lang="en-US" altLang="zh-CN" dirty="0"/>
              <a:t>at</a:t>
            </a:r>
            <a:r>
              <a:rPr lang="zh-CN" altLang="en-US" dirty="0"/>
              <a:t> </a:t>
            </a:r>
            <a:r>
              <a:rPr lang="en-US" altLang="zh-CN" dirty="0"/>
              <a:t>ACL</a:t>
            </a:r>
            <a:r>
              <a:rPr lang="zh-CN" altLang="en-US" dirty="0"/>
              <a:t> </a:t>
            </a:r>
            <a:r>
              <a:rPr lang="en-US" altLang="zh-CN" dirty="0"/>
              <a:t>2017.</a:t>
            </a:r>
          </a:p>
          <a:p>
            <a:endParaRPr lang="en-US" altLang="zh-CN" dirty="0"/>
          </a:p>
          <a:p>
            <a:r>
              <a:rPr lang="en-US" altLang="zh-CN" dirty="0"/>
              <a:t>Here</a:t>
            </a:r>
            <a:r>
              <a:rPr lang="zh-CN" altLang="en-US" dirty="0"/>
              <a:t> </a:t>
            </a:r>
            <a:r>
              <a:rPr lang="en-US" altLang="zh-CN" dirty="0"/>
              <a:t>is</a:t>
            </a:r>
            <a:r>
              <a:rPr lang="zh-CN" altLang="en-US" dirty="0"/>
              <a:t> </a:t>
            </a:r>
            <a:r>
              <a:rPr lang="en-US" altLang="zh-CN" dirty="0"/>
              <a:t>the</a:t>
            </a:r>
            <a:r>
              <a:rPr lang="zh-CN" altLang="en-US" dirty="0"/>
              <a:t> </a:t>
            </a:r>
            <a:r>
              <a:rPr lang="en-US" altLang="zh-CN" dirty="0"/>
              <a:t>architecture</a:t>
            </a:r>
            <a:r>
              <a:rPr lang="zh-CN" altLang="en-US" dirty="0"/>
              <a:t> </a:t>
            </a:r>
            <a:r>
              <a:rPr lang="en-US" altLang="zh-CN" dirty="0"/>
              <a:t>of</a:t>
            </a:r>
            <a:r>
              <a:rPr lang="zh-CN" altLang="en-US" dirty="0"/>
              <a:t> </a:t>
            </a:r>
            <a:r>
              <a:rPr lang="en-US" altLang="zh-CN" dirty="0"/>
              <a:t>this</a:t>
            </a:r>
            <a:r>
              <a:rPr lang="zh-CN" altLang="en-US" dirty="0"/>
              <a:t> </a:t>
            </a:r>
            <a:r>
              <a:rPr lang="en-US" altLang="zh-CN" dirty="0"/>
              <a:t>network,</a:t>
            </a:r>
            <a:r>
              <a:rPr lang="zh-CN" altLang="en-US" dirty="0"/>
              <a:t> </a:t>
            </a:r>
            <a:r>
              <a:rPr lang="en-US" altLang="zh-CN" dirty="0"/>
              <a:t>form</a:t>
            </a:r>
            <a:r>
              <a:rPr lang="zh-CN" altLang="en-US" dirty="0"/>
              <a:t> </a:t>
            </a:r>
            <a:r>
              <a:rPr lang="en-US" altLang="zh-CN" dirty="0"/>
              <a:t>which</a:t>
            </a:r>
            <a:r>
              <a:rPr lang="zh-CN" altLang="en-US" dirty="0"/>
              <a:t> </a:t>
            </a:r>
            <a:r>
              <a:rPr lang="en-US" altLang="zh-CN" dirty="0"/>
              <a:t>we</a:t>
            </a:r>
            <a:r>
              <a:rPr lang="zh-CN" altLang="en-US" dirty="0"/>
              <a:t> </a:t>
            </a:r>
            <a:r>
              <a:rPr lang="en-US" altLang="zh-CN" dirty="0"/>
              <a:t>summarized</a:t>
            </a:r>
            <a:r>
              <a:rPr lang="zh-CN" altLang="en-US" dirty="0"/>
              <a:t> </a:t>
            </a:r>
            <a:r>
              <a:rPr lang="en-US" altLang="zh-CN" dirty="0"/>
              <a:t>four</a:t>
            </a:r>
            <a:r>
              <a:rPr lang="zh-CN" altLang="en-US" dirty="0"/>
              <a:t> </a:t>
            </a:r>
            <a:r>
              <a:rPr lang="en-US" altLang="zh-CN" dirty="0"/>
              <a:t>highlights:</a:t>
            </a:r>
          </a:p>
          <a:p>
            <a:r>
              <a:rPr lang="en-US" altLang="zh-CN" dirty="0"/>
              <a:t>Firstly,</a:t>
            </a:r>
            <a:r>
              <a:rPr lang="zh-CN" altLang="en-US" dirty="0"/>
              <a:t> </a:t>
            </a:r>
            <a:r>
              <a:rPr lang="en-US" altLang="zh-CN" dirty="0"/>
              <a:t>candidate</a:t>
            </a:r>
            <a:r>
              <a:rPr lang="zh-CN" altLang="en-US" dirty="0"/>
              <a:t> </a:t>
            </a:r>
            <a:r>
              <a:rPr lang="en-US" altLang="zh-CN" dirty="0"/>
              <a:t>reply</a:t>
            </a:r>
            <a:r>
              <a:rPr lang="zh-CN" altLang="en-US" dirty="0"/>
              <a:t> </a:t>
            </a:r>
            <a:r>
              <a:rPr lang="en-US" altLang="zh-CN" dirty="0"/>
              <a:t>and</a:t>
            </a:r>
            <a:r>
              <a:rPr lang="zh-CN" altLang="en-US" dirty="0"/>
              <a:t> </a:t>
            </a:r>
            <a:r>
              <a:rPr lang="en-US" altLang="zh-CN" dirty="0"/>
              <a:t>history</a:t>
            </a:r>
            <a:r>
              <a:rPr lang="zh-CN" altLang="en-US" dirty="0"/>
              <a:t> </a:t>
            </a:r>
            <a:r>
              <a:rPr lang="en-US" altLang="zh-CN" dirty="0"/>
              <a:t>utterances</a:t>
            </a:r>
            <a:r>
              <a:rPr lang="zh-CN" altLang="en-US" dirty="0"/>
              <a:t> </a:t>
            </a:r>
            <a:r>
              <a:rPr lang="en-US" altLang="zh-CN" dirty="0"/>
              <a:t>are</a:t>
            </a:r>
            <a:r>
              <a:rPr lang="zh-CN" altLang="en-US" dirty="0"/>
              <a:t> </a:t>
            </a:r>
            <a:r>
              <a:rPr lang="en-US" altLang="zh-CN" dirty="0"/>
              <a:t>encoded</a:t>
            </a:r>
            <a:r>
              <a:rPr lang="zh-CN" altLang="en-US" dirty="0"/>
              <a:t> </a:t>
            </a:r>
            <a:r>
              <a:rPr lang="en-US" altLang="zh-CN" dirty="0"/>
              <a:t>in</a:t>
            </a:r>
            <a:r>
              <a:rPr lang="zh-CN" altLang="en-US" dirty="0"/>
              <a:t> </a:t>
            </a:r>
            <a:r>
              <a:rPr lang="en-US" altLang="zh-CN" dirty="0"/>
              <a:t>word and segment</a:t>
            </a:r>
            <a:r>
              <a:rPr lang="zh-CN" altLang="en-US" dirty="0"/>
              <a:t> </a:t>
            </a:r>
            <a:r>
              <a:rPr lang="en-US" altLang="zh-CN" dirty="0"/>
              <a:t>level.</a:t>
            </a:r>
          </a:p>
          <a:p>
            <a:r>
              <a:rPr lang="en-US" altLang="zh-CN" dirty="0"/>
              <a:t>Secondly,</a:t>
            </a:r>
            <a:r>
              <a:rPr lang="zh-CN" altLang="en-US" dirty="0"/>
              <a:t> </a:t>
            </a:r>
            <a:r>
              <a:rPr lang="en-US" altLang="zh-CN" dirty="0"/>
              <a:t>similarity</a:t>
            </a:r>
            <a:r>
              <a:rPr lang="zh-CN" altLang="en-US" dirty="0"/>
              <a:t> </a:t>
            </a:r>
            <a:r>
              <a:rPr lang="en-US" altLang="zh-CN" dirty="0"/>
              <a:t>matrix</a:t>
            </a:r>
            <a:r>
              <a:rPr lang="zh-CN" altLang="en-US" dirty="0"/>
              <a:t> </a:t>
            </a:r>
            <a:r>
              <a:rPr lang="en-US" altLang="zh-CN" dirty="0"/>
              <a:t>are</a:t>
            </a:r>
            <a:r>
              <a:rPr lang="zh-CN" altLang="en-US" dirty="0"/>
              <a:t> </a:t>
            </a:r>
            <a:r>
              <a:rPr lang="en-US" altLang="zh-CN" dirty="0"/>
              <a:t>construct</a:t>
            </a:r>
            <a:r>
              <a:rPr lang="zh-CN" altLang="en-US" dirty="0"/>
              <a:t> </a:t>
            </a:r>
            <a:r>
              <a:rPr lang="en-US" altLang="zh-CN" dirty="0"/>
              <a:t>to</a:t>
            </a:r>
            <a:r>
              <a:rPr lang="zh-CN" altLang="en-US" dirty="0"/>
              <a:t> </a:t>
            </a:r>
            <a:r>
              <a:rPr lang="en-US" altLang="zh-CN" dirty="0"/>
              <a:t>capture</a:t>
            </a:r>
            <a:r>
              <a:rPr lang="zh-CN" altLang="en-US" dirty="0"/>
              <a:t> </a:t>
            </a:r>
            <a:r>
              <a:rPr lang="en-US" altLang="zh-CN" dirty="0"/>
              <a:t>the</a:t>
            </a:r>
            <a:r>
              <a:rPr lang="zh-CN" altLang="en-US" dirty="0"/>
              <a:t> </a:t>
            </a:r>
            <a:r>
              <a:rPr lang="en-US" altLang="zh-CN" dirty="0"/>
              <a:t>matching</a:t>
            </a:r>
            <a:r>
              <a:rPr lang="zh-CN" altLang="en-US" dirty="0"/>
              <a:t> </a:t>
            </a:r>
            <a:r>
              <a:rPr lang="en-US" altLang="zh-CN" dirty="0"/>
              <a:t>information</a:t>
            </a:r>
            <a:r>
              <a:rPr lang="zh-CN" altLang="en-US" dirty="0"/>
              <a:t> </a:t>
            </a:r>
            <a:r>
              <a:rPr lang="en-US" altLang="zh-CN" dirty="0"/>
              <a:t>between</a:t>
            </a:r>
            <a:r>
              <a:rPr lang="zh-CN" altLang="en-US" dirty="0"/>
              <a:t> </a:t>
            </a:r>
            <a:r>
              <a:rPr lang="en-US" altLang="zh-CN" dirty="0"/>
              <a:t>candidate</a:t>
            </a:r>
            <a:r>
              <a:rPr lang="zh-CN" altLang="en-US" dirty="0"/>
              <a:t> </a:t>
            </a:r>
            <a:r>
              <a:rPr lang="en-US" altLang="zh-CN" dirty="0"/>
              <a:t>reply</a:t>
            </a:r>
            <a:r>
              <a:rPr lang="zh-CN" altLang="en-US" dirty="0"/>
              <a:t> </a:t>
            </a:r>
            <a:r>
              <a:rPr lang="en-US" altLang="zh-CN" dirty="0"/>
              <a:t>and</a:t>
            </a:r>
            <a:r>
              <a:rPr lang="zh-CN" altLang="en-US" dirty="0"/>
              <a:t> </a:t>
            </a:r>
            <a:r>
              <a:rPr lang="en-US" altLang="zh-CN" dirty="0"/>
              <a:t>each</a:t>
            </a:r>
            <a:r>
              <a:rPr lang="zh-CN" altLang="en-US" dirty="0"/>
              <a:t> </a:t>
            </a:r>
            <a:r>
              <a:rPr lang="en-US" altLang="zh-CN" dirty="0"/>
              <a:t>utterance.</a:t>
            </a:r>
          </a:p>
          <a:p>
            <a:r>
              <a:rPr lang="en-US" altLang="zh-CN" dirty="0"/>
              <a:t>Then,</a:t>
            </a:r>
            <a:r>
              <a:rPr lang="zh-CN" altLang="en-US" dirty="0"/>
              <a:t> </a:t>
            </a:r>
            <a:r>
              <a:rPr lang="en-US" altLang="zh-CN" dirty="0"/>
              <a:t>for</a:t>
            </a:r>
            <a:r>
              <a:rPr lang="zh-CN" altLang="en-US" dirty="0"/>
              <a:t> </a:t>
            </a:r>
            <a:r>
              <a:rPr lang="en-US" altLang="zh-CN" dirty="0"/>
              <a:t>each</a:t>
            </a:r>
            <a:r>
              <a:rPr lang="zh-CN" altLang="en-US" dirty="0"/>
              <a:t> </a:t>
            </a:r>
            <a:r>
              <a:rPr lang="en-US" altLang="zh-CN" dirty="0"/>
              <a:t>pair</a:t>
            </a:r>
            <a:r>
              <a:rPr lang="zh-CN" altLang="en-US" dirty="0"/>
              <a:t> </a:t>
            </a:r>
            <a:r>
              <a:rPr lang="en-US" altLang="zh-CN" dirty="0"/>
              <a:t>of</a:t>
            </a:r>
            <a:r>
              <a:rPr lang="zh-CN" altLang="en-US" dirty="0"/>
              <a:t> </a:t>
            </a:r>
            <a:r>
              <a:rPr lang="en-US" altLang="zh-CN" dirty="0"/>
              <a:t>utterance</a:t>
            </a:r>
            <a:r>
              <a:rPr lang="zh-CN" altLang="en-US" dirty="0"/>
              <a:t> </a:t>
            </a:r>
            <a:r>
              <a:rPr lang="en-US" altLang="zh-CN" dirty="0"/>
              <a:t>and</a:t>
            </a:r>
            <a:r>
              <a:rPr lang="zh-CN" altLang="en-US" dirty="0"/>
              <a:t> </a:t>
            </a:r>
            <a:r>
              <a:rPr lang="en-US" altLang="zh-CN" dirty="0"/>
              <a:t>reply,</a:t>
            </a:r>
            <a:r>
              <a:rPr lang="zh-CN" altLang="en-US" dirty="0"/>
              <a:t> </a:t>
            </a:r>
            <a:r>
              <a:rPr lang="en-US" altLang="zh-CN" dirty="0"/>
              <a:t>important</a:t>
            </a:r>
            <a:r>
              <a:rPr lang="zh-CN" altLang="en-US" dirty="0"/>
              <a:t> </a:t>
            </a:r>
            <a:r>
              <a:rPr lang="en-US" altLang="zh-CN" dirty="0"/>
              <a:t>matching</a:t>
            </a:r>
            <a:r>
              <a:rPr lang="zh-CN" altLang="en-US" dirty="0"/>
              <a:t> </a:t>
            </a:r>
            <a:r>
              <a:rPr lang="en-US" altLang="zh-CN" dirty="0"/>
              <a:t>information</a:t>
            </a:r>
            <a:r>
              <a:rPr lang="zh-CN" altLang="en-US" dirty="0"/>
              <a:t> </a:t>
            </a:r>
            <a:r>
              <a:rPr lang="en-US" altLang="zh-CN" dirty="0"/>
              <a:t>are</a:t>
            </a:r>
            <a:r>
              <a:rPr lang="zh-CN" altLang="en-US" dirty="0"/>
              <a:t> </a:t>
            </a:r>
            <a:r>
              <a:rPr lang="en-US" altLang="zh-CN" dirty="0"/>
              <a:t>distilled</a:t>
            </a:r>
            <a:r>
              <a:rPr lang="zh-CN" altLang="en-US" dirty="0"/>
              <a:t> </a:t>
            </a:r>
            <a:r>
              <a:rPr lang="en-US" altLang="zh-CN" dirty="0"/>
              <a:t>from</a:t>
            </a:r>
            <a:r>
              <a:rPr lang="zh-CN" altLang="en-US" dirty="0"/>
              <a:t> </a:t>
            </a:r>
            <a:r>
              <a:rPr lang="en-US" altLang="zh-CN" dirty="0"/>
              <a:t>these</a:t>
            </a:r>
            <a:r>
              <a:rPr lang="zh-CN" altLang="en-US" dirty="0"/>
              <a:t> </a:t>
            </a:r>
            <a:r>
              <a:rPr lang="en-US" altLang="zh-CN" dirty="0"/>
              <a:t>similarity</a:t>
            </a:r>
            <a:r>
              <a:rPr lang="zh-CN" altLang="en-US" dirty="0"/>
              <a:t> </a:t>
            </a:r>
            <a:r>
              <a:rPr lang="en-US" altLang="zh-CN" dirty="0"/>
              <a:t>matrix</a:t>
            </a:r>
            <a:r>
              <a:rPr lang="zh-CN" altLang="en-US" dirty="0"/>
              <a:t> </a:t>
            </a:r>
            <a:r>
              <a:rPr lang="en-US" altLang="zh-CN" dirty="0"/>
              <a:t>by</a:t>
            </a:r>
            <a:r>
              <a:rPr lang="zh-CN" altLang="en-US" dirty="0"/>
              <a:t> </a:t>
            </a:r>
            <a:r>
              <a:rPr lang="en-US" altLang="zh-CN" dirty="0"/>
              <a:t>CNN.</a:t>
            </a:r>
          </a:p>
          <a:p>
            <a:r>
              <a:rPr lang="en-US" altLang="zh-CN" dirty="0"/>
              <a:t>Finally</a:t>
            </a:r>
            <a:r>
              <a:rPr lang="zh-CN" altLang="en-US" dirty="0"/>
              <a:t> </a:t>
            </a:r>
            <a:r>
              <a:rPr lang="en-US" altLang="zh-CN" dirty="0"/>
              <a:t>the</a:t>
            </a:r>
            <a:r>
              <a:rPr lang="zh-CN" altLang="en-US" dirty="0"/>
              <a:t> </a:t>
            </a:r>
            <a:r>
              <a:rPr lang="en-US" altLang="zh-CN" dirty="0"/>
              <a:t>temporal</a:t>
            </a:r>
            <a:r>
              <a:rPr lang="zh-CN" altLang="en-US" dirty="0"/>
              <a:t> </a:t>
            </a:r>
            <a:r>
              <a:rPr lang="en-US" altLang="zh-CN" dirty="0"/>
              <a:t>relationship</a:t>
            </a:r>
            <a:r>
              <a:rPr lang="zh-CN" altLang="en-US" dirty="0"/>
              <a:t> </a:t>
            </a:r>
            <a:r>
              <a:rPr lang="en-US" altLang="zh-CN" dirty="0"/>
              <a:t>of</a:t>
            </a:r>
            <a:r>
              <a:rPr lang="zh-CN" altLang="en-US" dirty="0"/>
              <a:t> </a:t>
            </a:r>
            <a:r>
              <a:rPr lang="en-US" altLang="zh-CN" dirty="0"/>
              <a:t>utterances</a:t>
            </a:r>
            <a:r>
              <a:rPr lang="zh-CN" altLang="en-US" dirty="0"/>
              <a:t> </a:t>
            </a:r>
            <a:r>
              <a:rPr lang="en-US" altLang="zh-CN" dirty="0"/>
              <a:t>are</a:t>
            </a:r>
            <a:r>
              <a:rPr lang="zh-CN" altLang="en-US" dirty="0"/>
              <a:t> </a:t>
            </a:r>
            <a:r>
              <a:rPr lang="en-US" altLang="zh-CN" dirty="0"/>
              <a:t>modeled</a:t>
            </a:r>
            <a:r>
              <a:rPr lang="zh-CN" altLang="en-US" dirty="0"/>
              <a:t> </a:t>
            </a:r>
            <a:r>
              <a:rPr lang="en-US" altLang="zh-CN" dirty="0"/>
              <a:t>by</a:t>
            </a:r>
            <a:r>
              <a:rPr lang="zh-CN" altLang="en-US" dirty="0"/>
              <a:t> </a:t>
            </a:r>
            <a:r>
              <a:rPr lang="en-US" altLang="zh-CN" dirty="0"/>
              <a:t>a</a:t>
            </a:r>
            <a:r>
              <a:rPr lang="zh-CN" altLang="en-US" dirty="0"/>
              <a:t> </a:t>
            </a:r>
            <a:r>
              <a:rPr lang="en-US" altLang="zh-CN" dirty="0"/>
              <a:t>RNN,</a:t>
            </a:r>
            <a:r>
              <a:rPr lang="zh-CN" altLang="en-US" dirty="0"/>
              <a:t> </a:t>
            </a:r>
            <a:r>
              <a:rPr lang="en-US" altLang="zh-CN" dirty="0"/>
              <a:t>which</a:t>
            </a:r>
            <a:r>
              <a:rPr lang="zh-CN" altLang="en-US" dirty="0"/>
              <a:t> </a:t>
            </a:r>
            <a:r>
              <a:rPr lang="en-US" altLang="zh-CN" dirty="0"/>
              <a:t>output</a:t>
            </a:r>
            <a:r>
              <a:rPr lang="zh-CN" altLang="en-US" dirty="0"/>
              <a:t> </a:t>
            </a:r>
            <a:r>
              <a:rPr lang="en-US" altLang="zh-CN" dirty="0"/>
              <a:t>accumulative</a:t>
            </a:r>
            <a:r>
              <a:rPr lang="zh-CN" altLang="en-US" dirty="0"/>
              <a:t> </a:t>
            </a:r>
            <a:r>
              <a:rPr lang="en-US" altLang="zh-CN" dirty="0"/>
              <a:t>matching</a:t>
            </a:r>
            <a:r>
              <a:rPr lang="zh-CN" altLang="en-US" dirty="0"/>
              <a:t> </a:t>
            </a:r>
            <a:r>
              <a:rPr lang="en-US" altLang="zh-CN" dirty="0"/>
              <a:t>information</a:t>
            </a:r>
            <a:r>
              <a:rPr lang="zh-CN" altLang="en-US" dirty="0"/>
              <a:t> </a:t>
            </a:r>
            <a:r>
              <a:rPr lang="en-US" altLang="zh-CN" dirty="0"/>
              <a:t>for</a:t>
            </a:r>
            <a:r>
              <a:rPr lang="zh-CN" altLang="en-US" dirty="0"/>
              <a:t> </a:t>
            </a:r>
            <a:r>
              <a:rPr lang="en-US" altLang="zh-CN" dirty="0"/>
              <a:t>final</a:t>
            </a:r>
            <a:r>
              <a:rPr lang="zh-CN" altLang="en-US" dirty="0"/>
              <a:t> </a:t>
            </a:r>
            <a:r>
              <a:rPr lang="en-US" altLang="zh-CN" dirty="0"/>
              <a:t>prediction.</a:t>
            </a:r>
            <a:r>
              <a:rPr lang="zh-CN" altLang="en-US" dirty="0"/>
              <a:t> </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ACF9A6-799F-4CCE-B35D-EE1F9571ED4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69477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Sequential</a:t>
            </a:r>
            <a:r>
              <a:rPr lang="zh-CN" altLang="en-US" dirty="0"/>
              <a:t> </a:t>
            </a:r>
            <a:r>
              <a:rPr lang="en-US" altLang="zh-CN" dirty="0"/>
              <a:t>matching</a:t>
            </a:r>
            <a:r>
              <a:rPr lang="zh-CN" altLang="en-US" dirty="0"/>
              <a:t> </a:t>
            </a:r>
            <a:r>
              <a:rPr lang="en-US" altLang="zh-CN" dirty="0"/>
              <a:t>network</a:t>
            </a:r>
            <a:r>
              <a:rPr lang="zh-CN" altLang="en-US" dirty="0"/>
              <a:t> </a:t>
            </a:r>
            <a:r>
              <a:rPr lang="en-US" altLang="zh-CN" dirty="0"/>
              <a:t>has</a:t>
            </a:r>
            <a:r>
              <a:rPr lang="zh-CN" altLang="en-US" dirty="0"/>
              <a:t> </a:t>
            </a:r>
            <a:r>
              <a:rPr lang="en-US" altLang="zh-CN" dirty="0"/>
              <a:t>several</a:t>
            </a:r>
            <a:r>
              <a:rPr lang="zh-CN" altLang="en-US" dirty="0"/>
              <a:t> </a:t>
            </a:r>
            <a:r>
              <a:rPr lang="en-US" altLang="zh-CN" dirty="0"/>
              <a:t>advantages:</a:t>
            </a:r>
          </a:p>
          <a:p>
            <a:r>
              <a:rPr lang="en-US" altLang="zh-CN" dirty="0"/>
              <a:t>First,</a:t>
            </a:r>
            <a:r>
              <a:rPr lang="zh-CN" altLang="en-US" dirty="0"/>
              <a:t> </a:t>
            </a:r>
            <a:r>
              <a:rPr lang="en-US" altLang="zh-CN" dirty="0"/>
              <a:t>multi-grained</a:t>
            </a:r>
            <a:r>
              <a:rPr lang="zh-CN" altLang="en-US" dirty="0"/>
              <a:t> </a:t>
            </a:r>
            <a:r>
              <a:rPr lang="en-US" altLang="zh-CN" dirty="0"/>
              <a:t>semantic</a:t>
            </a:r>
            <a:r>
              <a:rPr lang="zh-CN" altLang="en-US" dirty="0"/>
              <a:t> </a:t>
            </a:r>
            <a:r>
              <a:rPr lang="en-US" altLang="zh-CN" dirty="0"/>
              <a:t>information</a:t>
            </a:r>
            <a:r>
              <a:rPr lang="zh-CN" altLang="en-US" dirty="0"/>
              <a:t> </a:t>
            </a:r>
            <a:r>
              <a:rPr lang="en-US" altLang="zh-CN" dirty="0"/>
              <a:t>are</a:t>
            </a:r>
            <a:r>
              <a:rPr lang="zh-CN" altLang="en-US" dirty="0"/>
              <a:t> </a:t>
            </a:r>
            <a:r>
              <a:rPr lang="en-US" altLang="zh-CN" dirty="0"/>
              <a:t>extracted</a:t>
            </a:r>
            <a:r>
              <a:rPr lang="zh-CN" altLang="en-US" dirty="0"/>
              <a:t> </a:t>
            </a:r>
            <a:r>
              <a:rPr lang="en-US" altLang="zh-CN" dirty="0"/>
              <a:t>for</a:t>
            </a:r>
            <a:r>
              <a:rPr lang="zh-CN" altLang="en-US" dirty="0"/>
              <a:t> </a:t>
            </a:r>
            <a:r>
              <a:rPr lang="en-US" altLang="zh-CN" dirty="0"/>
              <a:t>each</a:t>
            </a:r>
            <a:r>
              <a:rPr lang="zh-CN" altLang="en-US" dirty="0"/>
              <a:t> </a:t>
            </a:r>
            <a:r>
              <a:rPr lang="en-US" altLang="zh-CN" dirty="0"/>
              <a:t>sentence.</a:t>
            </a:r>
          </a:p>
          <a:p>
            <a:r>
              <a:rPr lang="en-US" altLang="zh-CN" dirty="0"/>
              <a:t>And</a:t>
            </a:r>
            <a:r>
              <a:rPr lang="zh-CN" altLang="en-US" dirty="0"/>
              <a:t> </a:t>
            </a:r>
            <a:r>
              <a:rPr lang="en-US" altLang="zh-CN" dirty="0"/>
              <a:t>different</a:t>
            </a:r>
            <a:r>
              <a:rPr lang="zh-CN" altLang="en-US" dirty="0"/>
              <a:t> </a:t>
            </a:r>
            <a:r>
              <a:rPr lang="en-US" altLang="zh-CN" dirty="0"/>
              <a:t>kinds</a:t>
            </a:r>
            <a:r>
              <a:rPr lang="zh-CN" altLang="en-US" dirty="0"/>
              <a:t> </a:t>
            </a:r>
            <a:r>
              <a:rPr lang="en-US" altLang="zh-CN" dirty="0"/>
              <a:t>of</a:t>
            </a:r>
            <a:r>
              <a:rPr lang="zh-CN" altLang="en-US" dirty="0"/>
              <a:t> </a:t>
            </a:r>
            <a:r>
              <a:rPr lang="en-US" altLang="zh-CN" dirty="0"/>
              <a:t>matching</a:t>
            </a:r>
            <a:r>
              <a:rPr lang="zh-CN" altLang="en-US" dirty="0"/>
              <a:t> </a:t>
            </a:r>
            <a:r>
              <a:rPr lang="en-US" altLang="zh-CN" dirty="0"/>
              <a:t>information</a:t>
            </a:r>
            <a:r>
              <a:rPr lang="zh-CN" altLang="en-US" dirty="0"/>
              <a:t> </a:t>
            </a:r>
            <a:r>
              <a:rPr lang="en-US" altLang="zh-CN" dirty="0"/>
              <a:t>between</a:t>
            </a:r>
            <a:r>
              <a:rPr lang="zh-CN" altLang="en-US" dirty="0"/>
              <a:t> </a:t>
            </a:r>
            <a:r>
              <a:rPr lang="en-US" altLang="zh-CN" dirty="0"/>
              <a:t>the</a:t>
            </a:r>
            <a:r>
              <a:rPr lang="zh-CN" altLang="en-US" dirty="0"/>
              <a:t> </a:t>
            </a:r>
            <a:r>
              <a:rPr lang="en-US" altLang="zh-CN" dirty="0"/>
              <a:t>reply</a:t>
            </a:r>
            <a:r>
              <a:rPr lang="zh-CN" altLang="en-US" dirty="0"/>
              <a:t> </a:t>
            </a:r>
            <a:r>
              <a:rPr lang="en-US" altLang="zh-CN" dirty="0"/>
              <a:t>and</a:t>
            </a:r>
            <a:r>
              <a:rPr lang="zh-CN" altLang="en-US" dirty="0"/>
              <a:t> </a:t>
            </a:r>
            <a:r>
              <a:rPr lang="en-US" altLang="zh-CN" dirty="0"/>
              <a:t>each</a:t>
            </a:r>
            <a:r>
              <a:rPr lang="zh-CN" altLang="en-US" dirty="0"/>
              <a:t> </a:t>
            </a:r>
            <a:r>
              <a:rPr lang="en-US" altLang="zh-CN" dirty="0"/>
              <a:t>history</a:t>
            </a:r>
            <a:r>
              <a:rPr lang="zh-CN" altLang="en-US" dirty="0"/>
              <a:t> </a:t>
            </a:r>
            <a:r>
              <a:rPr lang="en-US" altLang="zh-CN" dirty="0"/>
              <a:t>utterance</a:t>
            </a:r>
            <a:r>
              <a:rPr lang="zh-CN" altLang="en-US" dirty="0"/>
              <a:t> </a:t>
            </a:r>
            <a:r>
              <a:rPr lang="en-US" altLang="zh-CN" dirty="0"/>
              <a:t>are</a:t>
            </a:r>
            <a:r>
              <a:rPr lang="zh-CN" altLang="en-US" dirty="0"/>
              <a:t> </a:t>
            </a:r>
            <a:r>
              <a:rPr lang="en-US" altLang="zh-CN" dirty="0"/>
              <a:t>captured</a:t>
            </a:r>
            <a:r>
              <a:rPr lang="zh-CN" altLang="en-US" dirty="0"/>
              <a:t> </a:t>
            </a:r>
            <a:r>
              <a:rPr lang="en-US" altLang="zh-CN" dirty="0"/>
              <a:t>at</a:t>
            </a:r>
            <a:r>
              <a:rPr lang="zh-CN" altLang="en-US" dirty="0"/>
              <a:t> </a:t>
            </a:r>
            <a:r>
              <a:rPr lang="en-US" altLang="zh-CN" dirty="0"/>
              <a:t>the</a:t>
            </a:r>
            <a:r>
              <a:rPr lang="zh-CN" altLang="en-US" dirty="0"/>
              <a:t> </a:t>
            </a:r>
            <a:r>
              <a:rPr lang="en-US" altLang="zh-CN" dirty="0"/>
              <a:t>very</a:t>
            </a:r>
            <a:r>
              <a:rPr lang="zh-CN" altLang="en-US" dirty="0"/>
              <a:t> </a:t>
            </a:r>
            <a:r>
              <a:rPr lang="en-US" altLang="zh-CN" dirty="0"/>
              <a:t>beginning.</a:t>
            </a:r>
          </a:p>
          <a:p>
            <a:endParaRPr lang="en-US" dirty="0"/>
          </a:p>
          <a:p>
            <a:r>
              <a:rPr lang="en-US" dirty="0"/>
              <a:t>Following</a:t>
            </a:r>
            <a:r>
              <a:rPr lang="zh-CN" altLang="en-US" dirty="0"/>
              <a:t> </a:t>
            </a:r>
            <a:r>
              <a:rPr lang="en-US" altLang="zh-CN" dirty="0"/>
              <a:t>this</a:t>
            </a:r>
            <a:r>
              <a:rPr lang="zh-CN" altLang="en-US" dirty="0"/>
              <a:t> </a:t>
            </a:r>
            <a:r>
              <a:rPr lang="en-US" altLang="zh-CN" dirty="0"/>
              <a:t>way,</a:t>
            </a:r>
            <a:r>
              <a:rPr lang="zh-CN" altLang="en-US" dirty="0"/>
              <a:t> </a:t>
            </a:r>
            <a:r>
              <a:rPr lang="en-US" altLang="zh-CN" dirty="0"/>
              <a:t>we</a:t>
            </a:r>
            <a:r>
              <a:rPr lang="zh-CN" altLang="en-US" dirty="0"/>
              <a:t> </a:t>
            </a:r>
            <a:r>
              <a:rPr lang="en-US" altLang="zh-CN" dirty="0"/>
              <a:t>try</a:t>
            </a:r>
            <a:r>
              <a:rPr lang="zh-CN" altLang="en-US" dirty="0"/>
              <a:t> </a:t>
            </a:r>
            <a:r>
              <a:rPr lang="en-US" altLang="zh-CN" dirty="0"/>
              <a:t>to</a:t>
            </a:r>
            <a:r>
              <a:rPr lang="zh-CN" altLang="en-US" dirty="0"/>
              <a:t> </a:t>
            </a:r>
            <a:r>
              <a:rPr lang="en-US" altLang="zh-CN" dirty="0"/>
              <a:t>go</a:t>
            </a:r>
            <a:r>
              <a:rPr lang="zh-CN" altLang="en-US" dirty="0"/>
              <a:t> </a:t>
            </a:r>
            <a:r>
              <a:rPr lang="en-US" altLang="zh-CN" dirty="0"/>
              <a:t>further</a:t>
            </a:r>
            <a:r>
              <a:rPr lang="zh-CN" altLang="en-US" dirty="0"/>
              <a:t> </a:t>
            </a:r>
            <a:r>
              <a:rPr lang="en-US" altLang="zh-CN" dirty="0"/>
              <a:t>in</a:t>
            </a:r>
            <a:r>
              <a:rPr lang="zh-CN" altLang="en-US" dirty="0"/>
              <a:t> </a:t>
            </a:r>
            <a:r>
              <a:rPr lang="en-US" altLang="zh-CN" dirty="0"/>
              <a:t>two</a:t>
            </a:r>
            <a:r>
              <a:rPr lang="zh-CN" altLang="en-US" dirty="0"/>
              <a:t> </a:t>
            </a:r>
            <a:r>
              <a:rPr lang="en-US" altLang="zh-CN" dirty="0"/>
              <a:t>aspects:</a:t>
            </a:r>
          </a:p>
          <a:p>
            <a:r>
              <a:rPr lang="en-US" altLang="zh-CN" dirty="0"/>
              <a:t>The</a:t>
            </a:r>
            <a:r>
              <a:rPr lang="zh-CN" altLang="en-US" dirty="0"/>
              <a:t> </a:t>
            </a:r>
            <a:r>
              <a:rPr lang="en-US" altLang="zh-CN" dirty="0"/>
              <a:t>first</a:t>
            </a:r>
            <a:r>
              <a:rPr lang="zh-CN" altLang="en-US" dirty="0"/>
              <a:t> </a:t>
            </a:r>
            <a:r>
              <a:rPr lang="en-US" altLang="zh-CN" dirty="0"/>
              <a:t>is</a:t>
            </a:r>
            <a:r>
              <a:rPr lang="zh-CN" altLang="en-US" dirty="0"/>
              <a:t> </a:t>
            </a:r>
            <a:r>
              <a:rPr lang="en-US" altLang="zh-CN" dirty="0"/>
              <a:t>to</a:t>
            </a:r>
            <a:r>
              <a:rPr lang="zh-CN" altLang="en-US" dirty="0"/>
              <a:t> </a:t>
            </a:r>
            <a:r>
              <a:rPr lang="en-US" altLang="zh-CN" dirty="0"/>
              <a:t>design</a:t>
            </a:r>
            <a:r>
              <a:rPr lang="zh-CN" altLang="en-US" dirty="0"/>
              <a:t> </a:t>
            </a:r>
            <a:r>
              <a:rPr lang="en-US" altLang="zh-CN" dirty="0"/>
              <a:t>a</a:t>
            </a:r>
            <a:r>
              <a:rPr lang="zh-CN" altLang="en-US" dirty="0"/>
              <a:t> </a:t>
            </a:r>
            <a:r>
              <a:rPr lang="en-US" altLang="zh-CN" dirty="0"/>
              <a:t>better</a:t>
            </a:r>
            <a:r>
              <a:rPr lang="zh-CN" altLang="en-US" dirty="0"/>
              <a:t> </a:t>
            </a:r>
            <a:r>
              <a:rPr lang="en-US" altLang="zh-CN" dirty="0"/>
              <a:t>model</a:t>
            </a:r>
            <a:r>
              <a:rPr lang="zh-CN" altLang="en-US" dirty="0"/>
              <a:t> </a:t>
            </a:r>
            <a:r>
              <a:rPr lang="en-US" altLang="zh-CN" dirty="0"/>
              <a:t>to</a:t>
            </a:r>
            <a:r>
              <a:rPr lang="zh-CN" altLang="en-US" dirty="0"/>
              <a:t> </a:t>
            </a:r>
            <a:r>
              <a:rPr lang="en-US" altLang="zh-CN" dirty="0"/>
              <a:t>capture</a:t>
            </a:r>
            <a:r>
              <a:rPr lang="zh-CN" altLang="en-US" dirty="0"/>
              <a:t> </a:t>
            </a:r>
            <a:r>
              <a:rPr lang="en-US" altLang="zh-CN" dirty="0"/>
              <a:t>more</a:t>
            </a:r>
            <a:r>
              <a:rPr lang="zh-CN" altLang="en-US" dirty="0"/>
              <a:t> </a:t>
            </a:r>
            <a:r>
              <a:rPr lang="en-US" altLang="zh-CN" dirty="0"/>
              <a:t>semantic</a:t>
            </a:r>
            <a:r>
              <a:rPr lang="zh-CN" altLang="en-US" dirty="0"/>
              <a:t> </a:t>
            </a:r>
            <a:r>
              <a:rPr lang="en-US" altLang="zh-CN" dirty="0"/>
              <a:t>and</a:t>
            </a:r>
            <a:r>
              <a:rPr lang="zh-CN" altLang="en-US" dirty="0"/>
              <a:t> </a:t>
            </a:r>
            <a:r>
              <a:rPr lang="en-US" altLang="zh-CN" dirty="0"/>
              <a:t>matching</a:t>
            </a:r>
            <a:r>
              <a:rPr lang="zh-CN" altLang="en-US" dirty="0"/>
              <a:t> </a:t>
            </a:r>
            <a:r>
              <a:rPr lang="en-US" altLang="zh-CN" dirty="0"/>
              <a:t>information,</a:t>
            </a:r>
          </a:p>
          <a:p>
            <a:r>
              <a:rPr lang="en-US" altLang="zh-CN" dirty="0"/>
              <a:t>And</a:t>
            </a:r>
            <a:r>
              <a:rPr lang="zh-CN" altLang="en-US" dirty="0"/>
              <a:t> </a:t>
            </a:r>
            <a:r>
              <a:rPr lang="en-US" altLang="zh-CN" dirty="0"/>
              <a:t>data</a:t>
            </a:r>
            <a:r>
              <a:rPr lang="zh-CN" altLang="en-US" dirty="0"/>
              <a:t> </a:t>
            </a:r>
            <a:r>
              <a:rPr lang="en-US" altLang="zh-CN" dirty="0"/>
              <a:t>augmentation</a:t>
            </a:r>
            <a:r>
              <a:rPr lang="zh-CN" altLang="en-US" dirty="0"/>
              <a:t> </a:t>
            </a:r>
            <a:r>
              <a:rPr lang="en-US" altLang="zh-CN" dirty="0"/>
              <a:t>are</a:t>
            </a:r>
            <a:r>
              <a:rPr lang="zh-CN" altLang="en-US" dirty="0"/>
              <a:t> </a:t>
            </a:r>
            <a:r>
              <a:rPr lang="en-US" altLang="zh-CN" dirty="0"/>
              <a:t>used</a:t>
            </a:r>
            <a:r>
              <a:rPr lang="zh-CN" altLang="en-US" dirty="0"/>
              <a:t> </a:t>
            </a:r>
            <a:r>
              <a:rPr lang="en-US" altLang="zh-CN" dirty="0"/>
              <a:t>to</a:t>
            </a:r>
            <a:r>
              <a:rPr lang="zh-CN" altLang="en-US" dirty="0"/>
              <a:t> </a:t>
            </a:r>
            <a:r>
              <a:rPr lang="en-US" altLang="zh-CN" dirty="0"/>
              <a:t>expand</a:t>
            </a:r>
            <a:r>
              <a:rPr lang="zh-CN" altLang="en-US" dirty="0"/>
              <a:t> </a:t>
            </a:r>
            <a:r>
              <a:rPr lang="en-US" altLang="zh-CN" dirty="0"/>
              <a:t>more</a:t>
            </a:r>
            <a:r>
              <a:rPr lang="zh-CN" altLang="en-US" dirty="0"/>
              <a:t> </a:t>
            </a:r>
            <a:r>
              <a:rPr lang="en-US" altLang="zh-CN" dirty="0"/>
              <a:t>training</a:t>
            </a:r>
            <a:r>
              <a:rPr lang="zh-CN" altLang="en-US" dirty="0"/>
              <a:t> </a:t>
            </a:r>
            <a:r>
              <a:rPr lang="en-US" altLang="zh-CN" dirty="0"/>
              <a:t>data.</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499922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Let</a:t>
            </a:r>
            <a:r>
              <a:rPr lang="zh-CN" altLang="en-US" dirty="0"/>
              <a:t> </a:t>
            </a:r>
            <a:r>
              <a:rPr lang="en-US" altLang="zh-CN" dirty="0"/>
              <a:t>me</a:t>
            </a:r>
            <a:r>
              <a:rPr lang="zh-CN" altLang="en-US" dirty="0"/>
              <a:t> </a:t>
            </a:r>
            <a:r>
              <a:rPr lang="en-US" altLang="zh-CN" dirty="0"/>
              <a:t>to</a:t>
            </a:r>
            <a:r>
              <a:rPr lang="zh-CN" altLang="en-US" dirty="0"/>
              <a:t> </a:t>
            </a:r>
            <a:r>
              <a:rPr lang="en-US" altLang="zh-CN" dirty="0"/>
              <a:t>be</a:t>
            </a:r>
            <a:r>
              <a:rPr lang="zh-CN" altLang="en-US" dirty="0"/>
              <a:t> </a:t>
            </a:r>
            <a:r>
              <a:rPr lang="en-US" altLang="zh-CN" dirty="0"/>
              <a:t>more</a:t>
            </a:r>
            <a:r>
              <a:rPr lang="zh-CN" altLang="en-US" dirty="0"/>
              <a:t> </a:t>
            </a:r>
            <a:r>
              <a:rPr lang="en-US" altLang="zh-CN" dirty="0"/>
              <a:t>details.</a:t>
            </a:r>
          </a:p>
          <a:p>
            <a:endParaRPr lang="en-US" dirty="0"/>
          </a:p>
          <a:p>
            <a:r>
              <a:rPr lang="en-US" altLang="zh-CN" dirty="0"/>
              <a:t>This</a:t>
            </a:r>
            <a:r>
              <a:rPr lang="zh-CN" altLang="en-US" dirty="0"/>
              <a:t> </a:t>
            </a:r>
            <a:r>
              <a:rPr lang="en-US" altLang="zh-CN" dirty="0"/>
              <a:t>is</a:t>
            </a:r>
            <a:r>
              <a:rPr lang="zh-CN" altLang="en-US" dirty="0"/>
              <a:t> </a:t>
            </a:r>
            <a:r>
              <a:rPr lang="en-US" altLang="zh-CN" dirty="0"/>
              <a:t>the</a:t>
            </a:r>
            <a:r>
              <a:rPr lang="zh-CN" altLang="en-US" dirty="0"/>
              <a:t> </a:t>
            </a:r>
            <a:r>
              <a:rPr lang="en-US" altLang="zh-CN" dirty="0"/>
              <a:t>architecture</a:t>
            </a:r>
            <a:r>
              <a:rPr lang="zh-CN" altLang="en-US" dirty="0"/>
              <a:t> </a:t>
            </a:r>
            <a:r>
              <a:rPr lang="en-US" altLang="zh-CN" dirty="0"/>
              <a:t>of</a:t>
            </a:r>
            <a:r>
              <a:rPr lang="zh-CN" altLang="en-US" dirty="0"/>
              <a:t> </a:t>
            </a:r>
            <a:r>
              <a:rPr lang="en-US" altLang="zh-CN" dirty="0"/>
              <a:t>the</a:t>
            </a:r>
            <a:r>
              <a:rPr lang="zh-CN" altLang="en-US" dirty="0"/>
              <a:t> </a:t>
            </a:r>
            <a:r>
              <a:rPr lang="en-US" altLang="zh-CN" dirty="0"/>
              <a:t>network</a:t>
            </a:r>
            <a:r>
              <a:rPr lang="zh-CN" altLang="en-US" dirty="0"/>
              <a:t> </a:t>
            </a:r>
            <a:r>
              <a:rPr lang="en-US" altLang="zh-CN" dirty="0"/>
              <a:t>we</a:t>
            </a:r>
            <a:r>
              <a:rPr lang="zh-CN" altLang="en-US" dirty="0"/>
              <a:t> </a:t>
            </a:r>
            <a:r>
              <a:rPr lang="en-US" altLang="zh-CN" dirty="0"/>
              <a:t>proposed,</a:t>
            </a:r>
            <a:r>
              <a:rPr lang="zh-CN" altLang="en-US" dirty="0"/>
              <a:t> </a:t>
            </a:r>
            <a:r>
              <a:rPr lang="en-US" altLang="zh-CN" dirty="0"/>
              <a:t>compared</a:t>
            </a:r>
            <a:r>
              <a:rPr lang="zh-CN" altLang="en-US" dirty="0"/>
              <a:t> </a:t>
            </a:r>
            <a:r>
              <a:rPr lang="en-US" altLang="zh-CN" dirty="0"/>
              <a:t>to</a:t>
            </a:r>
            <a:r>
              <a:rPr lang="zh-CN" altLang="en-US" dirty="0"/>
              <a:t> </a:t>
            </a:r>
            <a:r>
              <a:rPr lang="en-US" altLang="zh-CN" dirty="0"/>
              <a:t>the</a:t>
            </a:r>
            <a:r>
              <a:rPr lang="zh-CN" altLang="en-US" dirty="0"/>
              <a:t> </a:t>
            </a:r>
            <a:r>
              <a:rPr lang="en-US" altLang="zh-CN" dirty="0"/>
              <a:t>baseline:</a:t>
            </a:r>
          </a:p>
          <a:p>
            <a:pPr marL="228600" indent="-228600">
              <a:buAutoNum type="arabicPeriod"/>
            </a:pPr>
            <a:r>
              <a:rPr lang="en-US" altLang="zh-CN" dirty="0"/>
              <a:t>we</a:t>
            </a:r>
            <a:r>
              <a:rPr lang="zh-CN" altLang="en-US" dirty="0"/>
              <a:t> </a:t>
            </a:r>
            <a:r>
              <a:rPr lang="en-US" altLang="zh-CN" dirty="0"/>
              <a:t>add</a:t>
            </a:r>
            <a:r>
              <a:rPr lang="zh-CN" altLang="en-US" dirty="0"/>
              <a:t> </a:t>
            </a:r>
            <a:r>
              <a:rPr lang="en-US" altLang="zh-CN" dirty="0"/>
              <a:t>bigram</a:t>
            </a:r>
            <a:r>
              <a:rPr lang="zh-CN" altLang="en-US" dirty="0"/>
              <a:t> </a:t>
            </a:r>
            <a:r>
              <a:rPr lang="en-US" altLang="zh-CN" dirty="0"/>
              <a:t>embedding</a:t>
            </a:r>
            <a:r>
              <a:rPr lang="zh-CN" altLang="en-US" dirty="0"/>
              <a:t> </a:t>
            </a:r>
            <a:r>
              <a:rPr lang="en-US" altLang="zh-CN" dirty="0"/>
              <a:t>and</a:t>
            </a:r>
            <a:r>
              <a:rPr lang="zh-CN" altLang="en-US" dirty="0"/>
              <a:t> </a:t>
            </a:r>
            <a:r>
              <a:rPr lang="en-US" altLang="zh-CN" dirty="0"/>
              <a:t>bi-</a:t>
            </a:r>
            <a:r>
              <a:rPr lang="en-US" altLang="zh-CN" dirty="0" err="1"/>
              <a:t>rnn</a:t>
            </a:r>
            <a:r>
              <a:rPr lang="zh-CN" altLang="en-US" dirty="0"/>
              <a:t> </a:t>
            </a:r>
            <a:r>
              <a:rPr lang="en-US" altLang="zh-CN" dirty="0"/>
              <a:t>to</a:t>
            </a:r>
            <a:r>
              <a:rPr lang="zh-CN" altLang="en-US" dirty="0"/>
              <a:t> </a:t>
            </a:r>
            <a:r>
              <a:rPr lang="en-US" altLang="zh-CN" dirty="0"/>
              <a:t>capture</a:t>
            </a:r>
            <a:r>
              <a:rPr lang="zh-CN" altLang="en-US" dirty="0"/>
              <a:t> </a:t>
            </a:r>
            <a:r>
              <a:rPr lang="en-US" altLang="zh-CN" dirty="0"/>
              <a:t>coarse-grained</a:t>
            </a:r>
            <a:r>
              <a:rPr lang="zh-CN" altLang="en-US" dirty="0"/>
              <a:t> </a:t>
            </a:r>
            <a:r>
              <a:rPr lang="en-US" altLang="zh-CN" dirty="0"/>
              <a:t>and</a:t>
            </a:r>
            <a:r>
              <a:rPr lang="zh-CN" altLang="en-US" dirty="0"/>
              <a:t> </a:t>
            </a:r>
            <a:r>
              <a:rPr lang="en-US" altLang="zh-CN" dirty="0"/>
              <a:t>bi-directional</a:t>
            </a:r>
            <a:r>
              <a:rPr lang="zh-CN" altLang="en-US" dirty="0"/>
              <a:t> </a:t>
            </a:r>
            <a:r>
              <a:rPr lang="en-US" altLang="zh-CN" dirty="0"/>
              <a:t>semantic</a:t>
            </a:r>
            <a:r>
              <a:rPr lang="zh-CN" altLang="en-US" dirty="0"/>
              <a:t> </a:t>
            </a:r>
            <a:r>
              <a:rPr lang="en-US" altLang="zh-CN" dirty="0"/>
              <a:t>information.</a:t>
            </a:r>
            <a:r>
              <a:rPr lang="zh-CN" altLang="en-US" dirty="0"/>
              <a:t> </a:t>
            </a:r>
            <a:endParaRPr lang="en-US" altLang="zh-CN" dirty="0"/>
          </a:p>
          <a:p>
            <a:pPr marL="228600" indent="-228600">
              <a:buAutoNum type="arabicPeriod"/>
            </a:pPr>
            <a:r>
              <a:rPr lang="en-US" altLang="zh-CN" dirty="0"/>
              <a:t>We</a:t>
            </a:r>
            <a:r>
              <a:rPr lang="zh-CN" altLang="en-US" dirty="0"/>
              <a:t> </a:t>
            </a:r>
            <a:r>
              <a:rPr lang="en-US" altLang="zh-CN" dirty="0"/>
              <a:t>also</a:t>
            </a:r>
            <a:r>
              <a:rPr lang="zh-CN" altLang="en-US" dirty="0"/>
              <a:t> </a:t>
            </a:r>
            <a:r>
              <a:rPr lang="en-US" altLang="zh-CN" dirty="0"/>
              <a:t>use</a:t>
            </a:r>
            <a:r>
              <a:rPr lang="zh-CN" altLang="en-US" dirty="0"/>
              <a:t> </a:t>
            </a:r>
            <a:r>
              <a:rPr lang="en-US" altLang="zh-CN" dirty="0" err="1"/>
              <a:t>textCNN</a:t>
            </a:r>
            <a:r>
              <a:rPr lang="zh-CN" altLang="en-US" dirty="0"/>
              <a:t> </a:t>
            </a:r>
            <a:r>
              <a:rPr lang="en-US" altLang="zh-CN" dirty="0"/>
              <a:t>and</a:t>
            </a:r>
            <a:r>
              <a:rPr lang="zh-CN" altLang="en-US" dirty="0"/>
              <a:t> </a:t>
            </a:r>
            <a:r>
              <a:rPr lang="en-US" altLang="zh-CN" dirty="0"/>
              <a:t>simple</a:t>
            </a:r>
            <a:r>
              <a:rPr lang="zh-CN" altLang="en-US" dirty="0"/>
              <a:t> </a:t>
            </a:r>
            <a:r>
              <a:rPr lang="en-US" altLang="zh-CN" dirty="0"/>
              <a:t>column-wise</a:t>
            </a:r>
            <a:r>
              <a:rPr lang="zh-CN" altLang="en-US" dirty="0"/>
              <a:t> </a:t>
            </a:r>
            <a:r>
              <a:rPr lang="en-US" altLang="zh-CN" dirty="0"/>
              <a:t>pooing</a:t>
            </a:r>
            <a:r>
              <a:rPr lang="zh-CN" altLang="en-US" dirty="0"/>
              <a:t> </a:t>
            </a:r>
            <a:r>
              <a:rPr lang="en-US" altLang="zh-CN" dirty="0"/>
              <a:t>embedding</a:t>
            </a:r>
            <a:r>
              <a:rPr lang="zh-CN" altLang="en-US" dirty="0"/>
              <a:t> </a:t>
            </a:r>
            <a:r>
              <a:rPr lang="en-US" altLang="zh-CN" dirty="0"/>
              <a:t>for</a:t>
            </a:r>
            <a:r>
              <a:rPr lang="zh-CN" altLang="en-US" dirty="0"/>
              <a:t> </a:t>
            </a:r>
            <a:r>
              <a:rPr lang="en-US" altLang="zh-CN" dirty="0"/>
              <a:t>sentence-level</a:t>
            </a:r>
            <a:r>
              <a:rPr lang="zh-CN" altLang="en-US" dirty="0"/>
              <a:t> </a:t>
            </a:r>
            <a:r>
              <a:rPr lang="en-US" altLang="zh-CN" dirty="0"/>
              <a:t>representation.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ACF9A6-799F-4CCE-B35D-EE1F9571ED4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93844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0E2AE3-FEDC-7C42-829A-A62418FE24C2}" type="slidenum">
              <a:rPr lang="en-US" smtClean="0"/>
              <a:t>11</a:t>
            </a:fld>
            <a:endParaRPr lang="en-US"/>
          </a:p>
        </p:txBody>
      </p:sp>
    </p:spTree>
    <p:extLst>
      <p:ext uri="{BB962C8B-B14F-4D97-AF65-F5344CB8AC3E}">
        <p14:creationId xmlns:p14="http://schemas.microsoft.com/office/powerpoint/2010/main" val="39947514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a:t>
            </a:r>
            <a:r>
              <a:rPr lang="zh-CN" altLang="en-US" dirty="0"/>
              <a:t> </a:t>
            </a:r>
            <a:r>
              <a:rPr lang="en-US" altLang="zh-CN" dirty="0"/>
              <a:t>more utterance-response</a:t>
            </a:r>
            <a:r>
              <a:rPr lang="zh-CN" altLang="en-US" dirty="0"/>
              <a:t> </a:t>
            </a:r>
            <a:r>
              <a:rPr lang="en-US" altLang="zh-CN" dirty="0"/>
              <a:t>matching,</a:t>
            </a:r>
            <a:r>
              <a:rPr lang="zh-CN" altLang="en-US" dirty="0"/>
              <a:t> </a:t>
            </a:r>
            <a:r>
              <a:rPr lang="en-US" altLang="zh-CN" dirty="0"/>
              <a:t>we</a:t>
            </a:r>
            <a:r>
              <a:rPr lang="zh-CN" altLang="en-US" dirty="0"/>
              <a:t> </a:t>
            </a:r>
            <a:r>
              <a:rPr lang="en-US" altLang="zh-CN" dirty="0"/>
              <a:t>extend</a:t>
            </a:r>
            <a:r>
              <a:rPr lang="zh-CN" altLang="en-US" dirty="0"/>
              <a:t> </a:t>
            </a:r>
            <a:r>
              <a:rPr lang="en-US" altLang="zh-CN" dirty="0"/>
              <a:t>the</a:t>
            </a:r>
            <a:r>
              <a:rPr lang="zh-CN" altLang="en-US" dirty="0"/>
              <a:t> </a:t>
            </a:r>
            <a:r>
              <a:rPr lang="en-US" altLang="zh-CN" dirty="0"/>
              <a:t>number</a:t>
            </a:r>
            <a:r>
              <a:rPr lang="zh-CN" altLang="en-US" dirty="0"/>
              <a:t> </a:t>
            </a:r>
            <a:r>
              <a:rPr lang="en-US" altLang="zh-CN" dirty="0"/>
              <a:t>of</a:t>
            </a:r>
            <a:r>
              <a:rPr lang="zh-CN" altLang="en-US" dirty="0"/>
              <a:t> </a:t>
            </a:r>
            <a:r>
              <a:rPr lang="en-US" altLang="zh-CN" dirty="0"/>
              <a:t>matching </a:t>
            </a:r>
            <a:r>
              <a:rPr lang="en-US" altLang="zh-CN" dirty="0" err="1"/>
              <a:t>matix</a:t>
            </a:r>
            <a:r>
              <a:rPr lang="zh-CN" altLang="en-US" dirty="0"/>
              <a:t> </a:t>
            </a:r>
            <a:r>
              <a:rPr lang="en-US" altLang="zh-CN" dirty="0"/>
              <a:t>to</a:t>
            </a:r>
            <a:r>
              <a:rPr lang="zh-CN" altLang="en-US" dirty="0"/>
              <a:t> </a:t>
            </a:r>
            <a:r>
              <a:rPr lang="en-US" altLang="zh-CN" dirty="0"/>
              <a:t>10,</a:t>
            </a:r>
            <a:r>
              <a:rPr lang="zh-CN" altLang="en-US" dirty="0"/>
              <a:t> </a:t>
            </a:r>
            <a:r>
              <a:rPr lang="en-US" altLang="zh-CN" dirty="0"/>
              <a:t>as</a:t>
            </a:r>
            <a:r>
              <a:rPr lang="zh-CN" altLang="en-US" dirty="0"/>
              <a:t> </a:t>
            </a:r>
            <a:r>
              <a:rPr lang="en-US" altLang="zh-CN" dirty="0"/>
              <a:t>showed</a:t>
            </a:r>
            <a:r>
              <a:rPr lang="zh-CN" altLang="en-US" dirty="0"/>
              <a:t> </a:t>
            </a:r>
            <a:r>
              <a:rPr lang="en-US" altLang="zh-CN" dirty="0"/>
              <a:t>in</a:t>
            </a:r>
            <a:r>
              <a:rPr lang="zh-CN" altLang="en-US" dirty="0"/>
              <a:t> </a:t>
            </a:r>
            <a:r>
              <a:rPr lang="en-US" altLang="zh-CN" dirty="0"/>
              <a:t>this</a:t>
            </a:r>
            <a:r>
              <a:rPr lang="zh-CN" altLang="en-US" dirty="0"/>
              <a:t> </a:t>
            </a:r>
            <a:r>
              <a:rPr lang="en-US" altLang="zh-CN" dirty="0"/>
              <a:t>picture.</a:t>
            </a:r>
          </a:p>
          <a:p>
            <a:r>
              <a:rPr lang="en-US" altLang="zh-CN" dirty="0"/>
              <a:t>Experiment</a:t>
            </a:r>
            <a:r>
              <a:rPr lang="zh-CN" altLang="en-US" dirty="0"/>
              <a:t> </a:t>
            </a:r>
            <a:r>
              <a:rPr lang="en-US" altLang="zh-CN" dirty="0"/>
              <a:t>shows</a:t>
            </a:r>
            <a:r>
              <a:rPr lang="zh-CN" altLang="en-US" dirty="0"/>
              <a:t> </a:t>
            </a:r>
            <a:r>
              <a:rPr lang="en-US" altLang="zh-CN" dirty="0"/>
              <a:t>cross-match</a:t>
            </a:r>
            <a:r>
              <a:rPr lang="zh-CN" altLang="en-US" dirty="0"/>
              <a:t> </a:t>
            </a:r>
            <a:r>
              <a:rPr lang="en-US" altLang="zh-CN" dirty="0"/>
              <a:t>between</a:t>
            </a:r>
            <a:r>
              <a:rPr lang="zh-CN" altLang="en-US" dirty="0"/>
              <a:t> </a:t>
            </a:r>
            <a:r>
              <a:rPr lang="en-US" altLang="zh-CN" dirty="0"/>
              <a:t>different</a:t>
            </a:r>
            <a:r>
              <a:rPr lang="zh-CN" altLang="en-US" dirty="0"/>
              <a:t> </a:t>
            </a:r>
            <a:r>
              <a:rPr lang="en-US" altLang="zh-CN" dirty="0"/>
              <a:t>kind of semantic</a:t>
            </a:r>
            <a:r>
              <a:rPr lang="zh-CN" altLang="en-US" dirty="0"/>
              <a:t> </a:t>
            </a:r>
            <a:r>
              <a:rPr lang="en-US" altLang="zh-CN" dirty="0"/>
              <a:t>will</a:t>
            </a:r>
            <a:r>
              <a:rPr lang="zh-CN" altLang="en-US" dirty="0"/>
              <a:t> </a:t>
            </a:r>
            <a:r>
              <a:rPr lang="en-US" altLang="zh-CN" dirty="0"/>
              <a:t>also</a:t>
            </a:r>
            <a:r>
              <a:rPr lang="zh-CN" altLang="en-US" dirty="0"/>
              <a:t> </a:t>
            </a:r>
            <a:r>
              <a:rPr lang="en-US" altLang="zh-CN" dirty="0"/>
              <a:t>helps.</a:t>
            </a:r>
          </a:p>
          <a:p>
            <a:r>
              <a:rPr lang="en-US" altLang="zh-CN" dirty="0"/>
              <a:t>We</a:t>
            </a:r>
            <a:r>
              <a:rPr lang="zh-CN" altLang="en-US" dirty="0"/>
              <a:t> </a:t>
            </a:r>
            <a:r>
              <a:rPr lang="en-US" altLang="zh-CN" dirty="0"/>
              <a:t>also</a:t>
            </a:r>
            <a:r>
              <a:rPr lang="zh-CN" altLang="en-US" dirty="0"/>
              <a:t> </a:t>
            </a:r>
            <a:r>
              <a:rPr lang="en-US" altLang="zh-CN" dirty="0"/>
              <a:t>conduct</a:t>
            </a:r>
            <a:r>
              <a:rPr lang="zh-CN" altLang="en-US" dirty="0"/>
              <a:t> </a:t>
            </a:r>
            <a:r>
              <a:rPr lang="en-US" altLang="zh-CN" dirty="0"/>
              <a:t>corresponding</a:t>
            </a:r>
            <a:r>
              <a:rPr lang="zh-CN" altLang="en-US" dirty="0"/>
              <a:t> </a:t>
            </a:r>
            <a:r>
              <a:rPr lang="en-US" altLang="zh-CN" dirty="0"/>
              <a:t>interactive</a:t>
            </a:r>
            <a:r>
              <a:rPr lang="zh-CN" altLang="en-US" dirty="0"/>
              <a:t> </a:t>
            </a:r>
            <a:r>
              <a:rPr lang="en-US" altLang="zh-CN" dirty="0"/>
              <a:t>matching</a:t>
            </a:r>
            <a:r>
              <a:rPr lang="zh-CN" altLang="en-US" dirty="0"/>
              <a:t> </a:t>
            </a:r>
            <a:r>
              <a:rPr lang="en-US" altLang="zh-CN" dirty="0"/>
              <a:t>for</a:t>
            </a:r>
            <a:r>
              <a:rPr lang="zh-CN" altLang="en-US" dirty="0"/>
              <a:t> </a:t>
            </a:r>
            <a:r>
              <a:rPr lang="en-US" altLang="zh-CN" dirty="0"/>
              <a:t>representation</a:t>
            </a:r>
            <a:r>
              <a:rPr lang="zh-CN" altLang="en-US" dirty="0"/>
              <a:t> </a:t>
            </a:r>
            <a:r>
              <a:rPr lang="en-US" altLang="zh-CN" dirty="0"/>
              <a:t>from</a:t>
            </a:r>
            <a:r>
              <a:rPr lang="zh-CN" altLang="en-US" dirty="0"/>
              <a:t> </a:t>
            </a:r>
            <a:r>
              <a:rPr lang="en-US" altLang="zh-CN" dirty="0" err="1"/>
              <a:t>textCNN</a:t>
            </a:r>
            <a:r>
              <a:rPr lang="zh-CN" altLang="en-US" dirty="0"/>
              <a:t> </a:t>
            </a:r>
            <a:r>
              <a:rPr lang="en-US" altLang="zh-CN" dirty="0"/>
              <a:t>and</a:t>
            </a:r>
            <a:r>
              <a:rPr lang="zh-CN" altLang="en-US" dirty="0"/>
              <a:t> </a:t>
            </a:r>
            <a:r>
              <a:rPr lang="en-US" altLang="zh-CN" dirty="0"/>
              <a:t>simple</a:t>
            </a:r>
            <a:r>
              <a:rPr lang="zh-CN" altLang="en-US" dirty="0"/>
              <a:t> </a:t>
            </a:r>
            <a:r>
              <a:rPr lang="en-US" altLang="zh-CN" dirty="0"/>
              <a:t>sentence</a:t>
            </a:r>
            <a:r>
              <a:rPr lang="zh-CN" altLang="en-US" dirty="0"/>
              <a:t> </a:t>
            </a:r>
            <a:r>
              <a:rPr lang="en-US" altLang="zh-CN" dirty="0"/>
              <a:t>embedding,</a:t>
            </a:r>
            <a:r>
              <a:rPr lang="zh-CN" altLang="en-US" dirty="0"/>
              <a:t> </a:t>
            </a:r>
            <a:r>
              <a:rPr lang="en-US" altLang="zh-CN" dirty="0"/>
              <a:t>as</a:t>
            </a:r>
            <a:r>
              <a:rPr lang="zh-CN" altLang="en-US" dirty="0"/>
              <a:t> </a:t>
            </a:r>
            <a:r>
              <a:rPr lang="en-US" altLang="zh-CN" dirty="0"/>
              <a:t>shown</a:t>
            </a:r>
            <a:r>
              <a:rPr lang="zh-CN" altLang="en-US" dirty="0"/>
              <a:t> </a:t>
            </a:r>
            <a:r>
              <a:rPr lang="en-US" altLang="zh-CN" dirty="0"/>
              <a:t>on</a:t>
            </a:r>
            <a:r>
              <a:rPr lang="zh-CN" altLang="en-US" dirty="0"/>
              <a:t> </a:t>
            </a:r>
            <a:r>
              <a:rPr lang="en-US" altLang="zh-CN" dirty="0"/>
              <a:t>the</a:t>
            </a:r>
            <a:r>
              <a:rPr lang="zh-CN" altLang="en-US" dirty="0"/>
              <a:t> </a:t>
            </a:r>
            <a:r>
              <a:rPr lang="en-US" altLang="zh-CN" dirty="0"/>
              <a:t>right.</a:t>
            </a:r>
            <a:r>
              <a:rPr lang="zh-CN" altLang="en-US" dirty="0"/>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496649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For</a:t>
            </a:r>
            <a:r>
              <a:rPr lang="zh-CN" altLang="en-US" dirty="0"/>
              <a:t> </a:t>
            </a:r>
            <a:r>
              <a:rPr lang="en-US" altLang="zh-CN" dirty="0"/>
              <a:t>data</a:t>
            </a:r>
            <a:r>
              <a:rPr lang="zh-CN" altLang="en-US" dirty="0"/>
              <a:t> </a:t>
            </a:r>
            <a:r>
              <a:rPr lang="en-US" altLang="zh-CN" dirty="0"/>
              <a:t>augmentation,</a:t>
            </a:r>
            <a:r>
              <a:rPr lang="zh-CN" altLang="en-US" dirty="0"/>
              <a:t> </a:t>
            </a:r>
            <a:r>
              <a:rPr lang="en-US" altLang="zh-CN" dirty="0"/>
              <a:t>we</a:t>
            </a:r>
            <a:r>
              <a:rPr lang="zh-CN" altLang="en-US" dirty="0"/>
              <a:t> </a:t>
            </a:r>
            <a:r>
              <a:rPr lang="en-US" altLang="zh-CN" dirty="0"/>
              <a:t>try</a:t>
            </a:r>
            <a:r>
              <a:rPr lang="zh-CN" altLang="en-US" dirty="0"/>
              <a:t> </a:t>
            </a:r>
            <a:r>
              <a:rPr lang="en-US" altLang="zh-CN" dirty="0"/>
              <a:t>to</a:t>
            </a:r>
            <a:r>
              <a:rPr lang="zh-CN" altLang="en-US" dirty="0"/>
              <a:t> </a:t>
            </a:r>
            <a:r>
              <a:rPr lang="en-US" altLang="zh-CN" dirty="0"/>
              <a:t>use</a:t>
            </a:r>
            <a:r>
              <a:rPr lang="zh-CN" altLang="en-US" dirty="0"/>
              <a:t> </a:t>
            </a:r>
            <a:r>
              <a:rPr lang="en-US" altLang="zh-CN" dirty="0"/>
              <a:t>machine</a:t>
            </a:r>
            <a:r>
              <a:rPr lang="zh-CN" altLang="en-US" dirty="0"/>
              <a:t> </a:t>
            </a:r>
            <a:r>
              <a:rPr lang="en-US" altLang="zh-CN" dirty="0"/>
              <a:t>translation</a:t>
            </a:r>
            <a:r>
              <a:rPr lang="zh-CN" altLang="en-US" dirty="0"/>
              <a:t> </a:t>
            </a:r>
            <a:r>
              <a:rPr lang="en-US" altLang="zh-CN" dirty="0"/>
              <a:t>to</a:t>
            </a:r>
            <a:r>
              <a:rPr lang="zh-CN" altLang="en-US" dirty="0"/>
              <a:t> </a:t>
            </a:r>
            <a:r>
              <a:rPr lang="en-US" altLang="zh-CN" dirty="0"/>
              <a:t>introduce</a:t>
            </a:r>
            <a:r>
              <a:rPr lang="zh-CN" altLang="en-US" dirty="0"/>
              <a:t> </a:t>
            </a:r>
            <a:r>
              <a:rPr lang="en-US" altLang="zh-CN" dirty="0"/>
              <a:t>more</a:t>
            </a:r>
            <a:r>
              <a:rPr lang="zh-CN" altLang="en-US" dirty="0"/>
              <a:t> </a:t>
            </a:r>
            <a:r>
              <a:rPr lang="en-US" altLang="zh-CN" dirty="0"/>
              <a:t>diverse</a:t>
            </a:r>
            <a:r>
              <a:rPr lang="zh-CN" altLang="en-US" dirty="0"/>
              <a:t> </a:t>
            </a:r>
            <a:r>
              <a:rPr lang="en-US" altLang="zh-CN" dirty="0"/>
              <a:t>expression.</a:t>
            </a:r>
          </a:p>
          <a:p>
            <a:r>
              <a:rPr lang="en-US" altLang="zh-CN" dirty="0"/>
              <a:t>By</a:t>
            </a:r>
            <a:r>
              <a:rPr lang="zh-CN" altLang="en-US" dirty="0"/>
              <a:t> </a:t>
            </a:r>
            <a:r>
              <a:rPr lang="en-US" altLang="zh-CN" dirty="0"/>
              <a:t>using</a:t>
            </a:r>
            <a:r>
              <a:rPr lang="zh-CN" altLang="en-US" dirty="0"/>
              <a:t> </a:t>
            </a:r>
            <a:r>
              <a:rPr lang="en-US" altLang="zh-CN" dirty="0" err="1"/>
              <a:t>chinese</a:t>
            </a:r>
            <a:r>
              <a:rPr lang="zh-CN" altLang="en-US" dirty="0"/>
              <a:t> </a:t>
            </a:r>
            <a:r>
              <a:rPr lang="en-US" altLang="zh-CN" dirty="0"/>
              <a:t>as</a:t>
            </a:r>
            <a:r>
              <a:rPr lang="zh-CN" altLang="en-US" dirty="0"/>
              <a:t> </a:t>
            </a:r>
            <a:r>
              <a:rPr lang="en-US" altLang="zh-CN" dirty="0"/>
              <a:t>pivot</a:t>
            </a:r>
            <a:r>
              <a:rPr lang="zh-CN" altLang="en-US" dirty="0"/>
              <a:t> </a:t>
            </a:r>
            <a:r>
              <a:rPr lang="en-US" altLang="zh-CN" dirty="0"/>
              <a:t>language,</a:t>
            </a:r>
            <a:r>
              <a:rPr lang="zh-CN" altLang="en-US" dirty="0"/>
              <a:t> </a:t>
            </a:r>
            <a:r>
              <a:rPr lang="en-US" altLang="zh-CN" dirty="0"/>
              <a:t>we</a:t>
            </a:r>
            <a:r>
              <a:rPr lang="zh-CN" altLang="en-US" dirty="0"/>
              <a:t> </a:t>
            </a:r>
            <a:r>
              <a:rPr lang="en-US" altLang="zh-CN" dirty="0"/>
              <a:t>expand</a:t>
            </a:r>
            <a:r>
              <a:rPr lang="zh-CN" altLang="en-US" dirty="0"/>
              <a:t> </a:t>
            </a:r>
            <a:r>
              <a:rPr lang="en-US" altLang="zh-CN" dirty="0"/>
              <a:t>one</a:t>
            </a:r>
            <a:r>
              <a:rPr lang="zh-CN" altLang="en-US" dirty="0"/>
              <a:t> </a:t>
            </a:r>
            <a:r>
              <a:rPr lang="en-US" altLang="zh-CN" dirty="0"/>
              <a:t>original</a:t>
            </a:r>
            <a:r>
              <a:rPr lang="zh-CN" altLang="en-US" dirty="0"/>
              <a:t> </a:t>
            </a:r>
            <a:r>
              <a:rPr lang="en-US" altLang="zh-CN" dirty="0"/>
              <a:t>sentence</a:t>
            </a:r>
            <a:r>
              <a:rPr lang="zh-CN" altLang="en-US" dirty="0"/>
              <a:t> </a:t>
            </a:r>
            <a:r>
              <a:rPr lang="en-US" altLang="zh-CN" dirty="0"/>
              <a:t>to</a:t>
            </a:r>
            <a:r>
              <a:rPr lang="zh-CN" altLang="en-US" dirty="0"/>
              <a:t> </a:t>
            </a:r>
            <a:r>
              <a:rPr lang="en-US" altLang="zh-CN" dirty="0"/>
              <a:t>9</a:t>
            </a:r>
            <a:r>
              <a:rPr lang="zh-CN" altLang="en-US" dirty="0"/>
              <a:t> </a:t>
            </a:r>
            <a:r>
              <a:rPr lang="en-US" altLang="zh-CN" dirty="0"/>
              <a:t>sentences</a:t>
            </a:r>
            <a:r>
              <a:rPr lang="zh-CN" altLang="en-US" dirty="0"/>
              <a:t> </a:t>
            </a:r>
            <a:r>
              <a:rPr lang="en-US" altLang="zh-CN" dirty="0"/>
              <a:t>in</a:t>
            </a:r>
            <a:r>
              <a:rPr lang="zh-CN" altLang="en-US" dirty="0"/>
              <a:t> </a:t>
            </a:r>
            <a:r>
              <a:rPr lang="en-US" altLang="zh-CN" dirty="0"/>
              <a:t>different</a:t>
            </a:r>
            <a:r>
              <a:rPr lang="zh-CN" altLang="en-US" dirty="0"/>
              <a:t> </a:t>
            </a:r>
            <a:r>
              <a:rPr lang="en-US" altLang="zh-CN" dirty="0"/>
              <a:t>expression.</a:t>
            </a:r>
          </a:p>
          <a:p>
            <a:r>
              <a:rPr lang="en-US" altLang="zh-CN" dirty="0"/>
              <a:t>Experiments</a:t>
            </a:r>
            <a:r>
              <a:rPr lang="zh-CN" altLang="en-US" dirty="0"/>
              <a:t> </a:t>
            </a:r>
            <a:r>
              <a:rPr lang="en-US" altLang="zh-CN" dirty="0"/>
              <a:t>shows</a:t>
            </a:r>
            <a:r>
              <a:rPr lang="zh-CN" altLang="en-US" dirty="0"/>
              <a:t> </a:t>
            </a:r>
            <a:r>
              <a:rPr lang="en-US" altLang="zh-CN" dirty="0"/>
              <a:t>this</a:t>
            </a:r>
            <a:r>
              <a:rPr lang="zh-CN" altLang="en-US" dirty="0"/>
              <a:t> </a:t>
            </a:r>
            <a:r>
              <a:rPr lang="en-US" altLang="zh-CN" dirty="0"/>
              <a:t>will</a:t>
            </a:r>
            <a:r>
              <a:rPr lang="zh-CN" altLang="en-US" dirty="0"/>
              <a:t> </a:t>
            </a:r>
            <a:r>
              <a:rPr lang="en-US" altLang="zh-CN" dirty="0"/>
              <a:t>be</a:t>
            </a:r>
            <a:r>
              <a:rPr lang="zh-CN" altLang="en-US" dirty="0"/>
              <a:t> </a:t>
            </a:r>
            <a:r>
              <a:rPr lang="en-US" altLang="zh-CN" dirty="0"/>
              <a:t>slightly</a:t>
            </a:r>
            <a:r>
              <a:rPr lang="zh-CN" altLang="en-US" dirty="0"/>
              <a:t> </a:t>
            </a:r>
            <a:r>
              <a:rPr lang="en-US" altLang="zh-CN" dirty="0"/>
              <a:t>help.</a:t>
            </a:r>
          </a:p>
          <a:p>
            <a:r>
              <a:rPr lang="en-US" altLang="zh-CN" dirty="0"/>
              <a:t>We</a:t>
            </a:r>
            <a:r>
              <a:rPr lang="zh-CN" altLang="en-US" dirty="0"/>
              <a:t> </a:t>
            </a:r>
            <a:r>
              <a:rPr lang="en-US" altLang="zh-CN" dirty="0"/>
              <a:t>also</a:t>
            </a:r>
            <a:r>
              <a:rPr lang="zh-CN" altLang="en-US" dirty="0"/>
              <a:t> </a:t>
            </a:r>
            <a:r>
              <a:rPr lang="en-US" altLang="zh-CN" dirty="0"/>
              <a:t>find</a:t>
            </a:r>
            <a:r>
              <a:rPr lang="zh-CN" altLang="en-US" dirty="0"/>
              <a:t> </a:t>
            </a:r>
            <a:r>
              <a:rPr lang="en-US" altLang="zh-CN" dirty="0"/>
              <a:t>some</a:t>
            </a:r>
            <a:r>
              <a:rPr lang="zh-CN" altLang="en-US" dirty="0"/>
              <a:t> </a:t>
            </a:r>
            <a:r>
              <a:rPr lang="en-US" altLang="zh-CN" dirty="0"/>
              <a:t>sentences</a:t>
            </a:r>
            <a:r>
              <a:rPr lang="zh-CN" altLang="en-US" dirty="0"/>
              <a:t> </a:t>
            </a:r>
            <a:r>
              <a:rPr lang="en-US" altLang="zh-CN" dirty="0"/>
              <a:t>are</a:t>
            </a:r>
            <a:r>
              <a:rPr lang="zh-CN" altLang="en-US" dirty="0"/>
              <a:t> </a:t>
            </a:r>
            <a:r>
              <a:rPr lang="en-US" altLang="zh-CN" dirty="0"/>
              <a:t>too</a:t>
            </a:r>
            <a:r>
              <a:rPr lang="zh-CN" altLang="en-US" dirty="0"/>
              <a:t> </a:t>
            </a:r>
            <a:r>
              <a:rPr lang="en-US" altLang="zh-CN" dirty="0"/>
              <a:t>similar</a:t>
            </a:r>
            <a:r>
              <a:rPr lang="zh-CN" altLang="en-US" dirty="0"/>
              <a:t> </a:t>
            </a:r>
            <a:r>
              <a:rPr lang="en-US" altLang="zh-CN" dirty="0"/>
              <a:t>to</a:t>
            </a:r>
            <a:r>
              <a:rPr lang="zh-CN" altLang="en-US" dirty="0"/>
              <a:t> </a:t>
            </a:r>
            <a:r>
              <a:rPr lang="en-US" altLang="zh-CN" dirty="0"/>
              <a:t>the</a:t>
            </a:r>
            <a:r>
              <a:rPr lang="zh-CN" altLang="en-US" dirty="0"/>
              <a:t> </a:t>
            </a:r>
            <a:r>
              <a:rPr lang="en-US" altLang="zh-CN" dirty="0"/>
              <a:t>original</a:t>
            </a:r>
            <a:r>
              <a:rPr lang="zh-CN" altLang="en-US" dirty="0"/>
              <a:t> </a:t>
            </a:r>
            <a:r>
              <a:rPr lang="en-US" altLang="zh-CN" dirty="0"/>
              <a:t>sentence,</a:t>
            </a:r>
            <a:r>
              <a:rPr lang="zh-CN" altLang="en-US" dirty="0"/>
              <a:t> </a:t>
            </a:r>
            <a:r>
              <a:rPr lang="en-US" altLang="zh-CN" dirty="0"/>
              <a:t>this</a:t>
            </a:r>
            <a:r>
              <a:rPr lang="zh-CN" altLang="en-US" dirty="0"/>
              <a:t> </a:t>
            </a:r>
            <a:r>
              <a:rPr lang="en-US" altLang="zh-CN" dirty="0"/>
              <a:t>may</a:t>
            </a:r>
            <a:r>
              <a:rPr lang="zh-CN" altLang="en-US" dirty="0"/>
              <a:t> </a:t>
            </a:r>
            <a:r>
              <a:rPr lang="en-US" altLang="zh-CN" dirty="0"/>
              <a:t>result</a:t>
            </a:r>
            <a:r>
              <a:rPr lang="zh-CN" altLang="en-US" dirty="0"/>
              <a:t> </a:t>
            </a:r>
            <a:r>
              <a:rPr lang="en-US" altLang="zh-CN" dirty="0"/>
              <a:t>in</a:t>
            </a:r>
            <a:r>
              <a:rPr lang="zh-CN" altLang="en-US" dirty="0"/>
              <a:t> </a:t>
            </a:r>
            <a:r>
              <a:rPr lang="en-US" altLang="zh-CN" dirty="0"/>
              <a:t>weak</a:t>
            </a:r>
            <a:r>
              <a:rPr lang="zh-CN" altLang="en-US" dirty="0"/>
              <a:t> </a:t>
            </a:r>
            <a:r>
              <a:rPr lang="en-US" altLang="zh-CN" dirty="0"/>
              <a:t>effectiveness</a:t>
            </a:r>
            <a:r>
              <a:rPr lang="zh-CN" altLang="en-US" dirty="0"/>
              <a:t> </a:t>
            </a:r>
            <a:r>
              <a:rPr lang="en-US" altLang="zh-CN" dirty="0"/>
              <a:t>of</a:t>
            </a:r>
            <a:r>
              <a:rPr lang="zh-CN" altLang="en-US" dirty="0"/>
              <a:t> </a:t>
            </a:r>
            <a:r>
              <a:rPr lang="en-US" altLang="zh-CN" dirty="0"/>
              <a:t>augmentation.</a:t>
            </a:r>
          </a:p>
          <a:p>
            <a:r>
              <a:rPr lang="en-US" altLang="zh-CN" dirty="0"/>
              <a:t>We</a:t>
            </a:r>
            <a:r>
              <a:rPr lang="zh-CN" altLang="en-US" dirty="0"/>
              <a:t> </a:t>
            </a:r>
            <a:r>
              <a:rPr lang="en-US" altLang="zh-CN" dirty="0"/>
              <a:t>believe</a:t>
            </a:r>
            <a:r>
              <a:rPr lang="zh-CN" altLang="en-US" dirty="0"/>
              <a:t> </a:t>
            </a:r>
            <a:r>
              <a:rPr lang="en-US" altLang="zh-CN" dirty="0"/>
              <a:t>involving</a:t>
            </a:r>
            <a:r>
              <a:rPr lang="zh-CN" altLang="en-US" dirty="0"/>
              <a:t> </a:t>
            </a:r>
            <a:r>
              <a:rPr lang="en-US" altLang="zh-CN" dirty="0"/>
              <a:t>more</a:t>
            </a:r>
            <a:r>
              <a:rPr lang="zh-CN" altLang="en-US" dirty="0"/>
              <a:t> </a:t>
            </a:r>
            <a:r>
              <a:rPr lang="en-US" altLang="zh-CN" dirty="0"/>
              <a:t>pivot</a:t>
            </a:r>
            <a:r>
              <a:rPr lang="zh-CN" altLang="en-US" dirty="0"/>
              <a:t> </a:t>
            </a:r>
            <a:r>
              <a:rPr lang="en-US" altLang="zh-CN" dirty="0"/>
              <a:t>languages</a:t>
            </a:r>
            <a:r>
              <a:rPr lang="zh-CN" altLang="en-US" dirty="0"/>
              <a:t> </a:t>
            </a:r>
            <a:r>
              <a:rPr lang="en-US" altLang="zh-CN" dirty="0"/>
              <a:t>may</a:t>
            </a:r>
            <a:r>
              <a:rPr lang="zh-CN" altLang="en-US" dirty="0"/>
              <a:t> </a:t>
            </a:r>
            <a:r>
              <a:rPr lang="en-US" altLang="zh-CN" dirty="0"/>
              <a:t>helps.</a:t>
            </a:r>
          </a:p>
          <a:p>
            <a:endParaRPr lang="en-US" altLang="zh-CN" dirty="0"/>
          </a:p>
          <a:p>
            <a:r>
              <a:rPr lang="en-US" altLang="zh-CN" dirty="0"/>
              <a:t>We</a:t>
            </a:r>
            <a:r>
              <a:rPr lang="zh-CN" altLang="en-US" dirty="0"/>
              <a:t> </a:t>
            </a:r>
            <a:r>
              <a:rPr lang="en-US" altLang="zh-CN" dirty="0"/>
              <a:t>also</a:t>
            </a:r>
            <a:r>
              <a:rPr lang="zh-CN" altLang="en-US" dirty="0"/>
              <a:t> </a:t>
            </a:r>
            <a:r>
              <a:rPr lang="en-US" altLang="zh-CN" dirty="0"/>
              <a:t>tried</a:t>
            </a:r>
            <a:r>
              <a:rPr lang="zh-CN" altLang="en-US" dirty="0"/>
              <a:t> </a:t>
            </a:r>
            <a:r>
              <a:rPr lang="en-US" altLang="zh-CN" dirty="0"/>
              <a:t>to</a:t>
            </a:r>
            <a:r>
              <a:rPr lang="zh-CN" altLang="en-US" dirty="0"/>
              <a:t> </a:t>
            </a:r>
            <a:r>
              <a:rPr lang="en-US" altLang="zh-CN" dirty="0"/>
              <a:t>generate</a:t>
            </a:r>
            <a:r>
              <a:rPr lang="zh-CN" altLang="en-US" dirty="0"/>
              <a:t> </a:t>
            </a:r>
            <a:r>
              <a:rPr lang="en-US" altLang="zh-CN" dirty="0"/>
              <a:t>more</a:t>
            </a:r>
            <a:r>
              <a:rPr lang="zh-CN" altLang="en-US" dirty="0"/>
              <a:t> </a:t>
            </a:r>
            <a:r>
              <a:rPr lang="en-US" altLang="zh-CN" dirty="0"/>
              <a:t>negative</a:t>
            </a:r>
            <a:r>
              <a:rPr lang="zh-CN" altLang="en-US" dirty="0"/>
              <a:t> </a:t>
            </a:r>
            <a:r>
              <a:rPr lang="en-US" altLang="zh-CN" dirty="0"/>
              <a:t>instances</a:t>
            </a:r>
            <a:r>
              <a:rPr lang="zh-CN" altLang="en-US" dirty="0"/>
              <a:t> </a:t>
            </a:r>
            <a:r>
              <a:rPr lang="en-US" altLang="zh-CN" dirty="0"/>
              <a:t>by</a:t>
            </a:r>
            <a:r>
              <a:rPr lang="zh-CN" altLang="en-US" dirty="0"/>
              <a:t> </a:t>
            </a:r>
            <a:r>
              <a:rPr lang="en-US" altLang="zh-CN" dirty="0"/>
              <a:t>randomly</a:t>
            </a:r>
            <a:r>
              <a:rPr lang="zh-CN" altLang="en-US" dirty="0"/>
              <a:t> </a:t>
            </a:r>
            <a:r>
              <a:rPr lang="en-US" altLang="zh-CN" dirty="0"/>
              <a:t>mask</a:t>
            </a:r>
            <a:r>
              <a:rPr lang="zh-CN" altLang="en-US" dirty="0"/>
              <a:t> </a:t>
            </a:r>
            <a:r>
              <a:rPr lang="en-US" altLang="zh-CN" dirty="0"/>
              <a:t>or</a:t>
            </a:r>
            <a:r>
              <a:rPr lang="zh-CN" altLang="en-US" dirty="0"/>
              <a:t> </a:t>
            </a:r>
            <a:r>
              <a:rPr lang="en-US" altLang="zh-CN" dirty="0"/>
              <a:t>replace</a:t>
            </a:r>
            <a:r>
              <a:rPr lang="zh-CN" altLang="en-US" dirty="0"/>
              <a:t> </a:t>
            </a:r>
            <a:r>
              <a:rPr lang="en-US" altLang="zh-CN" dirty="0"/>
              <a:t>tokens,</a:t>
            </a:r>
            <a:r>
              <a:rPr lang="zh-CN" altLang="en-US" dirty="0"/>
              <a:t> </a:t>
            </a:r>
            <a:r>
              <a:rPr lang="en-US" altLang="zh-CN" dirty="0"/>
              <a:t>but</a:t>
            </a:r>
            <a:r>
              <a:rPr lang="zh-CN" altLang="en-US" dirty="0"/>
              <a:t> </a:t>
            </a:r>
            <a:r>
              <a:rPr lang="en-US" altLang="zh-CN" dirty="0"/>
              <a:t>the</a:t>
            </a:r>
            <a:r>
              <a:rPr lang="zh-CN" altLang="en-US" dirty="0"/>
              <a:t> </a:t>
            </a:r>
            <a:r>
              <a:rPr lang="en-US" altLang="zh-CN" dirty="0"/>
              <a:t>performance</a:t>
            </a:r>
            <a:r>
              <a:rPr lang="zh-CN" altLang="en-US" dirty="0"/>
              <a:t> </a:t>
            </a:r>
            <a:r>
              <a:rPr lang="en-US" altLang="zh-CN" dirty="0"/>
              <a:t>is</a:t>
            </a:r>
            <a:r>
              <a:rPr lang="zh-CN" altLang="en-US" dirty="0"/>
              <a:t> </a:t>
            </a:r>
            <a:r>
              <a:rPr lang="en-US" altLang="zh-CN" dirty="0"/>
              <a:t>degraded,</a:t>
            </a:r>
            <a:r>
              <a:rPr lang="zh-CN" altLang="en-US" dirty="0"/>
              <a:t> </a:t>
            </a:r>
            <a:r>
              <a:rPr lang="en-US" altLang="zh-CN" dirty="0"/>
              <a:t>mainly</a:t>
            </a:r>
            <a:r>
              <a:rPr lang="zh-CN" altLang="en-US" dirty="0"/>
              <a:t> </a:t>
            </a:r>
            <a:r>
              <a:rPr lang="en-US" altLang="zh-CN" dirty="0"/>
              <a:t>because</a:t>
            </a:r>
            <a:r>
              <a:rPr lang="zh-CN" altLang="en-US" dirty="0"/>
              <a:t> </a:t>
            </a:r>
            <a:r>
              <a:rPr lang="en-US" altLang="zh-CN" dirty="0"/>
              <a:t>these</a:t>
            </a:r>
            <a:r>
              <a:rPr lang="zh-CN" altLang="en-US" dirty="0"/>
              <a:t> </a:t>
            </a:r>
            <a:r>
              <a:rPr lang="en-US" altLang="zh-CN" dirty="0"/>
              <a:t>operation</a:t>
            </a:r>
            <a:r>
              <a:rPr lang="zh-CN" altLang="en-US" dirty="0"/>
              <a:t> </a:t>
            </a:r>
            <a:r>
              <a:rPr lang="en-US" altLang="zh-CN" dirty="0"/>
              <a:t>does</a:t>
            </a:r>
            <a:r>
              <a:rPr lang="zh-CN" altLang="en-US" dirty="0"/>
              <a:t> </a:t>
            </a:r>
            <a:r>
              <a:rPr lang="en-US" altLang="zh-CN" dirty="0"/>
              <a:t>not</a:t>
            </a:r>
            <a:r>
              <a:rPr lang="zh-CN" altLang="en-US" dirty="0"/>
              <a:t> </a:t>
            </a:r>
            <a:r>
              <a:rPr lang="en-US" altLang="zh-CN" dirty="0"/>
              <a:t>result</a:t>
            </a:r>
            <a:r>
              <a:rPr lang="zh-CN" altLang="en-US" dirty="0"/>
              <a:t> </a:t>
            </a:r>
            <a:r>
              <a:rPr lang="en-US" altLang="zh-CN" dirty="0"/>
              <a:t>in</a:t>
            </a:r>
            <a:r>
              <a:rPr lang="zh-CN" altLang="en-US" dirty="0"/>
              <a:t> </a:t>
            </a:r>
            <a:r>
              <a:rPr lang="en-US" altLang="zh-CN" dirty="0"/>
              <a:t>true</a:t>
            </a:r>
            <a:r>
              <a:rPr lang="zh-CN" altLang="en-US" dirty="0"/>
              <a:t> </a:t>
            </a:r>
            <a:r>
              <a:rPr lang="en-US" altLang="zh-CN" dirty="0"/>
              <a:t>negative</a:t>
            </a:r>
            <a:r>
              <a:rPr lang="zh-CN" altLang="en-US" dirty="0"/>
              <a:t> </a:t>
            </a:r>
            <a:r>
              <a:rPr lang="en-US" altLang="zh-CN" dirty="0"/>
              <a:t>instances.</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ACF9A6-799F-4CCE-B35D-EE1F9571ED4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551380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Here</a:t>
            </a:r>
            <a:r>
              <a:rPr lang="zh-CN" altLang="en-US" dirty="0"/>
              <a:t> </a:t>
            </a:r>
            <a:r>
              <a:rPr lang="en-US" altLang="zh-CN" dirty="0"/>
              <a:t>is</a:t>
            </a:r>
            <a:r>
              <a:rPr lang="zh-CN" altLang="en-US" dirty="0"/>
              <a:t> </a:t>
            </a:r>
            <a:r>
              <a:rPr lang="en-US" altLang="zh-CN" dirty="0"/>
              <a:t>the</a:t>
            </a:r>
            <a:r>
              <a:rPr lang="zh-CN" altLang="en-US" dirty="0"/>
              <a:t> </a:t>
            </a:r>
            <a:r>
              <a:rPr lang="en-US" altLang="zh-CN" dirty="0"/>
              <a:t>whole</a:t>
            </a:r>
            <a:r>
              <a:rPr lang="zh-CN" altLang="en-US" dirty="0"/>
              <a:t> </a:t>
            </a:r>
            <a:r>
              <a:rPr lang="en-US" altLang="zh-CN" dirty="0"/>
              <a:t>experiment</a:t>
            </a:r>
            <a:r>
              <a:rPr lang="zh-CN" altLang="en-US" dirty="0"/>
              <a:t> </a:t>
            </a:r>
            <a:r>
              <a:rPr lang="en-US" altLang="zh-CN" dirty="0"/>
              <a:t>results.</a:t>
            </a:r>
          </a:p>
          <a:p>
            <a:r>
              <a:rPr lang="en-US" altLang="zh-CN" dirty="0"/>
              <a:t>Since</a:t>
            </a:r>
            <a:r>
              <a:rPr lang="zh-CN" altLang="en-US" dirty="0"/>
              <a:t> </a:t>
            </a:r>
            <a:r>
              <a:rPr lang="en-US" altLang="zh-CN" dirty="0"/>
              <a:t>our</a:t>
            </a:r>
            <a:r>
              <a:rPr lang="zh-CN" altLang="en-US" dirty="0"/>
              <a:t> </a:t>
            </a:r>
            <a:r>
              <a:rPr lang="en-US" altLang="zh-CN" dirty="0"/>
              <a:t>system</a:t>
            </a:r>
            <a:r>
              <a:rPr lang="zh-CN" altLang="en-US" dirty="0"/>
              <a:t> </a:t>
            </a:r>
            <a:r>
              <a:rPr lang="en-US" altLang="zh-CN" dirty="0"/>
              <a:t>is</a:t>
            </a:r>
            <a:r>
              <a:rPr lang="zh-CN" altLang="en-US" dirty="0"/>
              <a:t> </a:t>
            </a:r>
            <a:r>
              <a:rPr lang="en-US" altLang="zh-CN" dirty="0"/>
              <a:t>retrieval-based</a:t>
            </a:r>
            <a:r>
              <a:rPr lang="zh-CN" altLang="en-US" dirty="0"/>
              <a:t> </a:t>
            </a:r>
            <a:r>
              <a:rPr lang="en-US" altLang="zh-CN" dirty="0"/>
              <a:t>system,</a:t>
            </a:r>
            <a:r>
              <a:rPr lang="zh-CN" altLang="en-US" dirty="0"/>
              <a:t> </a:t>
            </a:r>
            <a:r>
              <a:rPr lang="en-US" altLang="zh-CN" dirty="0" err="1"/>
              <a:t>Hits@K</a:t>
            </a:r>
            <a:r>
              <a:rPr lang="zh-CN" altLang="en-US" dirty="0"/>
              <a:t> </a:t>
            </a:r>
            <a:r>
              <a:rPr lang="en-US" altLang="zh-CN" dirty="0"/>
              <a:t>is</a:t>
            </a:r>
            <a:r>
              <a:rPr lang="zh-CN" altLang="en-US" dirty="0"/>
              <a:t> </a:t>
            </a:r>
            <a:r>
              <a:rPr lang="en-US" altLang="zh-CN" dirty="0"/>
              <a:t>the</a:t>
            </a:r>
            <a:r>
              <a:rPr lang="zh-CN" altLang="en-US" dirty="0"/>
              <a:t> </a:t>
            </a:r>
            <a:r>
              <a:rPr lang="en-US" altLang="zh-CN" dirty="0"/>
              <a:t>only</a:t>
            </a:r>
            <a:r>
              <a:rPr lang="zh-CN" altLang="en-US" dirty="0"/>
              <a:t> </a:t>
            </a:r>
            <a:r>
              <a:rPr lang="en-US" altLang="zh-CN" dirty="0"/>
              <a:t>automated</a:t>
            </a:r>
            <a:r>
              <a:rPr lang="zh-CN" altLang="en-US" dirty="0"/>
              <a:t> </a:t>
            </a:r>
            <a:r>
              <a:rPr lang="en-US" altLang="zh-CN" dirty="0"/>
              <a:t>metric</a:t>
            </a:r>
            <a:r>
              <a:rPr lang="zh-CN" altLang="en-US" dirty="0"/>
              <a:t> </a:t>
            </a:r>
            <a:r>
              <a:rPr lang="en-US" altLang="zh-CN" dirty="0"/>
              <a:t>that</a:t>
            </a:r>
            <a:r>
              <a:rPr lang="zh-CN" altLang="en-US" dirty="0"/>
              <a:t> </a:t>
            </a:r>
            <a:r>
              <a:rPr lang="en-US" altLang="zh-CN" dirty="0"/>
              <a:t>valid</a:t>
            </a:r>
            <a:r>
              <a:rPr lang="zh-CN" altLang="en-US" dirty="0"/>
              <a:t> </a:t>
            </a:r>
            <a:r>
              <a:rPr lang="en-US" altLang="zh-CN" dirty="0"/>
              <a:t>for</a:t>
            </a:r>
            <a:r>
              <a:rPr lang="zh-CN" altLang="en-US" dirty="0"/>
              <a:t> </a:t>
            </a:r>
            <a:r>
              <a:rPr lang="en-US" altLang="zh-CN" dirty="0"/>
              <a:t>our</a:t>
            </a:r>
            <a:r>
              <a:rPr lang="zh-CN" altLang="en-US" dirty="0"/>
              <a:t> </a:t>
            </a:r>
            <a:r>
              <a:rPr lang="en-US" altLang="zh-CN" dirty="0"/>
              <a:t>system.</a:t>
            </a:r>
            <a:r>
              <a:rPr lang="zh-CN" altLang="en-US" dirty="0"/>
              <a:t> </a:t>
            </a:r>
            <a:endParaRPr lang="en-US" altLang="zh-CN" dirty="0"/>
          </a:p>
          <a:p>
            <a:endParaRPr lang="en-US" altLang="zh-CN" dirty="0"/>
          </a:p>
          <a:p>
            <a:r>
              <a:rPr lang="en-US" altLang="zh-CN" dirty="0"/>
              <a:t>We</a:t>
            </a:r>
            <a:r>
              <a:rPr lang="zh-CN" altLang="en-US" dirty="0"/>
              <a:t> </a:t>
            </a:r>
            <a:r>
              <a:rPr lang="en-US" altLang="zh-CN" dirty="0"/>
              <a:t>can</a:t>
            </a:r>
            <a:r>
              <a:rPr lang="zh-CN" altLang="en-US" dirty="0"/>
              <a:t> </a:t>
            </a:r>
            <a:r>
              <a:rPr lang="en-US" altLang="zh-CN" dirty="0"/>
              <a:t>see:</a:t>
            </a:r>
          </a:p>
          <a:p>
            <a:r>
              <a:rPr lang="en-US" altLang="zh-CN" dirty="0"/>
              <a:t>1.</a:t>
            </a:r>
            <a:r>
              <a:rPr lang="zh-CN" altLang="en-US" dirty="0"/>
              <a:t> </a:t>
            </a:r>
            <a:r>
              <a:rPr lang="en-US" altLang="zh-CN" dirty="0"/>
              <a:t>Bi-RNN</a:t>
            </a:r>
            <a:r>
              <a:rPr lang="zh-CN" altLang="en-US" dirty="0"/>
              <a:t> </a:t>
            </a:r>
            <a:r>
              <a:rPr lang="en-US" altLang="zh-CN" dirty="0"/>
              <a:t>and</a:t>
            </a:r>
            <a:r>
              <a:rPr lang="zh-CN" altLang="en-US" dirty="0"/>
              <a:t> </a:t>
            </a:r>
            <a:r>
              <a:rPr lang="en-US" altLang="zh-CN" dirty="0"/>
              <a:t>CNN</a:t>
            </a:r>
            <a:r>
              <a:rPr lang="zh-CN" altLang="en-US" dirty="0"/>
              <a:t> </a:t>
            </a:r>
            <a:r>
              <a:rPr lang="en-US" altLang="zh-CN" dirty="0"/>
              <a:t>improved</a:t>
            </a:r>
            <a:r>
              <a:rPr lang="zh-CN" altLang="en-US" dirty="0"/>
              <a:t> </a:t>
            </a:r>
            <a:r>
              <a:rPr lang="en-US" altLang="zh-CN" dirty="0"/>
              <a:t>the</a:t>
            </a:r>
            <a:r>
              <a:rPr lang="zh-CN" altLang="en-US" dirty="0"/>
              <a:t> </a:t>
            </a:r>
            <a:r>
              <a:rPr lang="en-US" altLang="zh-CN" dirty="0"/>
              <a:t>hits@1</a:t>
            </a:r>
            <a:r>
              <a:rPr lang="zh-CN" altLang="en-US" dirty="0"/>
              <a:t> </a:t>
            </a:r>
            <a:r>
              <a:rPr lang="en-US" altLang="zh-CN" dirty="0"/>
              <a:t>significantly.</a:t>
            </a:r>
          </a:p>
          <a:p>
            <a:r>
              <a:rPr lang="en-US" altLang="zh-CN" dirty="0"/>
              <a:t>2.</a:t>
            </a:r>
            <a:r>
              <a:rPr lang="zh-CN" altLang="en-US" dirty="0"/>
              <a:t> </a:t>
            </a:r>
            <a:r>
              <a:rPr lang="en-US" altLang="zh-CN" dirty="0"/>
              <a:t>Cross</a:t>
            </a:r>
            <a:r>
              <a:rPr lang="zh-CN" altLang="en-US" dirty="0"/>
              <a:t> </a:t>
            </a:r>
            <a:r>
              <a:rPr lang="en-US" altLang="zh-CN" dirty="0"/>
              <a:t>match</a:t>
            </a:r>
            <a:r>
              <a:rPr lang="zh-CN" altLang="en-US" dirty="0"/>
              <a:t> </a:t>
            </a:r>
            <a:r>
              <a:rPr lang="en-US" altLang="zh-CN" dirty="0"/>
              <a:t>between</a:t>
            </a:r>
            <a:r>
              <a:rPr lang="zh-CN" altLang="en-US" dirty="0"/>
              <a:t> </a:t>
            </a:r>
            <a:r>
              <a:rPr lang="en-US" altLang="zh-CN" dirty="0"/>
              <a:t>different</a:t>
            </a:r>
            <a:r>
              <a:rPr lang="zh-CN" altLang="en-US" dirty="0"/>
              <a:t> </a:t>
            </a:r>
            <a:r>
              <a:rPr lang="en-US" altLang="zh-CN" dirty="0"/>
              <a:t>kind of semantic</a:t>
            </a:r>
            <a:r>
              <a:rPr lang="zh-CN" altLang="en-US" dirty="0"/>
              <a:t> </a:t>
            </a:r>
            <a:r>
              <a:rPr lang="en-US" altLang="zh-CN" dirty="0"/>
              <a:t>is</a:t>
            </a:r>
            <a:r>
              <a:rPr lang="zh-CN" altLang="en-US" dirty="0"/>
              <a:t> </a:t>
            </a:r>
            <a:r>
              <a:rPr lang="en-US" altLang="zh-CN" dirty="0"/>
              <a:t>also</a:t>
            </a:r>
            <a:r>
              <a:rPr lang="zh-CN" altLang="en-US" dirty="0"/>
              <a:t> </a:t>
            </a:r>
            <a:r>
              <a:rPr lang="en-US" altLang="zh-CN" dirty="0"/>
              <a:t>effective.</a:t>
            </a:r>
          </a:p>
          <a:p>
            <a:r>
              <a:rPr lang="en-US" altLang="zh-CN" dirty="0"/>
              <a:t>3.</a:t>
            </a:r>
            <a:r>
              <a:rPr lang="zh-CN" altLang="en-US" dirty="0"/>
              <a:t> </a:t>
            </a:r>
            <a:r>
              <a:rPr lang="en-US" altLang="zh-CN" dirty="0"/>
              <a:t>Data</a:t>
            </a:r>
            <a:r>
              <a:rPr lang="zh-CN" altLang="en-US" dirty="0"/>
              <a:t> </a:t>
            </a:r>
            <a:r>
              <a:rPr lang="en-US" altLang="zh-CN" dirty="0"/>
              <a:t>augmentation</a:t>
            </a:r>
            <a:r>
              <a:rPr lang="zh-CN" altLang="en-US" dirty="0"/>
              <a:t> </a:t>
            </a:r>
            <a:r>
              <a:rPr lang="en-US" altLang="zh-CN" dirty="0"/>
              <a:t>by</a:t>
            </a:r>
            <a:r>
              <a:rPr lang="zh-CN" altLang="en-US" dirty="0"/>
              <a:t> </a:t>
            </a:r>
            <a:r>
              <a:rPr lang="en-US" altLang="zh-CN" dirty="0"/>
              <a:t>machine</a:t>
            </a:r>
            <a:r>
              <a:rPr lang="zh-CN" altLang="en-US" dirty="0"/>
              <a:t> </a:t>
            </a:r>
            <a:r>
              <a:rPr lang="en-US" altLang="zh-CN" dirty="0"/>
              <a:t>translation</a:t>
            </a:r>
            <a:r>
              <a:rPr lang="zh-CN" altLang="en-US" dirty="0"/>
              <a:t> </a:t>
            </a:r>
            <a:r>
              <a:rPr lang="en-US" altLang="zh-CN" dirty="0"/>
              <a:t>can</a:t>
            </a:r>
            <a:r>
              <a:rPr lang="zh-CN" altLang="en-US" dirty="0"/>
              <a:t> </a:t>
            </a:r>
            <a:r>
              <a:rPr lang="en-US" altLang="zh-CN" dirty="0"/>
              <a:t>still</a:t>
            </a:r>
            <a:r>
              <a:rPr lang="zh-CN" altLang="en-US" dirty="0"/>
              <a:t> </a:t>
            </a:r>
            <a:r>
              <a:rPr lang="en-US" altLang="zh-CN" dirty="0"/>
              <a:t>improve</a:t>
            </a:r>
            <a:r>
              <a:rPr lang="zh-CN" altLang="en-US" dirty="0"/>
              <a:t> </a:t>
            </a:r>
            <a:r>
              <a:rPr lang="en-US" altLang="zh-CN" dirty="0"/>
              <a:t>on</a:t>
            </a:r>
            <a:r>
              <a:rPr lang="zh-CN" altLang="en-US" dirty="0"/>
              <a:t> </a:t>
            </a:r>
            <a:r>
              <a:rPr lang="en-US" altLang="zh-CN" dirty="0"/>
              <a:t>the</a:t>
            </a:r>
            <a:r>
              <a:rPr lang="zh-CN" altLang="en-US" dirty="0"/>
              <a:t> </a:t>
            </a:r>
            <a:r>
              <a:rPr lang="en-US" altLang="zh-CN" dirty="0"/>
              <a:t>final</a:t>
            </a:r>
            <a:r>
              <a:rPr lang="zh-CN" altLang="en-US" dirty="0"/>
              <a:t> </a:t>
            </a:r>
            <a:r>
              <a:rPr lang="en-US" altLang="zh-CN" dirty="0"/>
              <a:t>model.</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480930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a:t>
            </a:r>
            <a:r>
              <a:rPr lang="zh-CN" altLang="en-US" dirty="0"/>
              <a:t> </a:t>
            </a:r>
            <a:r>
              <a:rPr lang="en-US" altLang="zh-CN" dirty="0"/>
              <a:t>future</a:t>
            </a:r>
            <a:r>
              <a:rPr lang="zh-CN" altLang="en-US" dirty="0"/>
              <a:t> </a:t>
            </a:r>
            <a:r>
              <a:rPr lang="en-US" altLang="zh-CN" dirty="0"/>
              <a:t>work,</a:t>
            </a:r>
          </a:p>
          <a:p>
            <a:r>
              <a:rPr lang="en-US" altLang="zh-CN" dirty="0"/>
              <a:t>We’d</a:t>
            </a:r>
            <a:r>
              <a:rPr lang="zh-CN" altLang="en-US" dirty="0"/>
              <a:t> </a:t>
            </a:r>
            <a:r>
              <a:rPr lang="en-US" altLang="zh-CN" dirty="0"/>
              <a:t>like</a:t>
            </a:r>
            <a:r>
              <a:rPr lang="zh-CN" altLang="en-US" dirty="0"/>
              <a:t> </a:t>
            </a:r>
            <a:r>
              <a:rPr lang="en-US" altLang="zh-CN" dirty="0"/>
              <a:t>to</a:t>
            </a:r>
            <a:r>
              <a:rPr lang="zh-CN" altLang="en-US" dirty="0"/>
              <a:t> </a:t>
            </a:r>
            <a:r>
              <a:rPr lang="en-US" altLang="zh-CN" dirty="0"/>
              <a:t>apply</a:t>
            </a:r>
            <a:r>
              <a:rPr lang="zh-CN" altLang="en-US" dirty="0"/>
              <a:t> </a:t>
            </a:r>
            <a:r>
              <a:rPr lang="en-US" altLang="zh-CN" dirty="0"/>
              <a:t>transformer</a:t>
            </a:r>
            <a:r>
              <a:rPr lang="zh-CN" altLang="en-US" dirty="0"/>
              <a:t> </a:t>
            </a:r>
            <a:r>
              <a:rPr lang="en-US" altLang="zh-CN" dirty="0"/>
              <a:t>and</a:t>
            </a:r>
            <a:r>
              <a:rPr lang="zh-CN" altLang="en-US" dirty="0"/>
              <a:t> </a:t>
            </a:r>
            <a:r>
              <a:rPr lang="en-US" altLang="zh-CN" dirty="0"/>
              <a:t>other</a:t>
            </a:r>
            <a:r>
              <a:rPr lang="zh-CN" altLang="en-US" dirty="0"/>
              <a:t> </a:t>
            </a:r>
            <a:r>
              <a:rPr lang="en-US" altLang="zh-CN" dirty="0"/>
              <a:t>state-of-art</a:t>
            </a:r>
            <a:r>
              <a:rPr lang="zh-CN" altLang="en-US" dirty="0"/>
              <a:t> </a:t>
            </a:r>
            <a:r>
              <a:rPr lang="en-US" altLang="zh-CN" dirty="0"/>
              <a:t>sentence</a:t>
            </a:r>
            <a:r>
              <a:rPr lang="zh-CN" altLang="en-US" dirty="0"/>
              <a:t> </a:t>
            </a:r>
            <a:r>
              <a:rPr lang="en-US" altLang="zh-CN" dirty="0"/>
              <a:t>representation</a:t>
            </a:r>
            <a:r>
              <a:rPr lang="zh-CN" altLang="en-US" dirty="0"/>
              <a:t> </a:t>
            </a:r>
            <a:r>
              <a:rPr lang="en-US" altLang="zh-CN" dirty="0"/>
              <a:t>methods</a:t>
            </a:r>
            <a:r>
              <a:rPr lang="zh-CN" altLang="en-US" dirty="0"/>
              <a:t> </a:t>
            </a:r>
            <a:r>
              <a:rPr lang="en-US" altLang="zh-CN" dirty="0"/>
              <a:t>for</a:t>
            </a:r>
            <a:r>
              <a:rPr lang="zh-CN" altLang="en-US" dirty="0"/>
              <a:t> </a:t>
            </a:r>
            <a:r>
              <a:rPr lang="en-US" altLang="zh-CN" dirty="0"/>
              <a:t>more</a:t>
            </a:r>
            <a:r>
              <a:rPr lang="zh-CN" altLang="en-US" dirty="0"/>
              <a:t> </a:t>
            </a:r>
            <a:r>
              <a:rPr lang="en-US" altLang="zh-CN" dirty="0"/>
              <a:t>effective</a:t>
            </a:r>
            <a:r>
              <a:rPr lang="zh-CN" altLang="en-US" dirty="0"/>
              <a:t> </a:t>
            </a:r>
            <a:r>
              <a:rPr lang="en-US" altLang="zh-CN" dirty="0"/>
              <a:t>semantic</a:t>
            </a:r>
            <a:r>
              <a:rPr lang="zh-CN" altLang="en-US" dirty="0"/>
              <a:t> </a:t>
            </a:r>
            <a:r>
              <a:rPr lang="en-US" altLang="zh-CN" dirty="0"/>
              <a:t>modeling.</a:t>
            </a:r>
          </a:p>
          <a:p>
            <a:r>
              <a:rPr lang="en-US" altLang="zh-CN" dirty="0"/>
              <a:t>And</a:t>
            </a:r>
            <a:r>
              <a:rPr lang="zh-CN" altLang="en-US" dirty="0"/>
              <a:t> </a:t>
            </a:r>
            <a:r>
              <a:rPr lang="en-US" altLang="zh-CN" dirty="0"/>
              <a:t>as</a:t>
            </a:r>
            <a:r>
              <a:rPr lang="zh-CN" altLang="en-US" dirty="0"/>
              <a:t> </a:t>
            </a:r>
            <a:r>
              <a:rPr lang="en-US" altLang="zh-CN" dirty="0"/>
              <a:t>mentioned</a:t>
            </a:r>
            <a:r>
              <a:rPr lang="zh-CN" altLang="en-US" dirty="0"/>
              <a:t> </a:t>
            </a:r>
            <a:r>
              <a:rPr lang="en-US" altLang="zh-CN" dirty="0"/>
              <a:t>above,</a:t>
            </a:r>
            <a:r>
              <a:rPr lang="zh-CN" altLang="en-US" dirty="0"/>
              <a:t> </a:t>
            </a:r>
            <a:r>
              <a:rPr lang="en-US" altLang="zh-CN" dirty="0"/>
              <a:t>we</a:t>
            </a:r>
            <a:r>
              <a:rPr lang="zh-CN" altLang="en-US" dirty="0"/>
              <a:t> </a:t>
            </a:r>
            <a:r>
              <a:rPr lang="en-US" altLang="zh-CN" dirty="0"/>
              <a:t>can</a:t>
            </a:r>
            <a:r>
              <a:rPr lang="zh-CN" altLang="en-US" dirty="0"/>
              <a:t> </a:t>
            </a:r>
            <a:r>
              <a:rPr lang="en-US" altLang="zh-CN" dirty="0"/>
              <a:t>expect</a:t>
            </a:r>
            <a:r>
              <a:rPr lang="zh-CN" altLang="en-US" dirty="0"/>
              <a:t> </a:t>
            </a:r>
            <a:r>
              <a:rPr lang="en-US" altLang="zh-CN" dirty="0"/>
              <a:t>more</a:t>
            </a:r>
            <a:r>
              <a:rPr lang="zh-CN" altLang="en-US" dirty="0"/>
              <a:t> </a:t>
            </a:r>
            <a:r>
              <a:rPr lang="en-US" altLang="zh-CN" dirty="0"/>
              <a:t>from</a:t>
            </a:r>
            <a:r>
              <a:rPr lang="zh-CN" altLang="en-US" dirty="0"/>
              <a:t> </a:t>
            </a:r>
            <a:r>
              <a:rPr lang="en-US" altLang="zh-CN" dirty="0"/>
              <a:t>machine</a:t>
            </a:r>
            <a:r>
              <a:rPr lang="zh-CN" altLang="en-US" dirty="0"/>
              <a:t> </a:t>
            </a:r>
            <a:r>
              <a:rPr lang="en-US" altLang="zh-CN" dirty="0"/>
              <a:t>translation</a:t>
            </a:r>
            <a:r>
              <a:rPr lang="zh-CN" altLang="en-US" dirty="0"/>
              <a:t> </a:t>
            </a:r>
            <a:r>
              <a:rPr lang="en-US" altLang="zh-CN" dirty="0"/>
              <a:t>for</a:t>
            </a:r>
            <a:r>
              <a:rPr lang="zh-CN" altLang="en-US" dirty="0"/>
              <a:t> </a:t>
            </a:r>
            <a:r>
              <a:rPr lang="en-US" altLang="zh-CN" dirty="0"/>
              <a:t>data</a:t>
            </a:r>
            <a:r>
              <a:rPr lang="zh-CN" altLang="en-US" dirty="0"/>
              <a:t> </a:t>
            </a:r>
            <a:r>
              <a:rPr lang="en-US" altLang="zh-CN" dirty="0"/>
              <a:t>augmentation.</a:t>
            </a:r>
          </a:p>
          <a:p>
            <a:r>
              <a:rPr lang="en-US" altLang="zh-CN" dirty="0"/>
              <a:t>Please</a:t>
            </a:r>
            <a:r>
              <a:rPr lang="zh-CN" altLang="en-US" dirty="0"/>
              <a:t> </a:t>
            </a:r>
            <a:r>
              <a:rPr lang="en-US" altLang="zh-CN" dirty="0"/>
              <a:t>note</a:t>
            </a:r>
            <a:r>
              <a:rPr lang="zh-CN" altLang="en-US" dirty="0"/>
              <a:t> </a:t>
            </a:r>
            <a:r>
              <a:rPr lang="en-US" altLang="zh-CN" dirty="0"/>
              <a:t>that</a:t>
            </a:r>
            <a:r>
              <a:rPr lang="zh-CN" altLang="en-US" dirty="0"/>
              <a:t> </a:t>
            </a:r>
            <a:r>
              <a:rPr lang="en-US" altLang="zh-CN" dirty="0"/>
              <a:t>we</a:t>
            </a:r>
            <a:r>
              <a:rPr lang="zh-CN" altLang="en-US" dirty="0"/>
              <a:t> </a:t>
            </a:r>
            <a:r>
              <a:rPr lang="en-US" altLang="zh-CN" dirty="0"/>
              <a:t>did</a:t>
            </a:r>
            <a:r>
              <a:rPr lang="zh-CN" altLang="en-US" dirty="0"/>
              <a:t> </a:t>
            </a:r>
            <a:r>
              <a:rPr lang="en-US" altLang="zh-CN" dirty="0"/>
              <a:t>not</a:t>
            </a:r>
            <a:r>
              <a:rPr lang="zh-CN" altLang="en-US" dirty="0"/>
              <a:t> </a:t>
            </a:r>
            <a:r>
              <a:rPr lang="en-US" altLang="zh-CN" dirty="0"/>
              <a:t>use</a:t>
            </a:r>
            <a:r>
              <a:rPr lang="zh-CN" altLang="en-US" dirty="0"/>
              <a:t> </a:t>
            </a:r>
            <a:r>
              <a:rPr lang="en-US" altLang="zh-CN" dirty="0"/>
              <a:t>history</a:t>
            </a:r>
            <a:r>
              <a:rPr lang="zh-CN" altLang="en-US" dirty="0"/>
              <a:t> </a:t>
            </a:r>
            <a:r>
              <a:rPr lang="en-US" altLang="zh-CN" dirty="0"/>
              <a:t>reply</a:t>
            </a:r>
            <a:r>
              <a:rPr lang="zh-CN" altLang="en-US" dirty="0"/>
              <a:t> </a:t>
            </a:r>
            <a:r>
              <a:rPr lang="en-US" altLang="zh-CN" dirty="0"/>
              <a:t>in</a:t>
            </a:r>
            <a:r>
              <a:rPr lang="zh-CN" altLang="en-US" dirty="0"/>
              <a:t> </a:t>
            </a:r>
            <a:r>
              <a:rPr lang="en-US" altLang="zh-CN" dirty="0"/>
              <a:t>our</a:t>
            </a:r>
            <a:r>
              <a:rPr lang="zh-CN" altLang="en-US" dirty="0"/>
              <a:t> </a:t>
            </a:r>
            <a:r>
              <a:rPr lang="en-US" altLang="zh-CN" dirty="0"/>
              <a:t>model,</a:t>
            </a:r>
            <a:r>
              <a:rPr lang="zh-CN" altLang="en-US" dirty="0"/>
              <a:t> </a:t>
            </a:r>
            <a:r>
              <a:rPr lang="en-US" altLang="zh-CN" dirty="0"/>
              <a:t>we</a:t>
            </a:r>
            <a:r>
              <a:rPr lang="zh-CN" altLang="en-US" dirty="0"/>
              <a:t> </a:t>
            </a:r>
            <a:r>
              <a:rPr lang="en-US" altLang="zh-CN" dirty="0"/>
              <a:t>think</a:t>
            </a:r>
            <a:r>
              <a:rPr lang="zh-CN" altLang="en-US" dirty="0"/>
              <a:t> </a:t>
            </a:r>
            <a:r>
              <a:rPr lang="en-US" altLang="zh-CN" dirty="0"/>
              <a:t>it</a:t>
            </a:r>
            <a:r>
              <a:rPr lang="zh-CN" altLang="en-US" dirty="0"/>
              <a:t> </a:t>
            </a:r>
            <a:r>
              <a:rPr lang="en-US" altLang="zh-CN" dirty="0"/>
              <a:t>should</a:t>
            </a:r>
            <a:r>
              <a:rPr lang="zh-CN" altLang="en-US" dirty="0"/>
              <a:t> </a:t>
            </a:r>
            <a:r>
              <a:rPr lang="en-US" altLang="zh-CN" dirty="0"/>
              <a:t>be</a:t>
            </a:r>
            <a:r>
              <a:rPr lang="zh-CN" altLang="en-US" dirty="0"/>
              <a:t> </a:t>
            </a:r>
            <a:r>
              <a:rPr lang="en-US" altLang="zh-CN" dirty="0"/>
              <a:t>taken</a:t>
            </a:r>
            <a:r>
              <a:rPr lang="zh-CN" altLang="en-US" dirty="0"/>
              <a:t> </a:t>
            </a:r>
            <a:r>
              <a:rPr lang="en-US" altLang="zh-CN" dirty="0"/>
              <a:t>into</a:t>
            </a:r>
            <a:r>
              <a:rPr lang="zh-CN" altLang="en-US" dirty="0"/>
              <a:t> </a:t>
            </a:r>
            <a:r>
              <a:rPr lang="en-US" altLang="zh-CN" dirty="0"/>
              <a:t>consideration.</a:t>
            </a:r>
          </a:p>
          <a:p>
            <a:r>
              <a:rPr lang="en-US" altLang="zh-CN" dirty="0"/>
              <a:t>Finally,</a:t>
            </a:r>
            <a:r>
              <a:rPr lang="zh-CN" altLang="en-US" dirty="0"/>
              <a:t> </a:t>
            </a:r>
            <a:r>
              <a:rPr lang="en-US" altLang="zh-CN" dirty="0"/>
              <a:t>generative</a:t>
            </a:r>
            <a:r>
              <a:rPr lang="zh-CN" altLang="en-US" dirty="0"/>
              <a:t> </a:t>
            </a:r>
            <a:r>
              <a:rPr lang="en-US" altLang="zh-CN" dirty="0"/>
              <a:t>methods</a:t>
            </a:r>
            <a:r>
              <a:rPr lang="zh-CN" altLang="en-US" dirty="0"/>
              <a:t> </a:t>
            </a:r>
            <a:r>
              <a:rPr lang="en-US" altLang="zh-CN" dirty="0"/>
              <a:t>has</a:t>
            </a:r>
            <a:r>
              <a:rPr lang="zh-CN" altLang="en-US" dirty="0"/>
              <a:t> </a:t>
            </a:r>
            <a:r>
              <a:rPr lang="en-US" altLang="zh-CN" dirty="0"/>
              <a:t>shown</a:t>
            </a:r>
            <a:r>
              <a:rPr lang="zh-CN" altLang="en-US" dirty="0"/>
              <a:t> </a:t>
            </a:r>
            <a:r>
              <a:rPr lang="en-US" altLang="zh-CN" dirty="0"/>
              <a:t>great</a:t>
            </a:r>
            <a:r>
              <a:rPr lang="zh-CN" altLang="en-US" dirty="0"/>
              <a:t> </a:t>
            </a:r>
            <a:r>
              <a:rPr lang="en-US" altLang="zh-CN" dirty="0"/>
              <a:t>potential</a:t>
            </a:r>
            <a:r>
              <a:rPr lang="zh-CN" altLang="en-US" dirty="0"/>
              <a:t> </a:t>
            </a:r>
            <a:r>
              <a:rPr lang="en-US" altLang="zh-CN" dirty="0"/>
              <a:t>and</a:t>
            </a:r>
            <a:r>
              <a:rPr lang="zh-CN" altLang="en-US" dirty="0"/>
              <a:t> </a:t>
            </a:r>
            <a:r>
              <a:rPr lang="en-US" altLang="zh-CN" dirty="0"/>
              <a:t>we</a:t>
            </a:r>
            <a:r>
              <a:rPr lang="zh-CN" altLang="en-US" dirty="0"/>
              <a:t> </a:t>
            </a:r>
            <a:r>
              <a:rPr lang="en-US" altLang="zh-CN" dirty="0"/>
              <a:t>believe</a:t>
            </a:r>
            <a:r>
              <a:rPr lang="zh-CN" altLang="en-US" dirty="0"/>
              <a:t> </a:t>
            </a:r>
            <a:r>
              <a:rPr lang="en-US" altLang="zh-CN" dirty="0"/>
              <a:t>it</a:t>
            </a:r>
            <a:r>
              <a:rPr lang="zh-CN" altLang="en-US" dirty="0"/>
              <a:t> </a:t>
            </a:r>
            <a:r>
              <a:rPr lang="en-US" altLang="zh-CN" dirty="0"/>
              <a:t>will</a:t>
            </a:r>
            <a:r>
              <a:rPr lang="zh-CN" altLang="en-US" dirty="0"/>
              <a:t> </a:t>
            </a:r>
            <a:r>
              <a:rPr lang="en-US" altLang="zh-CN" dirty="0"/>
              <a:t>have</a:t>
            </a:r>
            <a:r>
              <a:rPr lang="zh-CN" altLang="en-US" dirty="0"/>
              <a:t> </a:t>
            </a:r>
            <a:r>
              <a:rPr lang="en-US" altLang="zh-CN" dirty="0"/>
              <a:t>brighter</a:t>
            </a:r>
            <a:r>
              <a:rPr lang="zh-CN" altLang="en-US" dirty="0"/>
              <a:t> </a:t>
            </a:r>
            <a:r>
              <a:rPr lang="en-US" altLang="zh-CN" dirty="0"/>
              <a:t>future</a:t>
            </a:r>
            <a:r>
              <a:rPr lang="zh-CN" altLang="en-US" dirty="0"/>
              <a:t> </a:t>
            </a:r>
            <a:r>
              <a:rPr lang="en-US" altLang="zh-CN" dirty="0"/>
              <a:t>in</a:t>
            </a:r>
            <a:r>
              <a:rPr lang="zh-CN" altLang="en-US" dirty="0"/>
              <a:t> </a:t>
            </a:r>
            <a:r>
              <a:rPr lang="en-US" altLang="zh-CN" dirty="0"/>
              <a:t>this</a:t>
            </a:r>
            <a:r>
              <a:rPr lang="zh-CN" altLang="en-US" dirty="0"/>
              <a:t> </a:t>
            </a:r>
            <a:r>
              <a:rPr lang="en-US" altLang="zh-CN" dirty="0"/>
              <a:t>area,</a:t>
            </a:r>
            <a:r>
              <a:rPr lang="zh-CN" altLang="en-US" dirty="0"/>
              <a:t> </a:t>
            </a:r>
            <a:r>
              <a:rPr lang="en-US" altLang="zh-CN" dirty="0"/>
              <a:t>we</a:t>
            </a:r>
            <a:r>
              <a:rPr lang="zh-CN" altLang="en-US" dirty="0"/>
              <a:t> </a:t>
            </a:r>
            <a:r>
              <a:rPr lang="en-US" altLang="zh-CN" dirty="0"/>
              <a:t>won’t</a:t>
            </a:r>
            <a:r>
              <a:rPr lang="zh-CN" altLang="en-US" dirty="0"/>
              <a:t> </a:t>
            </a:r>
            <a:r>
              <a:rPr lang="en-US" altLang="zh-CN" dirty="0"/>
              <a:t>miss</a:t>
            </a:r>
            <a:r>
              <a:rPr lang="zh-CN" altLang="en-US" dirty="0"/>
              <a:t> </a:t>
            </a:r>
            <a:r>
              <a:rPr lang="en-US" altLang="zh-CN" dirty="0"/>
              <a:t>it.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741423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PlaceHolder 1"/>
          <p:cNvSpPr>
            <a:spLocks noGrp="1"/>
          </p:cNvSpPr>
          <p:nvPr>
            <p:ph type="body"/>
          </p:nvPr>
        </p:nvSpPr>
        <p:spPr>
          <a:xfrm>
            <a:off x="685800" y="4400640"/>
            <a:ext cx="5485680" cy="3599640"/>
          </a:xfrm>
          <a:prstGeom prst="rect">
            <a:avLst/>
          </a:prstGeom>
        </p:spPr>
        <p:txBody>
          <a:bodyPr lIns="0" tIns="0" rIns="0" bIns="0"/>
          <a:lstStyle/>
          <a:p>
            <a:r>
              <a:rPr lang="en-US" sz="2000" b="0" strike="noStrike" spc="-1" dirty="0">
                <a:solidFill>
                  <a:srgbClr val="000000"/>
                </a:solidFill>
                <a:uFill>
                  <a:solidFill>
                    <a:srgbClr val="FFFFFF"/>
                  </a:solidFill>
                </a:uFill>
                <a:latin typeface="Arial"/>
              </a:rPr>
              <a:t>The conversational</a:t>
            </a:r>
            <a:r>
              <a:rPr lang="en-US" sz="2000" b="0" strike="noStrike" spc="-1" baseline="0" dirty="0">
                <a:solidFill>
                  <a:srgbClr val="000000"/>
                </a:solidFill>
                <a:uFill>
                  <a:solidFill>
                    <a:srgbClr val="FFFFFF"/>
                  </a:solidFill>
                </a:uFill>
                <a:latin typeface="Arial"/>
              </a:rPr>
              <a:t> intelligence challenge-2 or convai2 is a part of the NIPS competition track.  During the course of this presentation we will discuss how we solved this challenge using generative modeling approach.</a:t>
            </a:r>
            <a:endParaRPr lang="en-US" sz="2000" b="0" strike="noStrike" spc="-1" dirty="0">
              <a:solidFill>
                <a:srgbClr val="000000"/>
              </a:solidFill>
              <a:uFill>
                <a:solidFill>
                  <a:srgbClr val="FFFFFF"/>
                </a:solidFill>
              </a:uFill>
              <a:latin typeface="Arial"/>
            </a:endParaRPr>
          </a:p>
        </p:txBody>
      </p:sp>
      <p:sp>
        <p:nvSpPr>
          <p:cNvPr id="227" name="CustomShape 2"/>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A74E213F-28B0-4BA5-A89E-EF668DEDFC9A}" type="slidenum">
              <a:rPr kumimoji="0" lang="en-US" sz="1200" b="0" i="0" u="none" strike="noStrike" kern="1200" cap="none" spc="-1" normalizeH="0" baseline="0" noProof="0">
                <a:ln>
                  <a:noFill/>
                </a:ln>
                <a:solidFill>
                  <a:srgbClr val="000000"/>
                </a:solidFill>
                <a:effectLst/>
                <a:uLnTx/>
                <a:uFill>
                  <a:solidFill>
                    <a:srgbClr val="FFFFFF"/>
                  </a:solidFill>
                </a:uFill>
                <a:latin typeface="Arial"/>
                <a:ea typeface="+mn-ea"/>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800" b="0" i="0" u="none" strike="noStrike" kern="1200" cap="none" spc="-1" normalizeH="0" baseline="0" noProof="0">
              <a:ln>
                <a:noFill/>
              </a:ln>
              <a:solidFill>
                <a:srgbClr val="000000"/>
              </a:solidFill>
              <a:effectLst/>
              <a:uLnTx/>
              <a:uFill>
                <a:solidFill>
                  <a:srgbClr val="FFFFFF"/>
                </a:solidFill>
              </a:uFill>
              <a:latin typeface="Arial"/>
            </a:endParaRPr>
          </a:p>
        </p:txBody>
      </p:sp>
    </p:spTree>
    <p:extLst>
      <p:ext uri="{BB962C8B-B14F-4D97-AF65-F5344CB8AC3E}">
        <p14:creationId xmlns:p14="http://schemas.microsoft.com/office/powerpoint/2010/main" val="27077854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PlaceHolder 1"/>
          <p:cNvSpPr>
            <a:spLocks noGrp="1"/>
          </p:cNvSpPr>
          <p:nvPr>
            <p:ph type="body"/>
          </p:nvPr>
        </p:nvSpPr>
        <p:spPr>
          <a:xfrm>
            <a:off x="685800" y="4400640"/>
            <a:ext cx="5485680" cy="3599640"/>
          </a:xfrm>
          <a:prstGeom prst="rect">
            <a:avLst/>
          </a:prstGeom>
        </p:spPr>
        <p:txBody>
          <a:bodyPr lIns="0" tIns="0" rIns="0" bIns="0"/>
          <a:lstStyle/>
          <a:p>
            <a:r>
              <a:rPr lang="en-US" sz="2000" b="0" strike="noStrike" spc="-1" dirty="0">
                <a:solidFill>
                  <a:srgbClr val="000000"/>
                </a:solidFill>
                <a:uFill>
                  <a:solidFill>
                    <a:srgbClr val="FFFFFF"/>
                  </a:solidFill>
                </a:uFill>
                <a:latin typeface="Arial"/>
              </a:rPr>
              <a:t>The</a:t>
            </a:r>
            <a:r>
              <a:rPr lang="en-US" sz="2000" b="0" strike="noStrike" spc="-1" baseline="0" dirty="0">
                <a:solidFill>
                  <a:srgbClr val="000000"/>
                </a:solidFill>
                <a:uFill>
                  <a:solidFill>
                    <a:srgbClr val="FFFFFF"/>
                  </a:solidFill>
                </a:uFill>
                <a:latin typeface="Arial"/>
              </a:rPr>
              <a:t> presentation is orchestrated as tabulated in this slide.</a:t>
            </a:r>
          </a:p>
          <a:p>
            <a:r>
              <a:rPr lang="en-US" sz="2000" b="0" strike="noStrike" spc="-1" baseline="0" dirty="0">
                <a:solidFill>
                  <a:srgbClr val="000000"/>
                </a:solidFill>
                <a:uFill>
                  <a:solidFill>
                    <a:srgbClr val="FFFFFF"/>
                  </a:solidFill>
                </a:uFill>
                <a:latin typeface="Arial"/>
              </a:rPr>
              <a:t>We will discuss the overview of the competition, about our model architecture and the training strategy.  </a:t>
            </a:r>
          </a:p>
          <a:p>
            <a:r>
              <a:rPr lang="en-US" sz="2000" b="0" strike="noStrike" spc="-1" baseline="0" dirty="0">
                <a:solidFill>
                  <a:srgbClr val="000000"/>
                </a:solidFill>
                <a:uFill>
                  <a:solidFill>
                    <a:srgbClr val="FFFFFF"/>
                  </a:solidFill>
                </a:uFill>
                <a:latin typeface="Arial"/>
              </a:rPr>
              <a:t>Finally, we will discuss score progression chart.</a:t>
            </a:r>
            <a:endParaRPr lang="en-US" sz="2000" b="0" strike="noStrike" spc="-1" dirty="0">
              <a:solidFill>
                <a:srgbClr val="000000"/>
              </a:solidFill>
              <a:uFill>
                <a:solidFill>
                  <a:srgbClr val="FFFFFF"/>
                </a:solidFill>
              </a:uFill>
              <a:latin typeface="Arial"/>
            </a:endParaRPr>
          </a:p>
        </p:txBody>
      </p:sp>
      <p:sp>
        <p:nvSpPr>
          <p:cNvPr id="229" name="CustomShape 2"/>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72D8EED-0C54-4B1F-BE97-EF522D845005}" type="slidenum">
              <a:rPr kumimoji="0" lang="en-US" sz="1200" b="0" i="0" u="none" strike="noStrike" kern="1200" cap="none" spc="-1" normalizeH="0" baseline="0" noProof="0">
                <a:ln>
                  <a:noFill/>
                </a:ln>
                <a:solidFill>
                  <a:srgbClr val="000000"/>
                </a:solidFill>
                <a:effectLst/>
                <a:uLnTx/>
                <a:uFill>
                  <a:solidFill>
                    <a:srgbClr val="FFFFFF"/>
                  </a:solidFill>
                </a:uFill>
                <a:latin typeface="Arial"/>
                <a:ea typeface="+mn-ea"/>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800" b="0" i="0" u="none" strike="noStrike" kern="1200" cap="none" spc="-1" normalizeH="0" baseline="0" noProof="0">
              <a:ln>
                <a:noFill/>
              </a:ln>
              <a:solidFill>
                <a:srgbClr val="000000"/>
              </a:solidFill>
              <a:effectLst/>
              <a:uLnTx/>
              <a:uFill>
                <a:solidFill>
                  <a:srgbClr val="FFFFFF"/>
                </a:solidFill>
              </a:uFill>
              <a:latin typeface="Arial"/>
            </a:endParaRPr>
          </a:p>
        </p:txBody>
      </p:sp>
    </p:spTree>
    <p:extLst>
      <p:ext uri="{BB962C8B-B14F-4D97-AF65-F5344CB8AC3E}">
        <p14:creationId xmlns:p14="http://schemas.microsoft.com/office/powerpoint/2010/main" val="12525144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AU" dirty="0"/>
              <a:t>The objective of this challenge was to</a:t>
            </a:r>
            <a:r>
              <a:rPr lang="en-AU" baseline="0" dirty="0"/>
              <a:t> develop a model (or dialogue agent) which can interact with users.  </a:t>
            </a:r>
          </a:p>
          <a:p>
            <a:r>
              <a:rPr lang="en-AU" baseline="0" dirty="0"/>
              <a:t>Its performance is judged not only by evaluation metrics but also by human feedback.  </a:t>
            </a:r>
          </a:p>
          <a:p>
            <a:r>
              <a:rPr lang="en-AU" baseline="0" dirty="0"/>
              <a:t>We will talk about the necessity to involve humans in evaluation  in the next slide. </a:t>
            </a:r>
          </a:p>
          <a:p>
            <a:r>
              <a:rPr lang="en-AU" baseline="0" dirty="0"/>
              <a:t>The data set consists of dialogue between two people, who have been given special instructions, to try to reveal as much information as possible about themselves and at the same time try to know about the person with whom they are chatting with. Each individual is assigned a profile (or persona) they are supposed to talk about during the course of the dialogue.</a:t>
            </a:r>
            <a:endParaRPr lang="en-AU"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757B1C-A471-4962-A95B-2CFA20430A45}" type="slidenum">
              <a:rPr kumimoji="0" lang="en-US" sz="1400" b="0" i="0" u="none" strike="noStrike" kern="1200" cap="none" spc="-1" normalizeH="0" baseline="0" noProof="0" smtClean="0">
                <a:ln>
                  <a:noFill/>
                </a:ln>
                <a:solidFill>
                  <a:srgbClr val="000000"/>
                </a:solidFill>
                <a:effectLst/>
                <a:uLnTx/>
                <a:uFill>
                  <a:solidFill>
                    <a:srgbClr val="FFFFFF"/>
                  </a:solidFill>
                </a:uFill>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400" b="0" i="0" u="none" strike="noStrike" kern="1200" cap="none" spc="-1" normalizeH="0" baseline="0" noProof="0">
              <a:ln>
                <a:noFill/>
              </a:ln>
              <a:solidFill>
                <a:srgbClr val="000000"/>
              </a:solidFill>
              <a:effectLst/>
              <a:uLnTx/>
              <a:uFill>
                <a:solidFill>
                  <a:srgbClr val="FFFFFF"/>
                </a:solidFill>
              </a:uFill>
              <a:latin typeface="Times New Roman"/>
            </a:endParaRPr>
          </a:p>
        </p:txBody>
      </p:sp>
    </p:spTree>
    <p:extLst>
      <p:ext uri="{BB962C8B-B14F-4D97-AF65-F5344CB8AC3E}">
        <p14:creationId xmlns:p14="http://schemas.microsoft.com/office/powerpoint/2010/main" val="39965813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a:noFill/>
          <a:ln w="12700">
            <a:solidFill>
              <a:prstClr val="black"/>
            </a:solidFill>
          </a:ln>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a:t>There</a:t>
            </a:r>
            <a:r>
              <a:rPr lang="en-AU" baseline="0" dirty="0"/>
              <a:t> is a major challenge involved in evaluating open ended dialogue systems:  </a:t>
            </a:r>
          </a:p>
          <a:p>
            <a:pPr marL="0" marR="0" indent="0" algn="l" defTabSz="914400" rtl="0" eaLnBrk="1" fontAlgn="auto" latinLnBrk="0" hangingPunct="1">
              <a:lnSpc>
                <a:spcPct val="100000"/>
              </a:lnSpc>
              <a:spcBef>
                <a:spcPts val="0"/>
              </a:spcBef>
              <a:spcAft>
                <a:spcPts val="0"/>
              </a:spcAft>
              <a:buClrTx/>
              <a:buSzTx/>
              <a:buFontTx/>
              <a:buNone/>
              <a:tabLst/>
              <a:defRPr/>
            </a:pPr>
            <a:r>
              <a:rPr lang="en-AU" baseline="0" dirty="0"/>
              <a:t>During model training, a model is exposed only to a limited set of responses, but, in fact, there can be multiple responses which can be considered correct. As represented above, lets assume that the utterance in green (</a:t>
            </a:r>
            <a:r>
              <a:rPr lang="en-US" sz="1200" b="1" strike="noStrike" spc="-1" dirty="0">
                <a:solidFill>
                  <a:srgbClr val="00B050"/>
                </a:solidFill>
                <a:uFill>
                  <a:solidFill>
                    <a:srgbClr val="FFFFFF"/>
                  </a:solidFill>
                </a:uFill>
                <a:latin typeface="+mn-lt"/>
                <a:ea typeface="+mn-ea"/>
              </a:rPr>
              <a:t>I like to eat pizza, what about you ?</a:t>
            </a:r>
            <a:r>
              <a:rPr lang="en-AU" baseline="0" dirty="0"/>
              <a:t>) and its response in blue (</a:t>
            </a:r>
            <a:r>
              <a:rPr lang="en-US" sz="1200" b="1" i="1" strike="noStrike" spc="-1" dirty="0">
                <a:solidFill>
                  <a:srgbClr val="169EFF"/>
                </a:solidFill>
                <a:uFill>
                  <a:solidFill>
                    <a:srgbClr val="FFFFFF"/>
                  </a:solidFill>
                </a:uFill>
                <a:latin typeface="+mn-lt"/>
                <a:ea typeface="+mn-ea"/>
              </a:rPr>
              <a:t>I like it too, I prefer Pizza Hut over Domino’s.</a:t>
            </a:r>
            <a:r>
              <a:rPr lang="en-AU" baseline="0" dirty="0"/>
              <a:t>) belong to the validation set.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AU" baseline="0" dirty="0"/>
              <a:t>A model which produces any of the responses (1,2,4) can be considered acceptable.  However, responses (1,2,4) are more likely to generate lower evaluation score using any chosen evaluation criterion.  Hence, it become necessary to judge a model over as many evaluation criterion as possible, which was done in this competition.  It is also assumed, however,  that a model which is acceptable, will at least try to give more weight to words which are present in the expected response (Response: 3 in this case).</a:t>
            </a:r>
          </a:p>
          <a:p>
            <a:pPr marL="0" marR="0" indent="0" algn="l" defTabSz="914400" rtl="0" eaLnBrk="1" fontAlgn="auto" latinLnBrk="0" hangingPunct="1">
              <a:lnSpc>
                <a:spcPct val="100000"/>
              </a:lnSpc>
              <a:spcBef>
                <a:spcPts val="0"/>
              </a:spcBef>
              <a:spcAft>
                <a:spcPts val="0"/>
              </a:spcAft>
              <a:buClrTx/>
              <a:buSzTx/>
              <a:buFontTx/>
              <a:buNone/>
              <a:tabLst/>
              <a:defRPr/>
            </a:pPr>
            <a:r>
              <a:rPr lang="en-AU" baseline="0" dirty="0"/>
              <a:t>In order to make a final model selection, hence, it becomes imperative that it is evaluated by us, humans.   </a:t>
            </a:r>
            <a:endParaRPr lang="en-AU"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757B1C-A471-4962-A95B-2CFA20430A45}" type="slidenum">
              <a:rPr kumimoji="0" lang="en-US" sz="1400" b="0" i="0" u="none" strike="noStrike" kern="1200" cap="none" spc="-1" normalizeH="0" baseline="0" noProof="0" smtClean="0">
                <a:ln>
                  <a:noFill/>
                </a:ln>
                <a:solidFill>
                  <a:srgbClr val="000000"/>
                </a:solidFill>
                <a:effectLst/>
                <a:uLnTx/>
                <a:uFill>
                  <a:solidFill>
                    <a:srgbClr val="FFFFFF"/>
                  </a:solidFill>
                </a:uFill>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400" b="0" i="0" u="none" strike="noStrike" kern="1200" cap="none" spc="-1" normalizeH="0" baseline="0" noProof="0">
              <a:ln>
                <a:noFill/>
              </a:ln>
              <a:solidFill>
                <a:srgbClr val="000000"/>
              </a:solidFill>
              <a:effectLst/>
              <a:uLnTx/>
              <a:uFill>
                <a:solidFill>
                  <a:srgbClr val="FFFFFF"/>
                </a:solidFill>
              </a:uFill>
              <a:latin typeface="Times New Roman"/>
            </a:endParaRPr>
          </a:p>
        </p:txBody>
      </p:sp>
    </p:spTree>
    <p:extLst>
      <p:ext uri="{BB962C8B-B14F-4D97-AF65-F5344CB8AC3E}">
        <p14:creationId xmlns:p14="http://schemas.microsoft.com/office/powerpoint/2010/main" val="7798459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AU" dirty="0"/>
              <a:t>We relied</a:t>
            </a:r>
            <a:r>
              <a:rPr lang="en-AU" baseline="0" dirty="0"/>
              <a:t> heavily on </a:t>
            </a:r>
            <a:r>
              <a:rPr lang="en-AU" dirty="0"/>
              <a:t>inbuilt utilities  of</a:t>
            </a:r>
            <a:r>
              <a:rPr lang="en-AU" baseline="0" dirty="0"/>
              <a:t> </a:t>
            </a:r>
            <a:r>
              <a:rPr lang="en-AU" baseline="0" dirty="0" err="1"/>
              <a:t>ParlAI</a:t>
            </a:r>
            <a:r>
              <a:rPr lang="en-AU" baseline="0" dirty="0"/>
              <a:t> platform which are well suited to perform data pre-processing, model development and training.  We have defined out own deep learning architecture (or an agent), embedding and have integrated it with the platform.</a:t>
            </a:r>
            <a:endParaRPr lang="en-AU"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757B1C-A471-4962-A95B-2CFA20430A45}" type="slidenum">
              <a:rPr kumimoji="0" lang="en-US" sz="1400" b="0" i="0" u="none" strike="noStrike" kern="1200" cap="none" spc="-1" normalizeH="0" baseline="0" noProof="0" smtClean="0">
                <a:ln>
                  <a:noFill/>
                </a:ln>
                <a:solidFill>
                  <a:srgbClr val="000000"/>
                </a:solidFill>
                <a:effectLst/>
                <a:uLnTx/>
                <a:uFill>
                  <a:solidFill>
                    <a:srgbClr val="FFFFFF"/>
                  </a:solidFill>
                </a:uFill>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400" b="0" i="0" u="none" strike="noStrike" kern="1200" cap="none" spc="-1" normalizeH="0" baseline="0" noProof="0">
              <a:ln>
                <a:noFill/>
              </a:ln>
              <a:solidFill>
                <a:srgbClr val="000000"/>
              </a:solidFill>
              <a:effectLst/>
              <a:uLnTx/>
              <a:uFill>
                <a:solidFill>
                  <a:srgbClr val="FFFFFF"/>
                </a:solidFill>
              </a:uFill>
              <a:latin typeface="Times New Roman"/>
            </a:endParaRPr>
          </a:p>
        </p:txBody>
      </p:sp>
    </p:spTree>
    <p:extLst>
      <p:ext uri="{BB962C8B-B14F-4D97-AF65-F5344CB8AC3E}">
        <p14:creationId xmlns:p14="http://schemas.microsoft.com/office/powerpoint/2010/main" val="37078669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AU" dirty="0"/>
              <a:t>When compared</a:t>
            </a:r>
            <a:r>
              <a:rPr lang="en-AU" baseline="0" dirty="0"/>
              <a:t> to a basic seq2seq encoder and decoder network, e</a:t>
            </a:r>
            <a:r>
              <a:rPr lang="en-AU" dirty="0"/>
              <a:t>nhancements have been made at three stages: </a:t>
            </a:r>
          </a:p>
          <a:p>
            <a:r>
              <a:rPr lang="en-AU" dirty="0"/>
              <a:t>Stage1: Input embedding</a:t>
            </a:r>
          </a:p>
          <a:p>
            <a:r>
              <a:rPr lang="en-AU" dirty="0"/>
              <a:t>Stage2: Model architecture</a:t>
            </a:r>
          </a:p>
          <a:p>
            <a:r>
              <a:rPr lang="en-AU" dirty="0"/>
              <a:t>Stage3: Training strategy</a:t>
            </a:r>
            <a:r>
              <a:rPr lang="en-AU" baseline="0" dirty="0"/>
              <a:t> to make use of external data</a:t>
            </a:r>
          </a:p>
          <a:p>
            <a:r>
              <a:rPr lang="en-AU" baseline="0" dirty="0"/>
              <a:t>As shown here, each word is represented by a vector of length 700.  We have obtained language embedding (of length 400) after retuning the </a:t>
            </a:r>
            <a:r>
              <a:rPr lang="en-AU" baseline="0" dirty="0" err="1"/>
              <a:t>ULMFiT</a:t>
            </a:r>
            <a:r>
              <a:rPr lang="en-AU" baseline="0" dirty="0"/>
              <a:t> model on the provided “original” data.  </a:t>
            </a:r>
            <a:r>
              <a:rPr lang="en-AU" baseline="0" dirty="0" err="1"/>
              <a:t>ULMFiT</a:t>
            </a:r>
            <a:r>
              <a:rPr lang="en-AU" baseline="0" dirty="0"/>
              <a:t> makes use of LSTM network to capture long term dependencies,  and has been found to produce state of the art results on the classification task after tuning  the embedding (which has been tuned on Wikipedia data) on the data of interest. </a:t>
            </a:r>
          </a:p>
          <a:p>
            <a:r>
              <a:rPr lang="en-AU" baseline="0" dirty="0"/>
              <a:t>Pre-trained embedding from </a:t>
            </a:r>
            <a:r>
              <a:rPr lang="en-AU" baseline="0" dirty="0" err="1"/>
              <a:t>GloVe</a:t>
            </a:r>
            <a:r>
              <a:rPr lang="en-AU" baseline="0" dirty="0"/>
              <a:t> is concatenated with the language embedding to form a vector of length 700. </a:t>
            </a:r>
            <a:endParaRPr lang="en-AU"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757B1C-A471-4962-A95B-2CFA20430A45}" type="slidenum">
              <a:rPr kumimoji="0" lang="en-US" sz="1400" b="0" i="0" u="none" strike="noStrike" kern="1200" cap="none" spc="-1" normalizeH="0" baseline="0" noProof="0" smtClean="0">
                <a:ln>
                  <a:noFill/>
                </a:ln>
                <a:solidFill>
                  <a:srgbClr val="000000"/>
                </a:solidFill>
                <a:effectLst/>
                <a:uLnTx/>
                <a:uFill>
                  <a:solidFill>
                    <a:srgbClr val="FFFFFF"/>
                  </a:solidFill>
                </a:uFill>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400" b="0" i="0" u="none" strike="noStrike" kern="1200" cap="none" spc="-1" normalizeH="0" baseline="0" noProof="0">
              <a:ln>
                <a:noFill/>
              </a:ln>
              <a:solidFill>
                <a:srgbClr val="000000"/>
              </a:solidFill>
              <a:effectLst/>
              <a:uLnTx/>
              <a:uFill>
                <a:solidFill>
                  <a:srgbClr val="FFFFFF"/>
                </a:solidFill>
              </a:uFill>
              <a:latin typeface="Times New Roman"/>
            </a:endParaRPr>
          </a:p>
        </p:txBody>
      </p:sp>
    </p:spTree>
    <p:extLst>
      <p:ext uri="{BB962C8B-B14F-4D97-AF65-F5344CB8AC3E}">
        <p14:creationId xmlns:p14="http://schemas.microsoft.com/office/powerpoint/2010/main" val="29936681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Shape 124"/>
          <p:cNvSpPr>
            <a:spLocks noGrp="1" noRot="1" noChangeAspect="1"/>
          </p:cNvSpPr>
          <p:nvPr>
            <p:ph type="sldImg"/>
          </p:nvPr>
        </p:nvSpPr>
        <p:spPr>
          <a:prstGeom prst="rect">
            <a:avLst/>
          </a:prstGeom>
        </p:spPr>
        <p:txBody>
          <a:bodyPr/>
          <a:lstStyle/>
          <a:p>
            <a:endParaRPr/>
          </a:p>
        </p:txBody>
      </p:sp>
      <p:sp>
        <p:nvSpPr>
          <p:cNvPr id="125" name="Shape 125"/>
          <p:cNvSpPr>
            <a:spLocks noGrp="1"/>
          </p:cNvSpPr>
          <p:nvPr>
            <p:ph type="body" sz="quarter" idx="1"/>
          </p:nvPr>
        </p:nvSpPr>
        <p:spPr>
          <a:prstGeom prst="rect">
            <a:avLst/>
          </a:prstGeom>
        </p:spPr>
        <p:txBody>
          <a:bodyPr/>
          <a:lstStyle/>
          <a:p>
            <a:pPr marL="457200" indent="-298450">
              <a:buClr>
                <a:srgbClr val="000000"/>
              </a:buClr>
              <a:buSzPts val="1100"/>
              <a:buFont typeface="Arial"/>
              <a:buChar char="●"/>
              <a:defRPr sz="1100"/>
            </a:pPr>
            <a:r>
              <a:t>Hello everyone,</a:t>
            </a:r>
          </a:p>
          <a:p>
            <a:pPr marL="457200" indent="-298450">
              <a:buClr>
                <a:srgbClr val="000000"/>
              </a:buClr>
              <a:buSzPts val="1100"/>
              <a:buFont typeface="Arial"/>
              <a:buChar char="●"/>
              <a:defRPr sz="1100"/>
            </a:pPr>
            <a:endParaRPr/>
          </a:p>
          <a:p>
            <a:pPr marL="457200" indent="-298450">
              <a:buClr>
                <a:srgbClr val="000000"/>
              </a:buClr>
              <a:buSzPts val="1100"/>
              <a:buFont typeface="Arial"/>
              <a:buChar char="●"/>
              <a:defRPr sz="1100"/>
            </a:pPr>
            <a:r>
              <a:t>Today, I will describe the participation of HuggingFace to the conversational intelligence challenge 2 also called ConvAI2.</a:t>
            </a:r>
          </a:p>
          <a:p>
            <a:pPr marL="457200" indent="-298450">
              <a:buClr>
                <a:srgbClr val="000000"/>
              </a:buClr>
              <a:buSzPts val="1100"/>
              <a:buFont typeface="Arial"/>
              <a:buChar char="●"/>
              <a:defRPr sz="1100"/>
            </a:pPr>
            <a:endParaRPr/>
          </a:p>
          <a:p>
            <a:pPr marL="457200" indent="-298450">
              <a:buClr>
                <a:srgbClr val="000000"/>
              </a:buClr>
              <a:buSzPts val="1100"/>
              <a:buFont typeface="Arial"/>
              <a:buChar char="●"/>
              <a:defRPr sz="1100"/>
            </a:pPr>
            <a:r>
              <a:t>HuggingFace is a New-York City based startup which is developing a conversational agent that is neither a goal-oriented agent nor a chitchat bot but which is designed to be a long term and fun companion for humans, a bit like a dog or a cat… that would talk.</a:t>
            </a:r>
          </a:p>
        </p:txBody>
      </p:sp>
    </p:spTree>
    <p:extLst>
      <p:ext uri="{BB962C8B-B14F-4D97-AF65-F5344CB8AC3E}">
        <p14:creationId xmlns:p14="http://schemas.microsoft.com/office/powerpoint/2010/main" val="21159385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AU" dirty="0"/>
              <a:t>Stage 2, enhancement is done in the basic seq2seq encoder/decoder architecture</a:t>
            </a:r>
            <a:r>
              <a:rPr lang="en-AU" baseline="0" dirty="0"/>
              <a:t> (provided in the </a:t>
            </a:r>
            <a:r>
              <a:rPr lang="en-AU" baseline="0" dirty="0" err="1"/>
              <a:t>ParlAI</a:t>
            </a:r>
            <a:r>
              <a:rPr lang="en-AU" baseline="0" dirty="0"/>
              <a:t>).  Baseline network consists of encoder and decoder blocks, both of these blocks are based on LSTM architecture.  Encoder encodes the input in a fixed length hidden representation.  Which then acts as an input to the decoder.  Decoder decodes the next word based on the encoded context and the current word.  To assist decoder focus on relevant encoded context an attention layer is also trained which shrinks the non-relevant encoded elements. </a:t>
            </a:r>
          </a:p>
          <a:p>
            <a:r>
              <a:rPr lang="en-AU" baseline="0" dirty="0"/>
              <a:t>In the enhanced architecture, a highway layer is introduced just after the encoder output.  Highway layer acts as a gate and allows those encoded elements to pass which contribute more in the decoder decision making. In other words, its function is to reduce the bias present in the encoder output due to word embedding which are initially trained on huge corpus belonging to some another domain (Wikipedia).  </a:t>
            </a:r>
          </a:p>
          <a:p>
            <a:endParaRPr lang="en-AU" baseline="0" dirty="0"/>
          </a:p>
          <a:p>
            <a:r>
              <a:rPr lang="en-AU" baseline="0" dirty="0"/>
              <a:t>Highway layer also helped in fast convergence but that analysis needs to be carried out separately and is not a part of this presentation.</a:t>
            </a:r>
            <a:endParaRPr lang="en-AU"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757B1C-A471-4962-A95B-2CFA20430A45}" type="slidenum">
              <a:rPr kumimoji="0" lang="en-US" sz="1400" b="0" i="0" u="none" strike="noStrike" kern="1200" cap="none" spc="-1" normalizeH="0" baseline="0" noProof="0" smtClean="0">
                <a:ln>
                  <a:noFill/>
                </a:ln>
                <a:solidFill>
                  <a:srgbClr val="000000"/>
                </a:solidFill>
                <a:effectLst/>
                <a:uLnTx/>
                <a:uFill>
                  <a:solidFill>
                    <a:srgbClr val="FFFFFF"/>
                  </a:solidFill>
                </a:uFill>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400" b="0" i="0" u="none" strike="noStrike" kern="1200" cap="none" spc="-1" normalizeH="0" baseline="0" noProof="0">
              <a:ln>
                <a:noFill/>
              </a:ln>
              <a:solidFill>
                <a:srgbClr val="000000"/>
              </a:solidFill>
              <a:effectLst/>
              <a:uLnTx/>
              <a:uFill>
                <a:solidFill>
                  <a:srgbClr val="FFFFFF"/>
                </a:solidFill>
              </a:uFill>
              <a:latin typeface="Times New Roman"/>
            </a:endParaRPr>
          </a:p>
        </p:txBody>
      </p:sp>
    </p:spTree>
    <p:extLst>
      <p:ext uri="{BB962C8B-B14F-4D97-AF65-F5344CB8AC3E}">
        <p14:creationId xmlns:p14="http://schemas.microsoft.com/office/powerpoint/2010/main" val="41520297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PlaceHolder 1"/>
          <p:cNvSpPr>
            <a:spLocks noGrp="1"/>
          </p:cNvSpPr>
          <p:nvPr>
            <p:ph type="body"/>
          </p:nvPr>
        </p:nvSpPr>
        <p:spPr>
          <a:xfrm>
            <a:off x="685800" y="4400640"/>
            <a:ext cx="5485680" cy="3599640"/>
          </a:xfrm>
          <a:prstGeom prst="rect">
            <a:avLst/>
          </a:prstGeom>
        </p:spPr>
        <p:txBody>
          <a:bodyPr lIns="0" tIns="0" rIns="0" bIns="0"/>
          <a:lstStyle/>
          <a:p>
            <a:r>
              <a:rPr lang="en-US" sz="2000" b="0" strike="noStrike" spc="-1" dirty="0">
                <a:solidFill>
                  <a:srgbClr val="000000"/>
                </a:solidFill>
                <a:uFill>
                  <a:solidFill>
                    <a:srgbClr val="FFFFFF"/>
                  </a:solidFill>
                </a:uFill>
                <a:latin typeface="Arial"/>
              </a:rPr>
              <a:t>Stage 3 enhancement is done in order</a:t>
            </a:r>
            <a:r>
              <a:rPr lang="en-US" sz="2000" b="0" strike="noStrike" spc="-1" baseline="0" dirty="0">
                <a:solidFill>
                  <a:srgbClr val="000000"/>
                </a:solidFill>
                <a:uFill>
                  <a:solidFill>
                    <a:srgbClr val="FFFFFF"/>
                  </a:solidFill>
                </a:uFill>
                <a:latin typeface="Arial"/>
              </a:rPr>
              <a:t> to make use of external “Cornell Movie dialogue” dataset.</a:t>
            </a:r>
          </a:p>
          <a:p>
            <a:r>
              <a:rPr lang="en-US" sz="2000" b="0" strike="noStrike" spc="-1" baseline="0" dirty="0">
                <a:solidFill>
                  <a:srgbClr val="000000"/>
                </a:solidFill>
                <a:uFill>
                  <a:solidFill>
                    <a:srgbClr val="FFFFFF"/>
                  </a:solidFill>
                </a:uFill>
                <a:latin typeface="Arial"/>
              </a:rPr>
              <a:t>Step-1 of training makes use of enhanced architecture and input embedding.  The model is trained on the “original” persona data till convergence. And the model state is saved. During this step vocabulary is finalized.</a:t>
            </a:r>
          </a:p>
          <a:p>
            <a:r>
              <a:rPr lang="en-US" sz="2000" b="0" strike="noStrike" spc="-1" baseline="0" dirty="0">
                <a:solidFill>
                  <a:srgbClr val="000000"/>
                </a:solidFill>
                <a:uFill>
                  <a:solidFill>
                    <a:srgbClr val="FFFFFF"/>
                  </a:solidFill>
                </a:uFill>
                <a:latin typeface="Arial"/>
              </a:rPr>
              <a:t>In Step-2, data is augmented with the Cornell movie dialogue dataset.  Weights saved in the previous step are loaded and embedding matrix of both encoder and decoder is frozen. Model is trained till convergence.  </a:t>
            </a:r>
          </a:p>
          <a:p>
            <a:r>
              <a:rPr lang="en-US" sz="2000" b="0" strike="noStrike" spc="-1" baseline="0" dirty="0">
                <a:solidFill>
                  <a:srgbClr val="000000"/>
                </a:solidFill>
                <a:uFill>
                  <a:solidFill>
                    <a:srgbClr val="FFFFFF"/>
                  </a:solidFill>
                </a:uFill>
                <a:latin typeface="Arial"/>
              </a:rPr>
              <a:t>Validation data for both the training steps remain same.</a:t>
            </a:r>
          </a:p>
          <a:p>
            <a:endParaRPr lang="en-US" sz="2000" b="0" strike="noStrike" spc="-1" baseline="0" dirty="0">
              <a:solidFill>
                <a:srgbClr val="000000"/>
              </a:solidFill>
              <a:uFill>
                <a:solidFill>
                  <a:srgbClr val="FFFFFF"/>
                </a:solidFill>
              </a:uFill>
              <a:latin typeface="Arial"/>
            </a:endParaRPr>
          </a:p>
          <a:p>
            <a:r>
              <a:rPr lang="en-US" sz="2000" b="0" strike="noStrike" spc="-1" baseline="0" dirty="0">
                <a:solidFill>
                  <a:srgbClr val="000000"/>
                </a:solidFill>
                <a:uFill>
                  <a:solidFill>
                    <a:srgbClr val="FFFFFF"/>
                  </a:solidFill>
                </a:uFill>
                <a:latin typeface="Arial"/>
              </a:rPr>
              <a:t>By freezing the embedding weights during step-2 training, it is ensured that the new data does not corrupt the input representation.  Other weights are tuned which helps model  in learning new sequence patterns, which in turn helps in improving the overall model performance.</a:t>
            </a:r>
          </a:p>
        </p:txBody>
      </p:sp>
      <p:sp>
        <p:nvSpPr>
          <p:cNvPr id="231" name="CustomShape 2"/>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B18111EE-75A7-4EDD-8C4E-E8F5059F5CA3}" type="slidenum">
              <a:rPr kumimoji="0" lang="en-US" sz="1200" b="0" i="0" u="none" strike="noStrike" kern="1200" cap="none" spc="-1" normalizeH="0" baseline="0" noProof="0">
                <a:ln>
                  <a:noFill/>
                </a:ln>
                <a:solidFill>
                  <a:srgbClr val="000000"/>
                </a:solidFill>
                <a:effectLst/>
                <a:uLnTx/>
                <a:uFill>
                  <a:solidFill>
                    <a:srgbClr val="FFFFFF"/>
                  </a:solidFill>
                </a:uFill>
                <a:latin typeface="Arial"/>
                <a:ea typeface="+mn-ea"/>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800" b="0" i="0" u="none" strike="noStrike" kern="1200" cap="none" spc="-1" normalizeH="0" baseline="0" noProof="0">
              <a:ln>
                <a:noFill/>
              </a:ln>
              <a:solidFill>
                <a:srgbClr val="000000"/>
              </a:solidFill>
              <a:effectLst/>
              <a:uLnTx/>
              <a:uFill>
                <a:solidFill>
                  <a:srgbClr val="FFFFFF"/>
                </a:solidFill>
              </a:uFill>
              <a:latin typeface="Arial"/>
            </a:endParaRPr>
          </a:p>
        </p:txBody>
      </p:sp>
    </p:spTree>
    <p:extLst>
      <p:ext uri="{BB962C8B-B14F-4D97-AF65-F5344CB8AC3E}">
        <p14:creationId xmlns:p14="http://schemas.microsoft.com/office/powerpoint/2010/main" val="36318870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PlaceHolder 1"/>
          <p:cNvSpPr>
            <a:spLocks noGrp="1"/>
          </p:cNvSpPr>
          <p:nvPr>
            <p:ph type="body"/>
          </p:nvPr>
        </p:nvSpPr>
        <p:spPr>
          <a:xfrm>
            <a:off x="685800" y="4400640"/>
            <a:ext cx="5485680" cy="3599640"/>
          </a:xfrm>
          <a:prstGeom prst="rect">
            <a:avLst/>
          </a:prstGeom>
        </p:spPr>
        <p:txBody>
          <a:bodyPr lIns="0" tIns="0" rIns="0" bIns="0"/>
          <a:lstStyle/>
          <a:p>
            <a:r>
              <a:rPr lang="en-US" sz="2000" b="0" strike="noStrike" spc="-1" dirty="0">
                <a:solidFill>
                  <a:srgbClr val="000000"/>
                </a:solidFill>
                <a:uFill>
                  <a:solidFill>
                    <a:srgbClr val="FFFFFF"/>
                  </a:solidFill>
                </a:uFill>
                <a:latin typeface="Arial"/>
              </a:rPr>
              <a:t>Although three evaluation criterion</a:t>
            </a:r>
            <a:r>
              <a:rPr lang="en-US" sz="2000" b="0" strike="noStrike" spc="-1" baseline="0" dirty="0">
                <a:solidFill>
                  <a:srgbClr val="000000"/>
                </a:solidFill>
                <a:uFill>
                  <a:solidFill>
                    <a:srgbClr val="FFFFFF"/>
                  </a:solidFill>
                </a:uFill>
                <a:latin typeface="Arial"/>
              </a:rPr>
              <a:t> could be used, we observed that an improvement in ‘</a:t>
            </a:r>
            <a:r>
              <a:rPr lang="en-US" sz="2000" b="0" strike="noStrike" spc="-1" baseline="0" dirty="0" err="1">
                <a:solidFill>
                  <a:srgbClr val="000000"/>
                </a:solidFill>
                <a:uFill>
                  <a:solidFill>
                    <a:srgbClr val="FFFFFF"/>
                  </a:solidFill>
                </a:uFill>
                <a:latin typeface="Arial"/>
              </a:rPr>
              <a:t>ppl</a:t>
            </a:r>
            <a:r>
              <a:rPr lang="en-US" sz="2000" b="0" strike="noStrike" spc="-1" baseline="0" dirty="0">
                <a:solidFill>
                  <a:srgbClr val="000000"/>
                </a:solidFill>
                <a:uFill>
                  <a:solidFill>
                    <a:srgbClr val="FFFFFF"/>
                  </a:solidFill>
                </a:uFill>
                <a:latin typeface="Arial"/>
              </a:rPr>
              <a:t>’ resulted in the visible improvement in the model performance, hence, it was tracked as the criterion to evaluate different models.</a:t>
            </a:r>
          </a:p>
          <a:p>
            <a:endParaRPr lang="en-US" sz="2000" b="0" strike="noStrike" spc="-1" baseline="0" dirty="0">
              <a:solidFill>
                <a:srgbClr val="000000"/>
              </a:solidFill>
              <a:uFill>
                <a:solidFill>
                  <a:srgbClr val="FFFFFF"/>
                </a:solidFill>
              </a:uFill>
              <a:latin typeface="Arial"/>
            </a:endParaRPr>
          </a:p>
          <a:p>
            <a:r>
              <a:rPr lang="en-US" sz="2000" b="0" strike="noStrike" spc="-1" baseline="0" dirty="0">
                <a:solidFill>
                  <a:srgbClr val="000000"/>
                </a:solidFill>
                <a:uFill>
                  <a:solidFill>
                    <a:srgbClr val="FFFFFF"/>
                  </a:solidFill>
                </a:uFill>
                <a:latin typeface="Arial"/>
              </a:rPr>
              <a:t>The baseline seq2seq model from </a:t>
            </a:r>
            <a:r>
              <a:rPr lang="en-US" sz="2000" b="0" strike="noStrike" spc="-1" baseline="0" dirty="0" err="1">
                <a:solidFill>
                  <a:srgbClr val="000000"/>
                </a:solidFill>
                <a:uFill>
                  <a:solidFill>
                    <a:srgbClr val="FFFFFF"/>
                  </a:solidFill>
                </a:uFill>
                <a:latin typeface="Arial"/>
              </a:rPr>
              <a:t>ParlAI</a:t>
            </a:r>
            <a:r>
              <a:rPr lang="en-US" sz="2000" b="0" strike="noStrike" spc="-1" baseline="0" dirty="0">
                <a:solidFill>
                  <a:srgbClr val="000000"/>
                </a:solidFill>
                <a:uFill>
                  <a:solidFill>
                    <a:srgbClr val="FFFFFF"/>
                  </a:solidFill>
                </a:uFill>
                <a:latin typeface="Arial"/>
              </a:rPr>
              <a:t> was forked in the month of August, resulted in a validation </a:t>
            </a:r>
            <a:r>
              <a:rPr lang="en-US" sz="2000" b="0" strike="noStrike" spc="-1" baseline="0" dirty="0" err="1">
                <a:solidFill>
                  <a:srgbClr val="000000"/>
                </a:solidFill>
                <a:uFill>
                  <a:solidFill>
                    <a:srgbClr val="FFFFFF"/>
                  </a:solidFill>
                </a:uFill>
                <a:latin typeface="Arial"/>
              </a:rPr>
              <a:t>ppl</a:t>
            </a:r>
            <a:r>
              <a:rPr lang="en-US" sz="2000" b="0" strike="noStrike" spc="-1" baseline="0" dirty="0">
                <a:solidFill>
                  <a:srgbClr val="000000"/>
                </a:solidFill>
                <a:uFill>
                  <a:solidFill>
                    <a:srgbClr val="FFFFFF"/>
                  </a:solidFill>
                </a:uFill>
                <a:latin typeface="Arial"/>
              </a:rPr>
              <a:t> of 36.5</a:t>
            </a:r>
          </a:p>
          <a:p>
            <a:r>
              <a:rPr lang="en-US" sz="2000" b="0" strike="noStrike" spc="-1" baseline="0" dirty="0">
                <a:solidFill>
                  <a:srgbClr val="000000"/>
                </a:solidFill>
                <a:uFill>
                  <a:solidFill>
                    <a:srgbClr val="FFFFFF"/>
                  </a:solidFill>
                </a:uFill>
                <a:latin typeface="Arial"/>
              </a:rPr>
              <a:t>After introducing the highway layer the score improved to 35.57</a:t>
            </a:r>
          </a:p>
          <a:p>
            <a:r>
              <a:rPr lang="en-US" sz="2000" b="0" strike="noStrike" spc="-1" baseline="0" dirty="0">
                <a:solidFill>
                  <a:srgbClr val="000000"/>
                </a:solidFill>
                <a:uFill>
                  <a:solidFill>
                    <a:srgbClr val="FFFFFF"/>
                  </a:solidFill>
                </a:uFill>
                <a:latin typeface="Arial"/>
              </a:rPr>
              <a:t>Enhancing embedding from 300  (</a:t>
            </a:r>
            <a:r>
              <a:rPr lang="en-US" sz="2000" b="0" strike="noStrike" spc="-1" baseline="0" dirty="0" err="1">
                <a:solidFill>
                  <a:srgbClr val="000000"/>
                </a:solidFill>
                <a:uFill>
                  <a:solidFill>
                    <a:srgbClr val="FFFFFF"/>
                  </a:solidFill>
                </a:uFill>
                <a:latin typeface="Arial"/>
              </a:rPr>
              <a:t>GloVe</a:t>
            </a:r>
            <a:r>
              <a:rPr lang="en-US" sz="2000" b="0" strike="noStrike" spc="-1" baseline="0" dirty="0">
                <a:solidFill>
                  <a:srgbClr val="000000"/>
                </a:solidFill>
                <a:uFill>
                  <a:solidFill>
                    <a:srgbClr val="FFFFFF"/>
                  </a:solidFill>
                </a:uFill>
                <a:latin typeface="Arial"/>
              </a:rPr>
              <a:t>) to 700 (</a:t>
            </a:r>
            <a:r>
              <a:rPr lang="en-US" sz="2000" b="0" strike="noStrike" spc="-1" baseline="0" dirty="0" err="1">
                <a:solidFill>
                  <a:srgbClr val="000000"/>
                </a:solidFill>
                <a:uFill>
                  <a:solidFill>
                    <a:srgbClr val="FFFFFF"/>
                  </a:solidFill>
                </a:uFill>
                <a:latin typeface="Arial"/>
              </a:rPr>
              <a:t>GloVe</a:t>
            </a:r>
            <a:r>
              <a:rPr lang="en-US" sz="2000" b="0" strike="noStrike" spc="-1" baseline="0" dirty="0">
                <a:solidFill>
                  <a:srgbClr val="000000"/>
                </a:solidFill>
                <a:uFill>
                  <a:solidFill>
                    <a:srgbClr val="FFFFFF"/>
                  </a:solidFill>
                </a:uFill>
                <a:latin typeface="Arial"/>
              </a:rPr>
              <a:t> + lm) further improved the score to 35.16</a:t>
            </a:r>
          </a:p>
          <a:p>
            <a:r>
              <a:rPr lang="en-US" sz="2000" b="0" strike="noStrike" spc="-1" baseline="0" dirty="0">
                <a:solidFill>
                  <a:srgbClr val="000000"/>
                </a:solidFill>
                <a:uFill>
                  <a:solidFill>
                    <a:srgbClr val="FFFFFF"/>
                  </a:solidFill>
                </a:uFill>
                <a:latin typeface="Arial"/>
              </a:rPr>
              <a:t>Finally, using external data with our training strategy resulted in the winning score.</a:t>
            </a:r>
          </a:p>
          <a:p>
            <a:endParaRPr lang="en-US" sz="2000" b="0" strike="noStrike" spc="-1" baseline="0" dirty="0">
              <a:solidFill>
                <a:srgbClr val="000000"/>
              </a:solidFill>
              <a:uFill>
                <a:solidFill>
                  <a:srgbClr val="FFFFFF"/>
                </a:solidFill>
              </a:uFill>
              <a:latin typeface="Arial"/>
            </a:endParaRPr>
          </a:p>
          <a:p>
            <a:endParaRPr lang="en-US" sz="2000" b="0" strike="noStrike" spc="-1" baseline="0" dirty="0">
              <a:solidFill>
                <a:srgbClr val="000000"/>
              </a:solidFill>
              <a:uFill>
                <a:solidFill>
                  <a:srgbClr val="FFFFFF"/>
                </a:solidFill>
              </a:uFill>
              <a:latin typeface="Arial"/>
            </a:endParaRPr>
          </a:p>
          <a:p>
            <a:endParaRPr lang="en-US" sz="2000" b="0" strike="noStrike" spc="-1" baseline="0" dirty="0">
              <a:solidFill>
                <a:srgbClr val="000000"/>
              </a:solidFill>
              <a:uFill>
                <a:solidFill>
                  <a:srgbClr val="FFFFFF"/>
                </a:solidFill>
              </a:uFill>
              <a:latin typeface="Arial"/>
            </a:endParaRPr>
          </a:p>
          <a:p>
            <a:endParaRPr lang="en-US" sz="2000" b="0" strike="noStrike" spc="-1" baseline="0" dirty="0">
              <a:solidFill>
                <a:srgbClr val="000000"/>
              </a:solidFill>
              <a:uFill>
                <a:solidFill>
                  <a:srgbClr val="FFFFFF"/>
                </a:solidFill>
              </a:uFill>
              <a:latin typeface="Arial"/>
            </a:endParaRPr>
          </a:p>
          <a:p>
            <a:endParaRPr lang="en-US" sz="2000" b="0" strike="noStrike" spc="-1" baseline="0" dirty="0">
              <a:solidFill>
                <a:srgbClr val="000000"/>
              </a:solidFill>
              <a:uFill>
                <a:solidFill>
                  <a:srgbClr val="FFFFFF"/>
                </a:solidFill>
              </a:uFill>
              <a:latin typeface="Arial"/>
            </a:endParaRPr>
          </a:p>
          <a:p>
            <a:endParaRPr lang="en-US" sz="2000" b="0" strike="noStrike" spc="-1" baseline="0" dirty="0">
              <a:solidFill>
                <a:srgbClr val="000000"/>
              </a:solidFill>
              <a:uFill>
                <a:solidFill>
                  <a:srgbClr val="FFFFFF"/>
                </a:solidFill>
              </a:uFill>
              <a:latin typeface="Arial"/>
            </a:endParaRPr>
          </a:p>
          <a:p>
            <a:endParaRPr lang="en-US" sz="2000" b="0" strike="noStrike" spc="-1" baseline="0" dirty="0">
              <a:solidFill>
                <a:srgbClr val="000000"/>
              </a:solidFill>
              <a:uFill>
                <a:solidFill>
                  <a:srgbClr val="FFFFFF"/>
                </a:solidFill>
              </a:uFill>
              <a:latin typeface="Arial"/>
            </a:endParaRPr>
          </a:p>
        </p:txBody>
      </p:sp>
      <p:sp>
        <p:nvSpPr>
          <p:cNvPr id="233" name="CustomShape 2"/>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59B0AED-AB4B-4361-BAF5-E376D5EC1D30}" type="slidenum">
              <a:rPr kumimoji="0" lang="en-US" sz="1200" b="0" i="0" u="none" strike="noStrike" kern="1200" cap="none" spc="-1" normalizeH="0" baseline="0" noProof="0">
                <a:ln>
                  <a:noFill/>
                </a:ln>
                <a:solidFill>
                  <a:srgbClr val="000000"/>
                </a:solidFill>
                <a:effectLst/>
                <a:uLnTx/>
                <a:uFill>
                  <a:solidFill>
                    <a:srgbClr val="FFFFFF"/>
                  </a:solidFill>
                </a:uFill>
                <a:latin typeface="Arial"/>
                <a:ea typeface="+mn-ea"/>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800" b="0" i="0" u="none" strike="noStrike" kern="1200" cap="none" spc="-1" normalizeH="0" baseline="0" noProof="0">
              <a:ln>
                <a:noFill/>
              </a:ln>
              <a:solidFill>
                <a:srgbClr val="000000"/>
              </a:solidFill>
              <a:effectLst/>
              <a:uLnTx/>
              <a:uFill>
                <a:solidFill>
                  <a:srgbClr val="FFFFFF"/>
                </a:solidFill>
              </a:uFill>
              <a:latin typeface="Arial"/>
            </a:endParaRPr>
          </a:p>
        </p:txBody>
      </p:sp>
    </p:spTree>
    <p:extLst>
      <p:ext uri="{BB962C8B-B14F-4D97-AF65-F5344CB8AC3E}">
        <p14:creationId xmlns:p14="http://schemas.microsoft.com/office/powerpoint/2010/main" val="24210277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PlaceHolder 1"/>
          <p:cNvSpPr>
            <a:spLocks noGrp="1"/>
          </p:cNvSpPr>
          <p:nvPr>
            <p:ph type="body"/>
          </p:nvPr>
        </p:nvSpPr>
        <p:spPr>
          <a:xfrm>
            <a:off x="685800" y="4400640"/>
            <a:ext cx="5485680" cy="3599640"/>
          </a:xfrm>
          <a:prstGeom prst="rect">
            <a:avLst/>
          </a:prstGeom>
        </p:spPr>
        <p:txBody>
          <a:bodyPr lIns="0" tIns="0" rIns="0" bIns="0"/>
          <a:lstStyle/>
          <a:p>
            <a:r>
              <a:rPr lang="en-US" sz="2000" b="0" strike="noStrike" spc="-1" baseline="0" dirty="0">
                <a:solidFill>
                  <a:srgbClr val="000000"/>
                </a:solidFill>
                <a:uFill>
                  <a:solidFill>
                    <a:srgbClr val="FFFFFF"/>
                  </a:solidFill>
                </a:uFill>
                <a:latin typeface="Arial"/>
              </a:rPr>
              <a:t>We will  open source the codes soon. You can contact us for any further details.</a:t>
            </a:r>
          </a:p>
          <a:p>
            <a:r>
              <a:rPr lang="en-AU" sz="2000" dirty="0"/>
              <a:t>Email-Office mohd.alam@exlservice.com Email-Personal malam.shadab@gmail.com </a:t>
            </a:r>
            <a:r>
              <a:rPr lang="en-AU" sz="2000" dirty="0" err="1"/>
              <a:t>Kaggle</a:t>
            </a:r>
            <a:r>
              <a:rPr lang="en-AU" sz="2000" dirty="0"/>
              <a:t> https://www.kaggle.com/outliar Phone +91-991058394</a:t>
            </a:r>
            <a:endParaRPr lang="en-US" sz="2000" b="0" strike="noStrike" spc="-1" baseline="0" dirty="0">
              <a:solidFill>
                <a:srgbClr val="000000"/>
              </a:solidFill>
              <a:uFill>
                <a:solidFill>
                  <a:srgbClr val="FFFFFF"/>
                </a:solidFill>
              </a:uFill>
              <a:latin typeface="Arial"/>
            </a:endParaRPr>
          </a:p>
        </p:txBody>
      </p:sp>
      <p:sp>
        <p:nvSpPr>
          <p:cNvPr id="233" name="CustomShape 2"/>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59B0AED-AB4B-4361-BAF5-E376D5EC1D30}" type="slidenum">
              <a:rPr kumimoji="0" lang="en-US" sz="1200" b="0" i="0" u="none" strike="noStrike" kern="1200" cap="none" spc="-1" normalizeH="0" baseline="0" noProof="0">
                <a:ln>
                  <a:noFill/>
                </a:ln>
                <a:solidFill>
                  <a:srgbClr val="000000"/>
                </a:solidFill>
                <a:effectLst/>
                <a:uLnTx/>
                <a:uFill>
                  <a:solidFill>
                    <a:srgbClr val="FFFFFF"/>
                  </a:solidFill>
                </a:uFill>
                <a:latin typeface="Arial"/>
                <a:ea typeface="+mn-ea"/>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800" b="0" i="0" u="none" strike="noStrike" kern="1200" cap="none" spc="-1" normalizeH="0" baseline="0" noProof="0">
              <a:ln>
                <a:noFill/>
              </a:ln>
              <a:solidFill>
                <a:srgbClr val="000000"/>
              </a:solidFill>
              <a:effectLst/>
              <a:uLnTx/>
              <a:uFill>
                <a:solidFill>
                  <a:srgbClr val="FFFFFF"/>
                </a:solidFill>
              </a:uFill>
              <a:latin typeface="Arial"/>
            </a:endParaRPr>
          </a:p>
        </p:txBody>
      </p:sp>
    </p:spTree>
    <p:extLst>
      <p:ext uri="{BB962C8B-B14F-4D97-AF65-F5344CB8AC3E}">
        <p14:creationId xmlns:p14="http://schemas.microsoft.com/office/powerpoint/2010/main" val="1911539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4" name="Google Shape;114;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79125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49aa3dfc7c_1_1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49aa3dfc7c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06394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617363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49aa3dfc7c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4" name="Google Shape;134;g49aa3dfc7c_1_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652629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0" name="Google Shape;140;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356985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5:notes"/>
          <p:cNvSpPr txBox="1">
            <a:spLocks noGrp="1"/>
          </p:cNvSpPr>
          <p:nvPr>
            <p:ph type="body" idx="1"/>
          </p:nvPr>
        </p:nvSpPr>
        <p:spPr>
          <a:xfrm>
            <a:off x="685800" y="4343400"/>
            <a:ext cx="5486040" cy="4114440"/>
          </a:xfrm>
          <a:prstGeom prst="rect">
            <a:avLst/>
          </a:prstGeom>
          <a:noFill/>
          <a:ln>
            <a:noFill/>
          </a:ln>
        </p:spPr>
        <p:txBody>
          <a:bodyPr spcFirstLastPara="1" wrap="square" lIns="0" tIns="91425" rIns="0" bIns="91425" anchor="t" anchorCtr="0">
            <a:noAutofit/>
          </a:bodyPr>
          <a:lstStyle/>
          <a:p>
            <a:pPr marL="216000" lvl="0" indent="-216000" algn="l" rtl="0">
              <a:lnSpc>
                <a:spcPct val="100000"/>
              </a:lnSpc>
              <a:spcBef>
                <a:spcPts val="0"/>
              </a:spcBef>
              <a:spcAft>
                <a:spcPts val="0"/>
              </a:spcAft>
              <a:buNone/>
            </a:pPr>
            <a:r>
              <a:rPr lang="en-US" sz="1000" b="0" strike="noStrike">
                <a:solidFill>
                  <a:srgbClr val="000000"/>
                </a:solidFill>
                <a:latin typeface="Arial"/>
                <a:ea typeface="Arial"/>
                <a:cs typeface="Arial"/>
                <a:sym typeface="Arial"/>
              </a:rPr>
              <a:t> -enc_layers 3 -dec_layers 3 -encoder_type brnn -decoder_type rnn</a:t>
            </a:r>
            <a:endParaRPr sz="1000" b="0" strike="noStrike">
              <a:latin typeface="Arial"/>
              <a:ea typeface="Arial"/>
              <a:cs typeface="Arial"/>
              <a:sym typeface="Arial"/>
            </a:endParaRPr>
          </a:p>
          <a:p>
            <a:pPr marL="216000" lvl="0" indent="-216000" algn="l" rtl="0">
              <a:lnSpc>
                <a:spcPct val="100000"/>
              </a:lnSpc>
              <a:spcBef>
                <a:spcPts val="400"/>
              </a:spcBef>
              <a:spcAft>
                <a:spcPts val="0"/>
              </a:spcAft>
              <a:buNone/>
            </a:pPr>
            <a:r>
              <a:rPr lang="en-US" sz="1000" b="0" strike="noStrike">
                <a:solidFill>
                  <a:srgbClr val="000000"/>
                </a:solidFill>
                <a:latin typeface="Arial"/>
                <a:ea typeface="Arial"/>
                <a:cs typeface="Arial"/>
                <a:sym typeface="Arial"/>
              </a:rPr>
              <a:t>   -rnn_type LSTM -rnn_size 512 \</a:t>
            </a:r>
            <a:endParaRPr sz="1000" b="0" strike="noStrike">
              <a:latin typeface="Arial"/>
              <a:ea typeface="Arial"/>
              <a:cs typeface="Arial"/>
              <a:sym typeface="Arial"/>
            </a:endParaRPr>
          </a:p>
          <a:p>
            <a:pPr marL="216000" lvl="0" indent="-216000" algn="l" rtl="0">
              <a:lnSpc>
                <a:spcPct val="100000"/>
              </a:lnSpc>
              <a:spcBef>
                <a:spcPts val="400"/>
              </a:spcBef>
              <a:spcAft>
                <a:spcPts val="0"/>
              </a:spcAft>
              <a:buNone/>
            </a:pPr>
            <a:r>
              <a:rPr lang="en-US" sz="1000" b="0" strike="noStrike">
                <a:solidFill>
                  <a:srgbClr val="000000"/>
                </a:solidFill>
                <a:latin typeface="Arial"/>
                <a:ea typeface="Arial"/>
                <a:cs typeface="Arial"/>
                <a:sym typeface="Arial"/>
              </a:rPr>
              <a:t>   -word_vec_size 300 \</a:t>
            </a:r>
            <a:endParaRPr sz="1000" b="0" strike="noStrike">
              <a:latin typeface="Arial"/>
              <a:ea typeface="Arial"/>
              <a:cs typeface="Arial"/>
              <a:sym typeface="Arial"/>
            </a:endParaRPr>
          </a:p>
          <a:p>
            <a:pPr marL="216000" lvl="0" indent="-216000" algn="l" rtl="0">
              <a:lnSpc>
                <a:spcPct val="100000"/>
              </a:lnSpc>
              <a:spcBef>
                <a:spcPts val="400"/>
              </a:spcBef>
              <a:spcAft>
                <a:spcPts val="0"/>
              </a:spcAft>
              <a:buNone/>
            </a:pPr>
            <a:r>
              <a:rPr lang="en-US" sz="1000" b="0" strike="noStrike">
                <a:solidFill>
                  <a:srgbClr val="000000"/>
                </a:solidFill>
                <a:latin typeface="Arial"/>
                <a:ea typeface="Arial"/>
                <a:cs typeface="Arial"/>
                <a:sym typeface="Arial"/>
              </a:rPr>
              <a:t>   -share_embeddings -share_decoder_embeddings \</a:t>
            </a:r>
            <a:endParaRPr sz="1000" b="0" strike="noStrike">
              <a:latin typeface="Arial"/>
              <a:ea typeface="Arial"/>
              <a:cs typeface="Arial"/>
              <a:sym typeface="Arial"/>
            </a:endParaRPr>
          </a:p>
          <a:p>
            <a:pPr marL="216000" lvl="0" indent="-216000" algn="l" rtl="0">
              <a:lnSpc>
                <a:spcPct val="100000"/>
              </a:lnSpc>
              <a:spcBef>
                <a:spcPts val="400"/>
              </a:spcBef>
              <a:spcAft>
                <a:spcPts val="0"/>
              </a:spcAft>
              <a:buNone/>
            </a:pPr>
            <a:r>
              <a:rPr lang="en-US" sz="1000" b="0" strike="noStrike">
                <a:solidFill>
                  <a:srgbClr val="000000"/>
                </a:solidFill>
                <a:latin typeface="Arial"/>
                <a:ea typeface="Arial"/>
                <a:cs typeface="Arial"/>
                <a:sym typeface="Arial"/>
              </a:rPr>
              <a:t>   -pre_word_vecs_enc $embed \</a:t>
            </a:r>
            <a:endParaRPr sz="1000" b="0" strike="noStrike">
              <a:latin typeface="Arial"/>
              <a:ea typeface="Arial"/>
              <a:cs typeface="Arial"/>
              <a:sym typeface="Arial"/>
            </a:endParaRPr>
          </a:p>
          <a:p>
            <a:pPr marL="216000" lvl="0" indent="-216000" algn="l" rtl="0">
              <a:lnSpc>
                <a:spcPct val="100000"/>
              </a:lnSpc>
              <a:spcBef>
                <a:spcPts val="400"/>
              </a:spcBef>
              <a:spcAft>
                <a:spcPts val="0"/>
              </a:spcAft>
              <a:buNone/>
            </a:pPr>
            <a:r>
              <a:rPr lang="en-US" sz="1000" b="0" strike="noStrike">
                <a:solidFill>
                  <a:srgbClr val="000000"/>
                </a:solidFill>
                <a:latin typeface="Arial"/>
                <a:ea typeface="Arial"/>
                <a:cs typeface="Arial"/>
                <a:sym typeface="Arial"/>
              </a:rPr>
              <a:t>   -label_smoothing .1 \</a:t>
            </a:r>
            <a:endParaRPr sz="1000" b="0" strike="noStrike">
              <a:latin typeface="Arial"/>
              <a:ea typeface="Arial"/>
              <a:cs typeface="Arial"/>
              <a:sym typeface="Arial"/>
            </a:endParaRPr>
          </a:p>
          <a:p>
            <a:pPr marL="216000" lvl="0" indent="-216000" algn="l" rtl="0">
              <a:lnSpc>
                <a:spcPct val="100000"/>
              </a:lnSpc>
              <a:spcBef>
                <a:spcPts val="400"/>
              </a:spcBef>
              <a:spcAft>
                <a:spcPts val="0"/>
              </a:spcAft>
              <a:buNone/>
            </a:pPr>
            <a:r>
              <a:rPr lang="en-US" sz="1000" b="0" strike="noStrike">
                <a:solidFill>
                  <a:srgbClr val="000000"/>
                </a:solidFill>
                <a:latin typeface="Arial"/>
                <a:ea typeface="Arial"/>
                <a:cs typeface="Arial"/>
                <a:sym typeface="Arial"/>
              </a:rPr>
              <a:t>   -mixture_of_softmaxes -mos_n_experts 10 \</a:t>
            </a:r>
            <a:endParaRPr sz="1000" b="0" strike="noStrike">
              <a:latin typeface="Arial"/>
              <a:ea typeface="Arial"/>
              <a:cs typeface="Arial"/>
              <a:sym typeface="Arial"/>
            </a:endParaRPr>
          </a:p>
          <a:p>
            <a:pPr marL="216000" lvl="0" indent="-216000" algn="l" rtl="0">
              <a:lnSpc>
                <a:spcPct val="100000"/>
              </a:lnSpc>
              <a:spcBef>
                <a:spcPts val="400"/>
              </a:spcBef>
              <a:spcAft>
                <a:spcPts val="0"/>
              </a:spcAft>
              <a:buNone/>
            </a:pPr>
            <a:r>
              <a:rPr lang="en-US" sz="1000" b="0" strike="noStrike">
                <a:solidFill>
                  <a:srgbClr val="000000"/>
                </a:solidFill>
                <a:latin typeface="Arial"/>
                <a:ea typeface="Arial"/>
                <a:cs typeface="Arial"/>
                <a:sym typeface="Arial"/>
              </a:rPr>
              <a:t>   -dropout 0.4 -dropout_rnn 0.5 \</a:t>
            </a:r>
            <a:endParaRPr sz="1000" b="0" strike="noStrike">
              <a:latin typeface="Arial"/>
              <a:ea typeface="Arial"/>
              <a:cs typeface="Arial"/>
              <a:sym typeface="Arial"/>
            </a:endParaRPr>
          </a:p>
          <a:p>
            <a:pPr marL="216000" lvl="0" indent="-216000" algn="l" rtl="0">
              <a:lnSpc>
                <a:spcPct val="100000"/>
              </a:lnSpc>
              <a:spcBef>
                <a:spcPts val="400"/>
              </a:spcBef>
              <a:spcAft>
                <a:spcPts val="0"/>
              </a:spcAft>
              <a:buNone/>
            </a:pPr>
            <a:r>
              <a:rPr lang="en-US" sz="1000" b="0" strike="noStrike">
                <a:solidFill>
                  <a:srgbClr val="000000"/>
                </a:solidFill>
                <a:latin typeface="Arial"/>
                <a:ea typeface="Arial"/>
                <a:cs typeface="Arial"/>
                <a:sym typeface="Arial"/>
              </a:rPr>
              <a:t>   -drop_emb_embed 0.1 -drop_emb_input 0.65 \</a:t>
            </a:r>
            <a:endParaRPr sz="1000" b="0" strike="noStrike">
              <a:latin typeface="Arial"/>
              <a:ea typeface="Arial"/>
              <a:cs typeface="Arial"/>
              <a:sym typeface="Arial"/>
            </a:endParaRPr>
          </a:p>
          <a:p>
            <a:pPr marL="216000" lvl="0" indent="-216000" algn="l" rtl="0">
              <a:lnSpc>
                <a:spcPct val="100000"/>
              </a:lnSpc>
              <a:spcBef>
                <a:spcPts val="400"/>
              </a:spcBef>
              <a:spcAft>
                <a:spcPts val="0"/>
              </a:spcAft>
              <a:buNone/>
            </a:pPr>
            <a:r>
              <a:rPr lang="en-US" sz="1000" b="0" strike="noStrike">
                <a:solidFill>
                  <a:srgbClr val="000000"/>
                </a:solidFill>
                <a:latin typeface="Arial"/>
                <a:ea typeface="Arial"/>
                <a:cs typeface="Arial"/>
                <a:sym typeface="Arial"/>
              </a:rPr>
              <a:t>   -drop_emb_output 0.3 -drop_emb_latent 0.2 \</a:t>
            </a:r>
            <a:endParaRPr sz="1000" b="0" strike="noStrike">
              <a:latin typeface="Arial"/>
              <a:ea typeface="Arial"/>
              <a:cs typeface="Arial"/>
              <a:sym typeface="Arial"/>
            </a:endParaRPr>
          </a:p>
          <a:p>
            <a:pPr marL="216000" lvl="0" indent="-216000" algn="l" rtl="0">
              <a:lnSpc>
                <a:spcPct val="100000"/>
              </a:lnSpc>
              <a:spcBef>
                <a:spcPts val="400"/>
              </a:spcBef>
              <a:spcAft>
                <a:spcPts val="0"/>
              </a:spcAft>
              <a:buNone/>
            </a:pPr>
            <a:r>
              <a:rPr lang="en-US" sz="1000" b="0" strike="noStrike">
                <a:solidFill>
                  <a:srgbClr val="000000"/>
                </a:solidFill>
                <a:latin typeface="Arial"/>
                <a:ea typeface="Arial"/>
                <a:cs typeface="Arial"/>
                <a:sym typeface="Arial"/>
              </a:rPr>
              <a:t>   -batch_size 30 \</a:t>
            </a:r>
            <a:endParaRPr sz="1000" b="0" strike="noStrike">
              <a:latin typeface="Arial"/>
              <a:ea typeface="Arial"/>
              <a:cs typeface="Arial"/>
              <a:sym typeface="Arial"/>
            </a:endParaRPr>
          </a:p>
          <a:p>
            <a:pPr marL="216000" lvl="0" indent="-216000" algn="l" rtl="0">
              <a:lnSpc>
                <a:spcPct val="100000"/>
              </a:lnSpc>
              <a:spcBef>
                <a:spcPts val="400"/>
              </a:spcBef>
              <a:spcAft>
                <a:spcPts val="0"/>
              </a:spcAft>
              <a:buNone/>
            </a:pPr>
            <a:r>
              <a:rPr lang="en-US" sz="1000" b="0" strike="noStrike">
                <a:solidFill>
                  <a:srgbClr val="000000"/>
                </a:solidFill>
                <a:latin typeface="Arial"/>
                <a:ea typeface="Arial"/>
                <a:cs typeface="Arial"/>
                <a:sym typeface="Arial"/>
              </a:rPr>
              <a:t>   -encoder_lm_loss -enc_lm_loss_dbl_bp -regularize_output_norms \</a:t>
            </a:r>
            <a:endParaRPr sz="1000" b="0" strike="noStrike">
              <a:latin typeface="Arial"/>
              <a:ea typeface="Arial"/>
              <a:cs typeface="Arial"/>
              <a:sym typeface="Arial"/>
            </a:endParaRPr>
          </a:p>
          <a:p>
            <a:pPr marL="216000" lvl="0" indent="-216000" algn="l" rtl="0">
              <a:lnSpc>
                <a:spcPct val="100000"/>
              </a:lnSpc>
              <a:spcBef>
                <a:spcPts val="400"/>
              </a:spcBef>
              <a:spcAft>
                <a:spcPts val="0"/>
              </a:spcAft>
              <a:buNone/>
            </a:pPr>
            <a:r>
              <a:rPr lang="en-US" sz="1000" b="0" strike="noStrike">
                <a:solidFill>
                  <a:srgbClr val="000000"/>
                </a:solidFill>
                <a:latin typeface="Arial"/>
                <a:ea typeface="Arial"/>
                <a:cs typeface="Arial"/>
                <a:sym typeface="Arial"/>
              </a:rPr>
              <a:t>   -optim adam -adam_beta2 0.998 -decay_method noam -warmup_steps 6000 \</a:t>
            </a:r>
            <a:br>
              <a:rPr lang="en-US"/>
            </a:br>
            <a:r>
              <a:rPr lang="en-US" sz="1000" b="0" strike="noStrike">
                <a:solidFill>
                  <a:srgbClr val="000000"/>
                </a:solidFill>
                <a:latin typeface="Arial"/>
                <a:ea typeface="Arial"/>
                <a:cs typeface="Arial"/>
                <a:sym typeface="Arial"/>
              </a:rPr>
              <a:t>-learning_rate 3 -max_grad_norm 5 -param_init 0 -param_init_glorot \</a:t>
            </a:r>
            <a:endParaRPr sz="1000" b="0" strike="noStrike">
              <a:latin typeface="Arial"/>
              <a:ea typeface="Arial"/>
              <a:cs typeface="Arial"/>
              <a:sym typeface="Arial"/>
            </a:endParaRPr>
          </a:p>
          <a:p>
            <a:pPr marL="216000" lvl="0" indent="-216000" algn="l" rtl="0">
              <a:lnSpc>
                <a:spcPct val="100000"/>
              </a:lnSpc>
              <a:spcBef>
                <a:spcPts val="400"/>
              </a:spcBef>
              <a:spcAft>
                <a:spcPts val="0"/>
              </a:spcAft>
              <a:buNone/>
            </a:pPr>
            <a:r>
              <a:rPr lang="en-US" sz="1000" b="0" strike="noStrike">
                <a:solidFill>
                  <a:srgbClr val="000000"/>
                </a:solidFill>
                <a:latin typeface="Arial"/>
                <a:ea typeface="Arial"/>
                <a:cs typeface="Arial"/>
                <a:sym typeface="Arial"/>
              </a:rPr>
              <a:t> </a:t>
            </a:r>
            <a:endParaRPr sz="1000" b="0" strike="noStrike">
              <a:latin typeface="Arial"/>
              <a:ea typeface="Arial"/>
              <a:cs typeface="Arial"/>
              <a:sym typeface="Arial"/>
            </a:endParaRPr>
          </a:p>
        </p:txBody>
      </p:sp>
      <p:sp>
        <p:nvSpPr>
          <p:cNvPr id="146" name="Google Shape;146;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49117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Shape 131"/>
          <p:cNvSpPr>
            <a:spLocks noGrp="1" noRot="1" noChangeAspect="1"/>
          </p:cNvSpPr>
          <p:nvPr>
            <p:ph type="sldImg"/>
          </p:nvPr>
        </p:nvSpPr>
        <p:spPr>
          <a:prstGeom prst="rect">
            <a:avLst/>
          </a:prstGeom>
        </p:spPr>
        <p:txBody>
          <a:bodyPr/>
          <a:lstStyle/>
          <a:p>
            <a:endParaRPr/>
          </a:p>
        </p:txBody>
      </p:sp>
      <p:sp>
        <p:nvSpPr>
          <p:cNvPr id="132" name="Shape 132"/>
          <p:cNvSpPr>
            <a:spLocks noGrp="1"/>
          </p:cNvSpPr>
          <p:nvPr>
            <p:ph type="body" sz="quarter" idx="1"/>
          </p:nvPr>
        </p:nvSpPr>
        <p:spPr>
          <a:prstGeom prst="rect">
            <a:avLst/>
          </a:prstGeom>
        </p:spPr>
        <p:txBody>
          <a:bodyPr/>
          <a:lstStyle/>
          <a:p>
            <a:pPr marL="457200" indent="-298450">
              <a:buClr>
                <a:srgbClr val="000000"/>
              </a:buClr>
              <a:buSzPts val="1100"/>
              <a:buFont typeface="Arial"/>
              <a:buChar char="●"/>
              <a:defRPr sz="1100"/>
            </a:pPr>
            <a:r>
              <a:t>So the focus of Convai2 was on chitchat which has some specifies.</a:t>
            </a:r>
          </a:p>
          <a:p>
            <a:pPr marL="457200" indent="-298450">
              <a:buClr>
                <a:srgbClr val="000000"/>
              </a:buClr>
              <a:buSzPts val="1100"/>
              <a:buFont typeface="Arial"/>
              <a:buChar char="●"/>
              <a:defRPr sz="1100"/>
            </a:pPr>
            <a:endParaRPr/>
          </a:p>
          <a:p>
            <a:pPr marL="457200" indent="-298450">
              <a:buClr>
                <a:srgbClr val="000000"/>
              </a:buClr>
              <a:buSzPts val="1100"/>
              <a:buFont typeface="Arial"/>
              <a:buChar char="●"/>
              <a:defRPr sz="1100"/>
            </a:pPr>
            <a:r>
              <a:t>It’s about open-domain dialog in a setting of short conversations (less than 10 turns) and more generally small talk which means shallow topics and frequent switches in topics.</a:t>
            </a:r>
          </a:p>
        </p:txBody>
      </p:sp>
    </p:spTree>
    <p:extLst>
      <p:ext uri="{BB962C8B-B14F-4D97-AF65-F5344CB8AC3E}">
        <p14:creationId xmlns:p14="http://schemas.microsoft.com/office/powerpoint/2010/main" val="28821601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245255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141030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49aa3dfc7c_2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49aa3dfc7c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a:solidFill>
                  <a:srgbClr val="202124"/>
                </a:solidFill>
                <a:highlight>
                  <a:srgbClr val="FFFFFF"/>
                </a:highlight>
                <a:latin typeface="Roboto"/>
                <a:ea typeface="Roboto"/>
                <a:cs typeface="Roboto"/>
                <a:sym typeface="Roboto"/>
              </a:rPr>
              <a:t>What are the problems with language generation</a:t>
            </a:r>
            <a:endParaRPr sz="1200">
              <a:solidFill>
                <a:srgbClr val="202124"/>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US" sz="1200">
                <a:solidFill>
                  <a:srgbClr val="202124"/>
                </a:solidFill>
                <a:highlight>
                  <a:srgbClr val="FFFFFF"/>
                </a:highlight>
                <a:latin typeface="Roboto"/>
                <a:ea typeface="Roboto"/>
                <a:cs typeface="Roboto"/>
                <a:sym typeface="Roboto"/>
              </a:rPr>
              <a:t>So what did we do</a:t>
            </a:r>
            <a:endParaRPr sz="1200">
              <a:solidFill>
                <a:srgbClr val="202124"/>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US" sz="1200">
                <a:solidFill>
                  <a:srgbClr val="202124"/>
                </a:solidFill>
                <a:highlight>
                  <a:srgbClr val="FFFFFF"/>
                </a:highlight>
                <a:latin typeface="Roboto"/>
                <a:ea typeface="Roboto"/>
                <a:cs typeface="Roboto"/>
                <a:sym typeface="Roboto"/>
              </a:rPr>
              <a:t>We tried our best to get a good language model</a:t>
            </a:r>
            <a:endParaRPr sz="1200">
              <a:solidFill>
                <a:srgbClr val="202124"/>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US" sz="1200">
                <a:solidFill>
                  <a:srgbClr val="202124"/>
                </a:solidFill>
                <a:highlight>
                  <a:srgbClr val="FFFFFF"/>
                </a:highlight>
                <a:latin typeface="Roboto"/>
                <a:ea typeface="Roboto"/>
                <a:cs typeface="Roboto"/>
                <a:sym typeface="Roboto"/>
              </a:rPr>
              <a:t>We combined temperature with beam search. Temperature is a way of altering the probability distribution of the next word and doing better random sampling over that than you could with original distribution. Rare words become more probable</a:t>
            </a:r>
            <a:endParaRPr sz="1200">
              <a:solidFill>
                <a:srgbClr val="202124"/>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US" sz="1200">
                <a:solidFill>
                  <a:srgbClr val="202124"/>
                </a:solidFill>
                <a:highlight>
                  <a:srgbClr val="FFFFFF"/>
                </a:highlight>
                <a:latin typeface="Roboto"/>
                <a:ea typeface="Roboto"/>
                <a:cs typeface="Roboto"/>
                <a:sym typeface="Roboto"/>
              </a:rPr>
              <a:t>And then we had a series of rule based checks and constraints on the decoding to make sure we got something reasonable</a:t>
            </a:r>
            <a:endParaRPr sz="1200">
              <a:solidFill>
                <a:srgbClr val="202124"/>
              </a:solidFill>
              <a:highlight>
                <a:srgbClr val="FFFFFF"/>
              </a:highlight>
              <a:latin typeface="Roboto"/>
              <a:ea typeface="Roboto"/>
              <a:cs typeface="Roboto"/>
              <a:sym typeface="Roboto"/>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1287583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sz="1200">
                <a:solidFill>
                  <a:srgbClr val="202124"/>
                </a:solidFill>
                <a:highlight>
                  <a:srgbClr val="FFFFFF"/>
                </a:highlight>
                <a:latin typeface="Roboto"/>
                <a:ea typeface="Roboto"/>
                <a:cs typeface="Roboto"/>
                <a:sym typeface="Roboto"/>
              </a:rPr>
              <a:t>Most of the defaults are standard. Beam size, temperature, we set a minimum length for the number of tokens in a generated sentence</a:t>
            </a:r>
            <a:endParaRPr sz="1200">
              <a:solidFill>
                <a:srgbClr val="202124"/>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US" sz="1200">
                <a:solidFill>
                  <a:srgbClr val="202124"/>
                </a:solidFill>
                <a:highlight>
                  <a:srgbClr val="FFFFFF"/>
                </a:highlight>
                <a:latin typeface="Roboto"/>
                <a:ea typeface="Roboto"/>
                <a:cs typeface="Roboto"/>
                <a:sym typeface="Roboto"/>
              </a:rPr>
              <a:t>Then we added additional constraints to the beam search to prevent repetition</a:t>
            </a:r>
            <a:endParaRPr sz="1200">
              <a:solidFill>
                <a:srgbClr val="202124"/>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US" sz="1200">
                <a:solidFill>
                  <a:srgbClr val="202124"/>
                </a:solidFill>
                <a:highlight>
                  <a:srgbClr val="FFFFFF"/>
                </a:highlight>
                <a:latin typeface="Roboto"/>
                <a:ea typeface="Roboto"/>
                <a:cs typeface="Roboto"/>
                <a:sym typeface="Roboto"/>
              </a:rPr>
              <a:t>And then we returned the top 4 sentences from this.</a:t>
            </a:r>
            <a:endParaRPr sz="1200">
              <a:solidFill>
                <a:srgbClr val="202124"/>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US" sz="1200">
                <a:solidFill>
                  <a:srgbClr val="202124"/>
                </a:solidFill>
                <a:highlight>
                  <a:srgbClr val="FFFFFF"/>
                </a:highlight>
                <a:latin typeface="Roboto"/>
                <a:ea typeface="Roboto"/>
                <a:cs typeface="Roboto"/>
                <a:sym typeface="Roboto"/>
              </a:rPr>
              <a:t>Then we check for issues in the output. Really the only things we could reliably check for with simple regexes were the clearly broken ones. And for repeated non stop words.</a:t>
            </a:r>
            <a:endParaRPr sz="1200">
              <a:solidFill>
                <a:srgbClr val="202124"/>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US" sz="1200">
                <a:solidFill>
                  <a:srgbClr val="202124"/>
                </a:solidFill>
                <a:highlight>
                  <a:srgbClr val="FFFFFF"/>
                </a:highlight>
                <a:latin typeface="Roboto"/>
                <a:ea typeface="Roboto"/>
                <a:cs typeface="Roboto"/>
                <a:sym typeface="Roboto"/>
              </a:rPr>
              <a:t>If we detected any of these we would rerun the generation with looser constraints</a:t>
            </a:r>
            <a:endParaRPr sz="1200">
              <a:solidFill>
                <a:srgbClr val="202124"/>
              </a:solidFill>
              <a:highlight>
                <a:srgbClr val="FFFFFF"/>
              </a:highlight>
              <a:latin typeface="Roboto"/>
              <a:ea typeface="Roboto"/>
              <a:cs typeface="Roboto"/>
              <a:sym typeface="Roboto"/>
            </a:endParaRPr>
          </a:p>
          <a:p>
            <a:pPr marL="0" lvl="0" indent="0" algn="l" rtl="0">
              <a:spcBef>
                <a:spcPts val="0"/>
              </a:spcBef>
              <a:spcAft>
                <a:spcPts val="0"/>
              </a:spcAft>
              <a:buNone/>
            </a:pPr>
            <a:endParaRPr/>
          </a:p>
        </p:txBody>
      </p:sp>
      <p:sp>
        <p:nvSpPr>
          <p:cNvPr id="170" name="Google Shape;170;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997321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Shape 180"/>
          <p:cNvSpPr>
            <a:spLocks noGrp="1" noRot="1" noChangeAspect="1"/>
          </p:cNvSpPr>
          <p:nvPr>
            <p:ph type="sldImg"/>
          </p:nvPr>
        </p:nvSpPr>
        <p:spPr>
          <a:prstGeom prst="rect">
            <a:avLst/>
          </a:prstGeom>
        </p:spPr>
        <p:txBody>
          <a:bodyPr/>
          <a:lstStyle/>
          <a:p>
            <a:endParaRPr/>
          </a:p>
        </p:txBody>
      </p:sp>
      <p:sp>
        <p:nvSpPr>
          <p:cNvPr id="181" name="Shape 181"/>
          <p:cNvSpPr>
            <a:spLocks noGrp="1"/>
          </p:cNvSpPr>
          <p:nvPr>
            <p:ph type="body" sz="quarter" idx="1"/>
          </p:nvPr>
        </p:nvSpPr>
        <p:spPr>
          <a:prstGeom prst="rect">
            <a:avLst/>
          </a:prstGeom>
        </p:spPr>
        <p:txBody>
          <a:bodyPr/>
          <a:lstStyle/>
          <a:p>
            <a:pPr marL="457200" indent="-298450">
              <a:buClr>
                <a:srgbClr val="000000"/>
              </a:buClr>
              <a:buSzPts val="1100"/>
              <a:buFont typeface="Arial"/>
              <a:buChar char="●"/>
              <a:defRPr sz="1100"/>
            </a:pPr>
            <a:r>
              <a:t>The model we used in the competition is a generative neural network.</a:t>
            </a:r>
          </a:p>
          <a:p>
            <a:pPr>
              <a:defRPr sz="1100"/>
            </a:pPr>
            <a:endParaRPr/>
          </a:p>
          <a:p>
            <a:pPr>
              <a:defRPr sz="1100"/>
            </a:pPr>
            <a:r>
              <a:t>More specifically a Transformer model which takes as inputs a fixed-length sequence of tokens that can be words but in our case were Byte-Pair-Encoded tokens.</a:t>
            </a:r>
          </a:p>
          <a:p>
            <a:pPr>
              <a:defRPr sz="1100"/>
            </a:pPr>
            <a:endParaRPr/>
          </a:p>
          <a:p>
            <a:pPr>
              <a:defRPr sz="1100"/>
            </a:pPr>
            <a:r>
              <a:t>The Transformer generates as outputs, for each input token, a probability distribution over the vocabulary for the next token.</a:t>
            </a:r>
          </a:p>
          <a:p>
            <a:pPr>
              <a:defRPr sz="1100"/>
            </a:pPr>
            <a:endParaRPr/>
          </a:p>
          <a:p>
            <a:pPr>
              <a:defRPr sz="1100"/>
            </a:pPr>
            <a:r>
              <a:t>Inside the Transformer, as you all probably know, there is a stack of self-attention layers separated by feed-forward and regularization layers.</a:t>
            </a:r>
          </a:p>
          <a:p>
            <a:pPr>
              <a:defRPr sz="1100"/>
            </a:pPr>
            <a:endParaRPr/>
          </a:p>
          <a:p>
            <a:pPr>
              <a:defRPr sz="1100"/>
            </a:pPr>
            <a:r>
              <a:t>Our transformer is also called a decoder transformer which means that it is constrained to have causal-attention heads by masking, for each token the subsequent tokens in the sequence.</a:t>
            </a:r>
          </a:p>
        </p:txBody>
      </p:sp>
    </p:spTree>
    <p:extLst>
      <p:ext uri="{BB962C8B-B14F-4D97-AF65-F5344CB8AC3E}">
        <p14:creationId xmlns:p14="http://schemas.microsoft.com/office/powerpoint/2010/main" val="39397536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Shape 187"/>
          <p:cNvSpPr>
            <a:spLocks noGrp="1" noRot="1" noChangeAspect="1"/>
          </p:cNvSpPr>
          <p:nvPr>
            <p:ph type="sldImg"/>
          </p:nvPr>
        </p:nvSpPr>
        <p:spPr>
          <a:prstGeom prst="rect">
            <a:avLst/>
          </a:prstGeom>
        </p:spPr>
        <p:txBody>
          <a:bodyPr/>
          <a:lstStyle/>
          <a:p>
            <a:endParaRPr/>
          </a:p>
        </p:txBody>
      </p:sp>
      <p:sp>
        <p:nvSpPr>
          <p:cNvPr id="188" name="Shape 188"/>
          <p:cNvSpPr>
            <a:spLocks noGrp="1"/>
          </p:cNvSpPr>
          <p:nvPr>
            <p:ph type="body" sz="quarter" idx="1"/>
          </p:nvPr>
        </p:nvSpPr>
        <p:spPr>
          <a:prstGeom prst="rect">
            <a:avLst/>
          </a:prstGeom>
        </p:spPr>
        <p:txBody>
          <a:bodyPr/>
          <a:lstStyle/>
          <a:p>
            <a:pPr marL="457200" indent="-298450">
              <a:buClr>
                <a:srgbClr val="000000"/>
              </a:buClr>
              <a:buSzPts val="1100"/>
              <a:buFont typeface="Arial"/>
              <a:buChar char="●"/>
              <a:defRPr sz="1100"/>
            </a:pPr>
            <a:r>
              <a:t>READ THE SLIDE</a:t>
            </a:r>
          </a:p>
          <a:p>
            <a:pPr>
              <a:defRPr sz="1100"/>
            </a:pPr>
            <a:endParaRPr/>
          </a:p>
          <a:p>
            <a:pPr>
              <a:defRPr sz="1100"/>
            </a:pPr>
            <a:r>
              <a:t>So PERSONA-CHAT is still a small dataset and generating open-domain dialogue requires to model many things like:</a:t>
            </a:r>
          </a:p>
          <a:p>
            <a:pPr>
              <a:defRPr sz="1100"/>
            </a:pPr>
            <a:endParaRPr/>
          </a:p>
          <a:p>
            <a:pPr>
              <a:defRPr sz="1100"/>
            </a:pPr>
            <a:r>
              <a:t>LIST</a:t>
            </a:r>
          </a:p>
          <a:p>
            <a:pPr marL="457200" indent="-298450">
              <a:buClr>
                <a:srgbClr val="000000"/>
              </a:buClr>
              <a:buSzPts val="1100"/>
              <a:buFont typeface="Arial"/>
              <a:buChar char="●"/>
              <a:defRPr sz="1100"/>
            </a:pPr>
            <a:endParaRPr/>
          </a:p>
          <a:p>
            <a:pPr marL="457200" indent="-298450">
              <a:buClr>
                <a:srgbClr val="000000"/>
              </a:buClr>
              <a:buSzPts val="1100"/>
              <a:buFont typeface="Arial"/>
              <a:buChar char="●"/>
              <a:defRPr sz="1100"/>
            </a:pPr>
            <a:r>
              <a:t>So what can we do to learn these elements?</a:t>
            </a:r>
          </a:p>
        </p:txBody>
      </p:sp>
    </p:spTree>
    <p:extLst>
      <p:ext uri="{BB962C8B-B14F-4D97-AF65-F5344CB8AC3E}">
        <p14:creationId xmlns:p14="http://schemas.microsoft.com/office/powerpoint/2010/main" val="30807316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Shape 191"/>
          <p:cNvSpPr>
            <a:spLocks noGrp="1" noRot="1" noChangeAspect="1"/>
          </p:cNvSpPr>
          <p:nvPr>
            <p:ph type="sldImg"/>
          </p:nvPr>
        </p:nvSpPr>
        <p:spPr>
          <a:prstGeom prst="rect">
            <a:avLst/>
          </a:prstGeom>
        </p:spPr>
        <p:txBody>
          <a:bodyPr/>
          <a:lstStyle/>
          <a:p>
            <a:endParaRPr/>
          </a:p>
        </p:txBody>
      </p:sp>
      <p:sp>
        <p:nvSpPr>
          <p:cNvPr id="192" name="Shape 192"/>
          <p:cNvSpPr>
            <a:spLocks noGrp="1"/>
          </p:cNvSpPr>
          <p:nvPr>
            <p:ph type="body" sz="quarter" idx="1"/>
          </p:nvPr>
        </p:nvSpPr>
        <p:spPr>
          <a:prstGeom prst="rect">
            <a:avLst/>
          </a:prstGeom>
        </p:spPr>
        <p:txBody>
          <a:bodyPr/>
          <a:lstStyle>
            <a:lvl1pPr marL="538594" indent="-379845">
              <a:buClr>
                <a:srgbClr val="000000"/>
              </a:buClr>
              <a:buSzPts val="1400"/>
              <a:buFont typeface="Arial"/>
              <a:buChar char="●"/>
            </a:lvl1pPr>
          </a:lstStyle>
          <a:p>
            <a:r>
              <a:t>Our solution was to use transfer learning</a:t>
            </a:r>
          </a:p>
        </p:txBody>
      </p:sp>
    </p:spTree>
    <p:extLst>
      <p:ext uri="{BB962C8B-B14F-4D97-AF65-F5344CB8AC3E}">
        <p14:creationId xmlns:p14="http://schemas.microsoft.com/office/powerpoint/2010/main" val="32523112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Shape 197"/>
          <p:cNvSpPr>
            <a:spLocks noGrp="1" noRot="1" noChangeAspect="1"/>
          </p:cNvSpPr>
          <p:nvPr>
            <p:ph type="sldImg"/>
          </p:nvPr>
        </p:nvSpPr>
        <p:spPr>
          <a:prstGeom prst="rect">
            <a:avLst/>
          </a:prstGeom>
        </p:spPr>
        <p:txBody>
          <a:bodyPr/>
          <a:lstStyle/>
          <a:p>
            <a:endParaRPr/>
          </a:p>
        </p:txBody>
      </p:sp>
      <p:sp>
        <p:nvSpPr>
          <p:cNvPr id="198" name="Shape 198"/>
          <p:cNvSpPr>
            <a:spLocks noGrp="1"/>
          </p:cNvSpPr>
          <p:nvPr>
            <p:ph type="body" sz="quarter" idx="1"/>
          </p:nvPr>
        </p:nvSpPr>
        <p:spPr>
          <a:prstGeom prst="rect">
            <a:avLst/>
          </a:prstGeom>
        </p:spPr>
        <p:txBody>
          <a:bodyPr/>
          <a:lstStyle/>
          <a:p>
            <a:r>
              <a:t>Transfer Learning consists of a two steps process in which the first step is unsupervised (or self-supervised) pre-training on a large corpus of data followed by a fine-tuning step.</a:t>
            </a:r>
          </a:p>
          <a:p>
            <a:endParaRPr/>
          </a:p>
          <a:p>
            <a:r>
              <a:t>In our case, the model is pre-trained with a LM objective on the Toronto Book Corpus.</a:t>
            </a:r>
          </a:p>
          <a:p>
            <a:endParaRPr/>
          </a:p>
          <a:p>
            <a:r>
              <a:t>The hope is that this pre-training will provide the model with some kind of world knowledge as well as a good ability to process long-range dependencies and generate long-range coherent sequences.</a:t>
            </a:r>
          </a:p>
          <a:p>
            <a:endParaRPr/>
          </a:p>
          <a:p>
            <a:r>
              <a:t>We started from the pre-trained model open-sourced by OpenAI in April which was the only large scale model of this kind as the time of the competition.</a:t>
            </a:r>
          </a:p>
        </p:txBody>
      </p:sp>
    </p:spTree>
    <p:extLst>
      <p:ext uri="{BB962C8B-B14F-4D97-AF65-F5344CB8AC3E}">
        <p14:creationId xmlns:p14="http://schemas.microsoft.com/office/powerpoint/2010/main" val="14936800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Shape 201"/>
          <p:cNvSpPr>
            <a:spLocks noGrp="1" noRot="1" noChangeAspect="1"/>
          </p:cNvSpPr>
          <p:nvPr>
            <p:ph type="sldImg"/>
          </p:nvPr>
        </p:nvSpPr>
        <p:spPr>
          <a:prstGeom prst="rect">
            <a:avLst/>
          </a:prstGeom>
        </p:spPr>
        <p:txBody>
          <a:bodyPr/>
          <a:lstStyle/>
          <a:p>
            <a:endParaRPr/>
          </a:p>
        </p:txBody>
      </p:sp>
      <p:sp>
        <p:nvSpPr>
          <p:cNvPr id="202" name="Shape 202"/>
          <p:cNvSpPr>
            <a:spLocks noGrp="1"/>
          </p:cNvSpPr>
          <p:nvPr>
            <p:ph type="body" sz="quarter" idx="1"/>
          </p:nvPr>
        </p:nvSpPr>
        <p:spPr>
          <a:prstGeom prst="rect">
            <a:avLst/>
          </a:prstGeom>
        </p:spPr>
        <p:txBody>
          <a:bodyPr/>
          <a:lstStyle>
            <a:lvl1pPr marL="457200" indent="-298450">
              <a:buClr>
                <a:srgbClr val="000000"/>
              </a:buClr>
              <a:buSzPts val="1100"/>
              <a:buFont typeface="Arial"/>
              <a:buChar char="●"/>
              <a:defRPr sz="1100"/>
            </a:lvl1pPr>
          </a:lstStyle>
          <a:p>
            <a:r>
              <a:t>Now that the model has learned to capture some aspects of language, we need to teach it about dialog.</a:t>
            </a:r>
          </a:p>
        </p:txBody>
      </p:sp>
    </p:spTree>
    <p:extLst>
      <p:ext uri="{BB962C8B-B14F-4D97-AF65-F5344CB8AC3E}">
        <p14:creationId xmlns:p14="http://schemas.microsoft.com/office/powerpoint/2010/main" val="31538474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hyperlink" Target="http://www.officeplus.cn/Template/Home.shtml" TargetMode="External"/><Relationship Id="rId2" Type="http://schemas.openxmlformats.org/officeDocument/2006/relationships/image" Target="../media/image9.jpeg"/><Relationship Id="rId1" Type="http://schemas.openxmlformats.org/officeDocument/2006/relationships/slideMaster" Target="../slideMasters/slideMaster5.xml"/><Relationship Id="rId5" Type="http://schemas.microsoft.com/office/2007/relationships/hdphoto" Target="../media/hdphoto1.wdp"/><Relationship Id="rId4" Type="http://schemas.openxmlformats.org/officeDocument/2006/relationships/image" Target="../media/image10.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2.jpeg"/><Relationship Id="rId7"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5.xml"/><Relationship Id="rId6" Type="http://schemas.openxmlformats.org/officeDocument/2006/relationships/image" Target="../media/image10.png"/><Relationship Id="rId5" Type="http://schemas.openxmlformats.org/officeDocument/2006/relationships/hyperlink" Target="http://www.officeplus.cn/Template/Home.shtml" TargetMode="External"/><Relationship Id="rId4" Type="http://schemas.openxmlformats.org/officeDocument/2006/relationships/image" Target="../media/image13.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1988800" y="3048"/>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12192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828800" y="2819400"/>
            <a:ext cx="85344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pPr algn="l" eaLnBrk="1" latinLnBrk="0" hangingPunct="1"/>
            <a:fld id="{48D92626-37D2-4832-BF7A-BC283494A20D}" type="datetimeFigureOut">
              <a:rPr lang="en-US" smtClean="0"/>
              <a:t>12/12/18</a:t>
            </a:fld>
            <a:endParaRPr lang="en-US"/>
          </a:p>
        </p:txBody>
      </p:sp>
      <p:sp>
        <p:nvSpPr>
          <p:cNvPr id="17" name="Footer Placeholder 16"/>
          <p:cNvSpPr>
            <a:spLocks noGrp="1"/>
          </p:cNvSpPr>
          <p:nvPr>
            <p:ph type="ftr" sz="quarter" idx="11"/>
          </p:nvPr>
        </p:nvSpPr>
        <p:spPr/>
        <p:txBody>
          <a:bodyPr/>
          <a:lstStyle/>
          <a:p>
            <a:endParaRPr kumimoji="0" lang="en-US"/>
          </a:p>
        </p:txBody>
      </p:sp>
      <p:sp>
        <p:nvSpPr>
          <p:cNvPr id="7" name="Straight Connector 6"/>
          <p:cNvSpPr>
            <a:spLocks noChangeShapeType="1"/>
          </p:cNvSpPr>
          <p:nvPr/>
        </p:nvSpPr>
        <p:spPr bwMode="auto">
          <a:xfrm>
            <a:off x="207264" y="2420112"/>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5689600" y="2115312"/>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5815584" y="2209800"/>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5791200" y="2199451"/>
            <a:ext cx="609600" cy="441325"/>
          </a:xfrm>
        </p:spPr>
        <p:txBody>
          <a:bodyPr/>
          <a:lstStyle>
            <a:lvl1pPr>
              <a:defRPr>
                <a:solidFill>
                  <a:schemeClr val="accent3">
                    <a:shade val="75000"/>
                  </a:schemeClr>
                </a:solidFill>
              </a:defRPr>
            </a:lvl1pPr>
          </a:lstStyle>
          <a:p>
            <a:pPr algn="r" eaLnBrk="1" latinLnBrk="0" hangingPunct="1"/>
            <a:fld id="{8C592886-E571-45D5-8B56-343DC94F8FA6}" type="slidenum">
              <a:rPr kumimoji="0" lang="en-US" smtClean="0"/>
              <a:t>‹#›</a:t>
            </a:fld>
            <a:endParaRPr kumimoji="0" lang="en-US" dirty="0">
              <a:solidFill>
                <a:schemeClr val="tx2">
                  <a:shade val="90000"/>
                </a:schemeClr>
              </a:solidFill>
            </a:endParaRPr>
          </a:p>
        </p:txBody>
      </p:sp>
      <p:sp>
        <p:nvSpPr>
          <p:cNvPr id="8" name="Title 7"/>
          <p:cNvSpPr>
            <a:spLocks noGrp="1"/>
          </p:cNvSpPr>
          <p:nvPr>
            <p:ph type="ctrTitle"/>
          </p:nvPr>
        </p:nvSpPr>
        <p:spPr>
          <a:xfrm>
            <a:off x="914400" y="381000"/>
            <a:ext cx="10363200" cy="1752600"/>
          </a:xfrm>
        </p:spPr>
        <p:txBody>
          <a:bodyPr anchor="b"/>
          <a:lstStyle>
            <a:lvl1pPr>
              <a:defRPr sz="4200">
                <a:solidFill>
                  <a:schemeClr val="accent1"/>
                </a:solidFill>
              </a:defRPr>
            </a:lvl1pPr>
          </a:lstStyle>
          <a:p>
            <a:r>
              <a:rPr kumimoji="0" lang="en-US"/>
              <a:t>Click to edit Master title style</a:t>
            </a:r>
          </a:p>
        </p:txBody>
      </p:sp>
    </p:spTree>
    <p:extLst>
      <p:ext uri="{BB962C8B-B14F-4D97-AF65-F5344CB8AC3E}">
        <p14:creationId xmlns:p14="http://schemas.microsoft.com/office/powerpoint/2010/main" val="170492874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8D92626-37D2-4832-BF7A-BC283494A20D}" type="datetimeFigureOut">
              <a:rPr lang="en-US" smtClean="0"/>
              <a:t>12/12/18</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8C592886-E571-45D5-8B56-343DC94F8FA6}" type="slidenum">
              <a:rPr kumimoji="0" lang="en-US" smtClean="0"/>
              <a:t>‹#›</a:t>
            </a:fld>
            <a:endParaRPr kumimoji="0" lang="en-US"/>
          </a:p>
        </p:txBody>
      </p:sp>
    </p:spTree>
    <p:extLst>
      <p:ext uri="{BB962C8B-B14F-4D97-AF65-F5344CB8AC3E}">
        <p14:creationId xmlns:p14="http://schemas.microsoft.com/office/powerpoint/2010/main" val="3965024410"/>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9347200" y="0"/>
            <a:ext cx="28448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6403340"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9119616" y="2925763"/>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9245600" y="3020251"/>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9221216" y="3009902"/>
            <a:ext cx="609600" cy="441325"/>
          </a:xfrm>
        </p:spPr>
        <p:txBody>
          <a:bodyPr/>
          <a:lstStyle/>
          <a:p>
            <a:fld id="{8C592886-E571-45D5-8B56-343DC94F8FA6}" type="slidenum">
              <a:rPr kumimoji="0" lang="en-US" smtClean="0"/>
              <a:t>‹#›</a:t>
            </a:fld>
            <a:endParaRPr kumimoji="0" lang="en-US"/>
          </a:p>
        </p:txBody>
      </p:sp>
      <p:sp>
        <p:nvSpPr>
          <p:cNvPr id="3" name="Vertical Text Placeholder 2"/>
          <p:cNvSpPr>
            <a:spLocks noGrp="1"/>
          </p:cNvSpPr>
          <p:nvPr>
            <p:ph type="body" orient="vert" idx="1"/>
          </p:nvPr>
        </p:nvSpPr>
        <p:spPr>
          <a:xfrm>
            <a:off x="406400" y="304800"/>
            <a:ext cx="8737600" cy="5821366"/>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8D92626-37D2-4832-BF7A-BC283494A20D}" type="datetimeFigureOut">
              <a:rPr lang="en-US" smtClean="0"/>
              <a:t>12/12/18</a:t>
            </a:fld>
            <a:endParaRPr lang="en-US"/>
          </a:p>
        </p:txBody>
      </p:sp>
      <p:sp>
        <p:nvSpPr>
          <p:cNvPr id="5" name="Footer Placeholder 4"/>
          <p:cNvSpPr>
            <a:spLocks noGrp="1"/>
          </p:cNvSpPr>
          <p:nvPr>
            <p:ph type="ftr" sz="quarter" idx="11"/>
          </p:nvPr>
        </p:nvSpPr>
        <p:spPr/>
        <p:txBody>
          <a:bodyPr/>
          <a:lstStyle/>
          <a:p>
            <a:endParaRPr kumimoji="0" lang="en-US"/>
          </a:p>
        </p:txBody>
      </p:sp>
      <p:sp>
        <p:nvSpPr>
          <p:cNvPr id="2" name="Vertical Title 1"/>
          <p:cNvSpPr>
            <a:spLocks noGrp="1"/>
          </p:cNvSpPr>
          <p:nvPr>
            <p:ph type="title" orient="vert"/>
          </p:nvPr>
        </p:nvSpPr>
        <p:spPr>
          <a:xfrm>
            <a:off x="9855200" y="304802"/>
            <a:ext cx="1930400" cy="5851525"/>
          </a:xfrm>
        </p:spPr>
        <p:txBody>
          <a:bodyPr vert="eaVert"/>
          <a:lstStyle/>
          <a:p>
            <a:r>
              <a:rPr kumimoji="0" lang="en-US"/>
              <a:t>Click to edit Master title style</a:t>
            </a:r>
          </a:p>
        </p:txBody>
      </p:sp>
    </p:spTree>
    <p:extLst>
      <p:ext uri="{BB962C8B-B14F-4D97-AF65-F5344CB8AC3E}">
        <p14:creationId xmlns:p14="http://schemas.microsoft.com/office/powerpoint/2010/main" val="938969553"/>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x">
  <p:cSld name="Title Slide">
    <p:spTree>
      <p:nvGrpSpPr>
        <p:cNvPr id="1" name="Shape 10"/>
        <p:cNvGrpSpPr/>
        <p:nvPr/>
      </p:nvGrpSpPr>
      <p:grpSpPr>
        <a:xfrm>
          <a:off x="0" y="0"/>
          <a:ext cx="0" cy="0"/>
          <a:chOff x="0" y="0"/>
          <a:chExt cx="0" cy="0"/>
        </a:xfrm>
      </p:grpSpPr>
      <p:sp>
        <p:nvSpPr>
          <p:cNvPr id="11" name="Google Shape;11;p2"/>
          <p:cNvSpPr txBox="1">
            <a:spLocks noGrp="1"/>
          </p:cNvSpPr>
          <p:nvPr>
            <p:ph type="title"/>
          </p:nvPr>
        </p:nvSpPr>
        <p:spPr>
          <a:xfrm>
            <a:off x="324000" y="0"/>
            <a:ext cx="9864480" cy="740520"/>
          </a:xfrm>
          <a:prstGeom prst="rect">
            <a:avLst/>
          </a:prstGeom>
          <a:noFill/>
          <a:ln>
            <a:noFill/>
          </a:ln>
        </p:spPr>
        <p:txBody>
          <a:bodyPr spcFirstLastPara="1" wrap="square" lIns="0" tIns="0" rIns="0" bIns="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 name="Google Shape;12;p2"/>
          <p:cNvSpPr txBox="1">
            <a:spLocks noGrp="1"/>
          </p:cNvSpPr>
          <p:nvPr>
            <p:ph type="subTitle" idx="1"/>
          </p:nvPr>
        </p:nvSpPr>
        <p:spPr>
          <a:xfrm>
            <a:off x="324000" y="1498680"/>
            <a:ext cx="10972320" cy="3193200"/>
          </a:xfrm>
          <a:prstGeom prst="rect">
            <a:avLst/>
          </a:prstGeom>
          <a:noFill/>
          <a:ln>
            <a:noFill/>
          </a:ln>
        </p:spPr>
        <p:txBody>
          <a:bodyPr spcFirstLastPara="1" wrap="square" lIns="0" tIns="0" rIns="0" bIns="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40101450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Slide" type="blank">
  <p:cSld name="Blank Slide">
    <p:spTree>
      <p:nvGrpSpPr>
        <p:cNvPr id="1" name="Shape 13"/>
        <p:cNvGrpSpPr/>
        <p:nvPr/>
      </p:nvGrpSpPr>
      <p:grpSpPr>
        <a:xfrm>
          <a:off x="0" y="0"/>
          <a:ext cx="0" cy="0"/>
          <a:chOff x="0" y="0"/>
          <a:chExt cx="0" cy="0"/>
        </a:xfrm>
      </p:grpSpPr>
    </p:spTree>
    <p:extLst>
      <p:ext uri="{BB962C8B-B14F-4D97-AF65-F5344CB8AC3E}">
        <p14:creationId xmlns:p14="http://schemas.microsoft.com/office/powerpoint/2010/main" val="14283168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Content" type="obj">
  <p:cSld name="Title, Content">
    <p:spTree>
      <p:nvGrpSpPr>
        <p:cNvPr id="1" name="Shape 14"/>
        <p:cNvGrpSpPr/>
        <p:nvPr/>
      </p:nvGrpSpPr>
      <p:grpSpPr>
        <a:xfrm>
          <a:off x="0" y="0"/>
          <a:ext cx="0" cy="0"/>
          <a:chOff x="0" y="0"/>
          <a:chExt cx="0" cy="0"/>
        </a:xfrm>
      </p:grpSpPr>
      <p:sp>
        <p:nvSpPr>
          <p:cNvPr id="15" name="Google Shape;15;p4"/>
          <p:cNvSpPr txBox="1">
            <a:spLocks noGrp="1"/>
          </p:cNvSpPr>
          <p:nvPr>
            <p:ph type="title"/>
          </p:nvPr>
        </p:nvSpPr>
        <p:spPr>
          <a:xfrm>
            <a:off x="324000" y="0"/>
            <a:ext cx="9864480" cy="740520"/>
          </a:xfrm>
          <a:prstGeom prst="rect">
            <a:avLst/>
          </a:prstGeom>
          <a:noFill/>
          <a:ln>
            <a:noFill/>
          </a:ln>
        </p:spPr>
        <p:txBody>
          <a:bodyPr spcFirstLastPara="1" wrap="square" lIns="0" tIns="0" rIns="0" bIns="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4"/>
          <p:cNvSpPr txBox="1">
            <a:spLocks noGrp="1"/>
          </p:cNvSpPr>
          <p:nvPr>
            <p:ph type="body" idx="1"/>
          </p:nvPr>
        </p:nvSpPr>
        <p:spPr>
          <a:xfrm>
            <a:off x="324000" y="1498680"/>
            <a:ext cx="10972320" cy="319320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extLst>
      <p:ext uri="{BB962C8B-B14F-4D97-AF65-F5344CB8AC3E}">
        <p14:creationId xmlns:p14="http://schemas.microsoft.com/office/powerpoint/2010/main" val="7344875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2 Content" type="twoObj">
  <p:cSld name="Title, 2 Content">
    <p:spTree>
      <p:nvGrpSpPr>
        <p:cNvPr id="1" name="Shape 17"/>
        <p:cNvGrpSpPr/>
        <p:nvPr/>
      </p:nvGrpSpPr>
      <p:grpSpPr>
        <a:xfrm>
          <a:off x="0" y="0"/>
          <a:ext cx="0" cy="0"/>
          <a:chOff x="0" y="0"/>
          <a:chExt cx="0" cy="0"/>
        </a:xfrm>
      </p:grpSpPr>
      <p:sp>
        <p:nvSpPr>
          <p:cNvPr id="18" name="Google Shape;18;p5"/>
          <p:cNvSpPr txBox="1">
            <a:spLocks noGrp="1"/>
          </p:cNvSpPr>
          <p:nvPr>
            <p:ph type="title"/>
          </p:nvPr>
        </p:nvSpPr>
        <p:spPr>
          <a:xfrm>
            <a:off x="324000" y="0"/>
            <a:ext cx="9864480" cy="740520"/>
          </a:xfrm>
          <a:prstGeom prst="rect">
            <a:avLst/>
          </a:prstGeom>
          <a:noFill/>
          <a:ln>
            <a:noFill/>
          </a:ln>
        </p:spPr>
        <p:txBody>
          <a:bodyPr spcFirstLastPara="1" wrap="square" lIns="0" tIns="0" rIns="0" bIns="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5"/>
          <p:cNvSpPr txBox="1">
            <a:spLocks noGrp="1"/>
          </p:cNvSpPr>
          <p:nvPr>
            <p:ph type="body" idx="1"/>
          </p:nvPr>
        </p:nvSpPr>
        <p:spPr>
          <a:xfrm>
            <a:off x="324000" y="1498680"/>
            <a:ext cx="5354400" cy="319320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0" name="Google Shape;20;p5"/>
          <p:cNvSpPr txBox="1">
            <a:spLocks noGrp="1"/>
          </p:cNvSpPr>
          <p:nvPr>
            <p:ph type="body" idx="2"/>
          </p:nvPr>
        </p:nvSpPr>
        <p:spPr>
          <a:xfrm>
            <a:off x="5946720" y="1498680"/>
            <a:ext cx="5354400" cy="319320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extLst>
      <p:ext uri="{BB962C8B-B14F-4D97-AF65-F5344CB8AC3E}">
        <p14:creationId xmlns:p14="http://schemas.microsoft.com/office/powerpoint/2010/main" val="2094693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1"/>
        <p:cNvGrpSpPr/>
        <p:nvPr/>
      </p:nvGrpSpPr>
      <p:grpSpPr>
        <a:xfrm>
          <a:off x="0" y="0"/>
          <a:ext cx="0" cy="0"/>
          <a:chOff x="0" y="0"/>
          <a:chExt cx="0" cy="0"/>
        </a:xfrm>
      </p:grpSpPr>
      <p:sp>
        <p:nvSpPr>
          <p:cNvPr id="22" name="Google Shape;22;p6"/>
          <p:cNvSpPr txBox="1">
            <a:spLocks noGrp="1"/>
          </p:cNvSpPr>
          <p:nvPr>
            <p:ph type="title"/>
          </p:nvPr>
        </p:nvSpPr>
        <p:spPr>
          <a:xfrm>
            <a:off x="324000" y="0"/>
            <a:ext cx="9864480" cy="740520"/>
          </a:xfrm>
          <a:prstGeom prst="rect">
            <a:avLst/>
          </a:prstGeom>
          <a:noFill/>
          <a:ln>
            <a:noFill/>
          </a:ln>
        </p:spPr>
        <p:txBody>
          <a:bodyPr spcFirstLastPara="1" wrap="square" lIns="0" tIns="0" rIns="0" bIns="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2444326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entered Text" type="objOnly">
  <p:cSld name="Centered Text">
    <p:spTree>
      <p:nvGrpSpPr>
        <p:cNvPr id="1" name="Shape 23"/>
        <p:cNvGrpSpPr/>
        <p:nvPr/>
      </p:nvGrpSpPr>
      <p:grpSpPr>
        <a:xfrm>
          <a:off x="0" y="0"/>
          <a:ext cx="0" cy="0"/>
          <a:chOff x="0" y="0"/>
          <a:chExt cx="0" cy="0"/>
        </a:xfrm>
      </p:grpSpPr>
      <p:sp>
        <p:nvSpPr>
          <p:cNvPr id="24" name="Google Shape;24;p7"/>
          <p:cNvSpPr txBox="1">
            <a:spLocks noGrp="1"/>
          </p:cNvSpPr>
          <p:nvPr>
            <p:ph type="subTitle" idx="1"/>
          </p:nvPr>
        </p:nvSpPr>
        <p:spPr>
          <a:xfrm>
            <a:off x="324000" y="0"/>
            <a:ext cx="9864480" cy="3434040"/>
          </a:xfrm>
          <a:prstGeom prst="rect">
            <a:avLst/>
          </a:prstGeom>
          <a:noFill/>
          <a:ln>
            <a:noFill/>
          </a:ln>
        </p:spPr>
        <p:txBody>
          <a:bodyPr spcFirstLastPara="1" wrap="square" lIns="0" tIns="0" rIns="0" bIns="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0591188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itle, 2 Content and Content">
    <p:spTree>
      <p:nvGrpSpPr>
        <p:cNvPr id="1" name="Shape 25"/>
        <p:cNvGrpSpPr/>
        <p:nvPr/>
      </p:nvGrpSpPr>
      <p:grpSpPr>
        <a:xfrm>
          <a:off x="0" y="0"/>
          <a:ext cx="0" cy="0"/>
          <a:chOff x="0" y="0"/>
          <a:chExt cx="0" cy="0"/>
        </a:xfrm>
      </p:grpSpPr>
      <p:sp>
        <p:nvSpPr>
          <p:cNvPr id="26" name="Google Shape;26;p8"/>
          <p:cNvSpPr txBox="1">
            <a:spLocks noGrp="1"/>
          </p:cNvSpPr>
          <p:nvPr>
            <p:ph type="title"/>
          </p:nvPr>
        </p:nvSpPr>
        <p:spPr>
          <a:xfrm>
            <a:off x="324000" y="0"/>
            <a:ext cx="9864480" cy="740520"/>
          </a:xfrm>
          <a:prstGeom prst="rect">
            <a:avLst/>
          </a:prstGeom>
          <a:noFill/>
          <a:ln>
            <a:noFill/>
          </a:ln>
        </p:spPr>
        <p:txBody>
          <a:bodyPr spcFirstLastPara="1" wrap="square" lIns="0" tIns="0" rIns="0" bIns="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8"/>
          <p:cNvSpPr txBox="1">
            <a:spLocks noGrp="1"/>
          </p:cNvSpPr>
          <p:nvPr>
            <p:ph type="body" idx="1"/>
          </p:nvPr>
        </p:nvSpPr>
        <p:spPr>
          <a:xfrm>
            <a:off x="324000" y="1498680"/>
            <a:ext cx="5354400" cy="152280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8" name="Google Shape;28;p8"/>
          <p:cNvSpPr txBox="1">
            <a:spLocks noGrp="1"/>
          </p:cNvSpPr>
          <p:nvPr>
            <p:ph type="body" idx="2"/>
          </p:nvPr>
        </p:nvSpPr>
        <p:spPr>
          <a:xfrm>
            <a:off x="324000" y="3166560"/>
            <a:ext cx="5354400" cy="152280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9" name="Google Shape;29;p8"/>
          <p:cNvSpPr txBox="1">
            <a:spLocks noGrp="1"/>
          </p:cNvSpPr>
          <p:nvPr>
            <p:ph type="body" idx="3"/>
          </p:nvPr>
        </p:nvSpPr>
        <p:spPr>
          <a:xfrm>
            <a:off x="5946720" y="1498680"/>
            <a:ext cx="5354400" cy="319320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extLst>
      <p:ext uri="{BB962C8B-B14F-4D97-AF65-F5344CB8AC3E}">
        <p14:creationId xmlns:p14="http://schemas.microsoft.com/office/powerpoint/2010/main" val="147842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Title Content and 2 Content">
    <p:spTree>
      <p:nvGrpSpPr>
        <p:cNvPr id="1" name="Shape 30"/>
        <p:cNvGrpSpPr/>
        <p:nvPr/>
      </p:nvGrpSpPr>
      <p:grpSpPr>
        <a:xfrm>
          <a:off x="0" y="0"/>
          <a:ext cx="0" cy="0"/>
          <a:chOff x="0" y="0"/>
          <a:chExt cx="0" cy="0"/>
        </a:xfrm>
      </p:grpSpPr>
      <p:sp>
        <p:nvSpPr>
          <p:cNvPr id="31" name="Google Shape;31;p9"/>
          <p:cNvSpPr txBox="1">
            <a:spLocks noGrp="1"/>
          </p:cNvSpPr>
          <p:nvPr>
            <p:ph type="title"/>
          </p:nvPr>
        </p:nvSpPr>
        <p:spPr>
          <a:xfrm>
            <a:off x="324000" y="0"/>
            <a:ext cx="9864480" cy="740520"/>
          </a:xfrm>
          <a:prstGeom prst="rect">
            <a:avLst/>
          </a:prstGeom>
          <a:noFill/>
          <a:ln>
            <a:noFill/>
          </a:ln>
        </p:spPr>
        <p:txBody>
          <a:bodyPr spcFirstLastPara="1" wrap="square" lIns="0" tIns="0" rIns="0" bIns="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9"/>
          <p:cNvSpPr txBox="1">
            <a:spLocks noGrp="1"/>
          </p:cNvSpPr>
          <p:nvPr>
            <p:ph type="body" idx="1"/>
          </p:nvPr>
        </p:nvSpPr>
        <p:spPr>
          <a:xfrm>
            <a:off x="324000" y="1498680"/>
            <a:ext cx="5354400" cy="319320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3" name="Google Shape;33;p9"/>
          <p:cNvSpPr txBox="1">
            <a:spLocks noGrp="1"/>
          </p:cNvSpPr>
          <p:nvPr>
            <p:ph type="body" idx="2"/>
          </p:nvPr>
        </p:nvSpPr>
        <p:spPr>
          <a:xfrm>
            <a:off x="5946720" y="1498680"/>
            <a:ext cx="5354400" cy="152280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4" name="Google Shape;34;p9"/>
          <p:cNvSpPr txBox="1">
            <a:spLocks noGrp="1"/>
          </p:cNvSpPr>
          <p:nvPr>
            <p:ph type="body" idx="3"/>
          </p:nvPr>
        </p:nvSpPr>
        <p:spPr>
          <a:xfrm>
            <a:off x="5946720" y="3166560"/>
            <a:ext cx="5354400" cy="152280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extLst>
      <p:ext uri="{BB962C8B-B14F-4D97-AF65-F5344CB8AC3E}">
        <p14:creationId xmlns:p14="http://schemas.microsoft.com/office/powerpoint/2010/main" val="33559457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48D92626-37D2-4832-BF7A-BC283494A20D}" type="datetimeFigureOut">
              <a:rPr lang="en-US" smtClean="0"/>
              <a:t>12/12/18</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a:xfrm>
            <a:off x="5815584" y="1026373"/>
            <a:ext cx="609600" cy="441325"/>
          </a:xfrm>
        </p:spPr>
        <p:txBody>
          <a:bodyPr/>
          <a:lstStyle/>
          <a:p>
            <a:fld id="{8C592886-E571-45D5-8B56-343DC94F8FA6}" type="slidenum">
              <a:rPr kumimoji="0" lang="en-US" smtClean="0"/>
              <a:t>‹#›</a:t>
            </a:fld>
            <a:endParaRPr kumimoji="0" lang="en-US" dirty="0"/>
          </a:p>
        </p:txBody>
      </p:sp>
      <p:sp>
        <p:nvSpPr>
          <p:cNvPr id="8" name="Content Placeholder 7"/>
          <p:cNvSpPr>
            <a:spLocks noGrp="1"/>
          </p:cNvSpPr>
          <p:nvPr>
            <p:ph sz="quarter" idx="1"/>
          </p:nvPr>
        </p:nvSpPr>
        <p:spPr>
          <a:xfrm>
            <a:off x="402336" y="1527048"/>
            <a:ext cx="1133856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40168465"/>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itle, 2 Content over Content">
    <p:spTree>
      <p:nvGrpSpPr>
        <p:cNvPr id="1" name="Shape 35"/>
        <p:cNvGrpSpPr/>
        <p:nvPr/>
      </p:nvGrpSpPr>
      <p:grpSpPr>
        <a:xfrm>
          <a:off x="0" y="0"/>
          <a:ext cx="0" cy="0"/>
          <a:chOff x="0" y="0"/>
          <a:chExt cx="0" cy="0"/>
        </a:xfrm>
      </p:grpSpPr>
      <p:sp>
        <p:nvSpPr>
          <p:cNvPr id="36" name="Google Shape;36;p10"/>
          <p:cNvSpPr txBox="1">
            <a:spLocks noGrp="1"/>
          </p:cNvSpPr>
          <p:nvPr>
            <p:ph type="title"/>
          </p:nvPr>
        </p:nvSpPr>
        <p:spPr>
          <a:xfrm>
            <a:off x="324000" y="0"/>
            <a:ext cx="9864480" cy="740520"/>
          </a:xfrm>
          <a:prstGeom prst="rect">
            <a:avLst/>
          </a:prstGeom>
          <a:noFill/>
          <a:ln>
            <a:noFill/>
          </a:ln>
        </p:spPr>
        <p:txBody>
          <a:bodyPr spcFirstLastPara="1" wrap="square" lIns="0" tIns="0" rIns="0" bIns="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10"/>
          <p:cNvSpPr txBox="1">
            <a:spLocks noGrp="1"/>
          </p:cNvSpPr>
          <p:nvPr>
            <p:ph type="body" idx="1"/>
          </p:nvPr>
        </p:nvSpPr>
        <p:spPr>
          <a:xfrm>
            <a:off x="324000" y="1498680"/>
            <a:ext cx="5354400" cy="152280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8" name="Google Shape;38;p10"/>
          <p:cNvSpPr txBox="1">
            <a:spLocks noGrp="1"/>
          </p:cNvSpPr>
          <p:nvPr>
            <p:ph type="body" idx="2"/>
          </p:nvPr>
        </p:nvSpPr>
        <p:spPr>
          <a:xfrm>
            <a:off x="5946720" y="1498680"/>
            <a:ext cx="5354400" cy="152280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9" name="Google Shape;39;p10"/>
          <p:cNvSpPr txBox="1">
            <a:spLocks noGrp="1"/>
          </p:cNvSpPr>
          <p:nvPr>
            <p:ph type="body" idx="3"/>
          </p:nvPr>
        </p:nvSpPr>
        <p:spPr>
          <a:xfrm>
            <a:off x="324000" y="3166560"/>
            <a:ext cx="10972320" cy="152280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extLst>
      <p:ext uri="{BB962C8B-B14F-4D97-AF65-F5344CB8AC3E}">
        <p14:creationId xmlns:p14="http://schemas.microsoft.com/office/powerpoint/2010/main" val="33937911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Content over Content" type="objOverTx">
  <p:cSld name="Title, Content over Content">
    <p:spTree>
      <p:nvGrpSpPr>
        <p:cNvPr id="1" name="Shape 40"/>
        <p:cNvGrpSpPr/>
        <p:nvPr/>
      </p:nvGrpSpPr>
      <p:grpSpPr>
        <a:xfrm>
          <a:off x="0" y="0"/>
          <a:ext cx="0" cy="0"/>
          <a:chOff x="0" y="0"/>
          <a:chExt cx="0" cy="0"/>
        </a:xfrm>
      </p:grpSpPr>
      <p:sp>
        <p:nvSpPr>
          <p:cNvPr id="41" name="Google Shape;41;p11"/>
          <p:cNvSpPr txBox="1">
            <a:spLocks noGrp="1"/>
          </p:cNvSpPr>
          <p:nvPr>
            <p:ph type="title"/>
          </p:nvPr>
        </p:nvSpPr>
        <p:spPr>
          <a:xfrm>
            <a:off x="324000" y="0"/>
            <a:ext cx="9864480" cy="740520"/>
          </a:xfrm>
          <a:prstGeom prst="rect">
            <a:avLst/>
          </a:prstGeom>
          <a:noFill/>
          <a:ln>
            <a:noFill/>
          </a:ln>
        </p:spPr>
        <p:txBody>
          <a:bodyPr spcFirstLastPara="1" wrap="square" lIns="0" tIns="0" rIns="0" bIns="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11"/>
          <p:cNvSpPr txBox="1">
            <a:spLocks noGrp="1"/>
          </p:cNvSpPr>
          <p:nvPr>
            <p:ph type="body" idx="1"/>
          </p:nvPr>
        </p:nvSpPr>
        <p:spPr>
          <a:xfrm>
            <a:off x="324000" y="1498680"/>
            <a:ext cx="10972320" cy="152280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3" name="Google Shape;43;p11"/>
          <p:cNvSpPr txBox="1">
            <a:spLocks noGrp="1"/>
          </p:cNvSpPr>
          <p:nvPr>
            <p:ph type="body" idx="2"/>
          </p:nvPr>
        </p:nvSpPr>
        <p:spPr>
          <a:xfrm>
            <a:off x="324000" y="3166560"/>
            <a:ext cx="10972320" cy="152280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extLst>
      <p:ext uri="{BB962C8B-B14F-4D97-AF65-F5344CB8AC3E}">
        <p14:creationId xmlns:p14="http://schemas.microsoft.com/office/powerpoint/2010/main" val="11668757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4 Content" type="fourObj">
  <p:cSld name="Title, 4 Content">
    <p:spTree>
      <p:nvGrpSpPr>
        <p:cNvPr id="1" name="Shape 44"/>
        <p:cNvGrpSpPr/>
        <p:nvPr/>
      </p:nvGrpSpPr>
      <p:grpSpPr>
        <a:xfrm>
          <a:off x="0" y="0"/>
          <a:ext cx="0" cy="0"/>
          <a:chOff x="0" y="0"/>
          <a:chExt cx="0" cy="0"/>
        </a:xfrm>
      </p:grpSpPr>
      <p:sp>
        <p:nvSpPr>
          <p:cNvPr id="45" name="Google Shape;45;p12"/>
          <p:cNvSpPr txBox="1">
            <a:spLocks noGrp="1"/>
          </p:cNvSpPr>
          <p:nvPr>
            <p:ph type="title"/>
          </p:nvPr>
        </p:nvSpPr>
        <p:spPr>
          <a:xfrm>
            <a:off x="324000" y="0"/>
            <a:ext cx="9864480" cy="740520"/>
          </a:xfrm>
          <a:prstGeom prst="rect">
            <a:avLst/>
          </a:prstGeom>
          <a:noFill/>
          <a:ln>
            <a:noFill/>
          </a:ln>
        </p:spPr>
        <p:txBody>
          <a:bodyPr spcFirstLastPara="1" wrap="square" lIns="0" tIns="0" rIns="0" bIns="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12"/>
          <p:cNvSpPr txBox="1">
            <a:spLocks noGrp="1"/>
          </p:cNvSpPr>
          <p:nvPr>
            <p:ph type="body" idx="1"/>
          </p:nvPr>
        </p:nvSpPr>
        <p:spPr>
          <a:xfrm>
            <a:off x="324000" y="1498680"/>
            <a:ext cx="5354400" cy="152280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7" name="Google Shape;47;p12"/>
          <p:cNvSpPr txBox="1">
            <a:spLocks noGrp="1"/>
          </p:cNvSpPr>
          <p:nvPr>
            <p:ph type="body" idx="2"/>
          </p:nvPr>
        </p:nvSpPr>
        <p:spPr>
          <a:xfrm>
            <a:off x="5946720" y="1498680"/>
            <a:ext cx="5354400" cy="152280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8" name="Google Shape;48;p12"/>
          <p:cNvSpPr txBox="1">
            <a:spLocks noGrp="1"/>
          </p:cNvSpPr>
          <p:nvPr>
            <p:ph type="body" idx="3"/>
          </p:nvPr>
        </p:nvSpPr>
        <p:spPr>
          <a:xfrm>
            <a:off x="5946720" y="3166560"/>
            <a:ext cx="5354400" cy="152280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9" name="Google Shape;49;p12"/>
          <p:cNvSpPr txBox="1">
            <a:spLocks noGrp="1"/>
          </p:cNvSpPr>
          <p:nvPr>
            <p:ph type="body" idx="4"/>
          </p:nvPr>
        </p:nvSpPr>
        <p:spPr>
          <a:xfrm>
            <a:off x="324000" y="3166560"/>
            <a:ext cx="5354400" cy="152280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extLst>
      <p:ext uri="{BB962C8B-B14F-4D97-AF65-F5344CB8AC3E}">
        <p14:creationId xmlns:p14="http://schemas.microsoft.com/office/powerpoint/2010/main" val="16279383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24000" y="0"/>
            <a:ext cx="9864480" cy="740520"/>
          </a:xfrm>
          <a:prstGeom prst="rect">
            <a:avLst/>
          </a:prstGeom>
          <a:noFill/>
          <a:ln>
            <a:noFill/>
          </a:ln>
        </p:spPr>
        <p:txBody>
          <a:bodyPr spcFirstLastPara="1" wrap="square" lIns="0" tIns="0" rIns="0" bIns="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3"/>
          <p:cNvSpPr txBox="1">
            <a:spLocks noGrp="1"/>
          </p:cNvSpPr>
          <p:nvPr>
            <p:ph type="body" idx="1"/>
          </p:nvPr>
        </p:nvSpPr>
        <p:spPr>
          <a:xfrm>
            <a:off x="324000" y="1498680"/>
            <a:ext cx="3532800" cy="152280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3" name="Google Shape;53;p13"/>
          <p:cNvSpPr txBox="1">
            <a:spLocks noGrp="1"/>
          </p:cNvSpPr>
          <p:nvPr>
            <p:ph type="body" idx="2"/>
          </p:nvPr>
        </p:nvSpPr>
        <p:spPr>
          <a:xfrm>
            <a:off x="4033920" y="1498680"/>
            <a:ext cx="3532800" cy="152280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4" name="Google Shape;54;p13"/>
          <p:cNvSpPr txBox="1">
            <a:spLocks noGrp="1"/>
          </p:cNvSpPr>
          <p:nvPr>
            <p:ph type="body" idx="3"/>
          </p:nvPr>
        </p:nvSpPr>
        <p:spPr>
          <a:xfrm>
            <a:off x="7743840" y="1498680"/>
            <a:ext cx="3532800" cy="152280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5" name="Google Shape;55;p13"/>
          <p:cNvSpPr txBox="1">
            <a:spLocks noGrp="1"/>
          </p:cNvSpPr>
          <p:nvPr>
            <p:ph type="body" idx="4"/>
          </p:nvPr>
        </p:nvSpPr>
        <p:spPr>
          <a:xfrm>
            <a:off x="7743840" y="3166560"/>
            <a:ext cx="3532800" cy="152280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6" name="Google Shape;56;p13"/>
          <p:cNvSpPr txBox="1">
            <a:spLocks noGrp="1"/>
          </p:cNvSpPr>
          <p:nvPr>
            <p:ph type="body" idx="5"/>
          </p:nvPr>
        </p:nvSpPr>
        <p:spPr>
          <a:xfrm>
            <a:off x="4033920" y="3166560"/>
            <a:ext cx="3532800" cy="152280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7" name="Google Shape;57;p13"/>
          <p:cNvSpPr txBox="1">
            <a:spLocks noGrp="1"/>
          </p:cNvSpPr>
          <p:nvPr>
            <p:ph type="body" idx="6"/>
          </p:nvPr>
        </p:nvSpPr>
        <p:spPr>
          <a:xfrm>
            <a:off x="324000" y="3166560"/>
            <a:ext cx="3532800" cy="152280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extLst>
      <p:ext uri="{BB962C8B-B14F-4D97-AF65-F5344CB8AC3E}">
        <p14:creationId xmlns:p14="http://schemas.microsoft.com/office/powerpoint/2010/main" val="25060943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Slide" type="blank">
  <p:cSld name="Blank Slide">
    <p:spTree>
      <p:nvGrpSpPr>
        <p:cNvPr id="1" name="Shape 64"/>
        <p:cNvGrpSpPr/>
        <p:nvPr/>
      </p:nvGrpSpPr>
      <p:grpSpPr>
        <a:xfrm>
          <a:off x="0" y="0"/>
          <a:ext cx="0" cy="0"/>
          <a:chOff x="0" y="0"/>
          <a:chExt cx="0" cy="0"/>
        </a:xfrm>
      </p:grpSpPr>
    </p:spTree>
    <p:extLst>
      <p:ext uri="{BB962C8B-B14F-4D97-AF65-F5344CB8AC3E}">
        <p14:creationId xmlns:p14="http://schemas.microsoft.com/office/powerpoint/2010/main" val="13360696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x">
  <p:cSld name="Title Slide">
    <p:spTree>
      <p:nvGrpSpPr>
        <p:cNvPr id="1" name="Shape 65"/>
        <p:cNvGrpSpPr/>
        <p:nvPr/>
      </p:nvGrpSpPr>
      <p:grpSpPr>
        <a:xfrm>
          <a:off x="0" y="0"/>
          <a:ext cx="0" cy="0"/>
          <a:chOff x="0" y="0"/>
          <a:chExt cx="0" cy="0"/>
        </a:xfrm>
      </p:grpSpPr>
      <p:sp>
        <p:nvSpPr>
          <p:cNvPr id="66" name="Google Shape;66;p16"/>
          <p:cNvSpPr txBox="1">
            <a:spLocks noGrp="1"/>
          </p:cNvSpPr>
          <p:nvPr>
            <p:ph type="title"/>
          </p:nvPr>
        </p:nvSpPr>
        <p:spPr>
          <a:xfrm>
            <a:off x="324000" y="0"/>
            <a:ext cx="9864480" cy="740520"/>
          </a:xfrm>
          <a:prstGeom prst="rect">
            <a:avLst/>
          </a:prstGeom>
          <a:noFill/>
          <a:ln>
            <a:noFill/>
          </a:ln>
        </p:spPr>
        <p:txBody>
          <a:bodyPr spcFirstLastPara="1" wrap="square" lIns="0" tIns="0" rIns="0" bIns="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6"/>
          <p:cNvSpPr txBox="1">
            <a:spLocks noGrp="1"/>
          </p:cNvSpPr>
          <p:nvPr>
            <p:ph type="subTitle" idx="1"/>
          </p:nvPr>
        </p:nvSpPr>
        <p:spPr>
          <a:xfrm>
            <a:off x="324000" y="1498680"/>
            <a:ext cx="10972320" cy="3193200"/>
          </a:xfrm>
          <a:prstGeom prst="rect">
            <a:avLst/>
          </a:prstGeom>
          <a:noFill/>
          <a:ln>
            <a:noFill/>
          </a:ln>
        </p:spPr>
        <p:txBody>
          <a:bodyPr spcFirstLastPara="1" wrap="square" lIns="0" tIns="0" rIns="0" bIns="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9719684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Content" type="obj">
  <p:cSld name="Title, Content">
    <p:spTree>
      <p:nvGrpSpPr>
        <p:cNvPr id="1" name="Shape 68"/>
        <p:cNvGrpSpPr/>
        <p:nvPr/>
      </p:nvGrpSpPr>
      <p:grpSpPr>
        <a:xfrm>
          <a:off x="0" y="0"/>
          <a:ext cx="0" cy="0"/>
          <a:chOff x="0" y="0"/>
          <a:chExt cx="0" cy="0"/>
        </a:xfrm>
      </p:grpSpPr>
      <p:sp>
        <p:nvSpPr>
          <p:cNvPr id="69" name="Google Shape;69;p17"/>
          <p:cNvSpPr txBox="1">
            <a:spLocks noGrp="1"/>
          </p:cNvSpPr>
          <p:nvPr>
            <p:ph type="title"/>
          </p:nvPr>
        </p:nvSpPr>
        <p:spPr>
          <a:xfrm>
            <a:off x="324000" y="0"/>
            <a:ext cx="9864480" cy="740520"/>
          </a:xfrm>
          <a:prstGeom prst="rect">
            <a:avLst/>
          </a:prstGeom>
          <a:noFill/>
          <a:ln>
            <a:noFill/>
          </a:ln>
        </p:spPr>
        <p:txBody>
          <a:bodyPr spcFirstLastPara="1" wrap="square" lIns="0" tIns="0" rIns="0" bIns="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7"/>
          <p:cNvSpPr txBox="1">
            <a:spLocks noGrp="1"/>
          </p:cNvSpPr>
          <p:nvPr>
            <p:ph type="body" idx="1"/>
          </p:nvPr>
        </p:nvSpPr>
        <p:spPr>
          <a:xfrm>
            <a:off x="324000" y="1498680"/>
            <a:ext cx="10972320" cy="319320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extLst>
      <p:ext uri="{BB962C8B-B14F-4D97-AF65-F5344CB8AC3E}">
        <p14:creationId xmlns:p14="http://schemas.microsoft.com/office/powerpoint/2010/main" val="21834667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2 Content" type="twoObj">
  <p:cSld name="Title, 2 Content">
    <p:spTree>
      <p:nvGrpSpPr>
        <p:cNvPr id="1" name="Shape 71"/>
        <p:cNvGrpSpPr/>
        <p:nvPr/>
      </p:nvGrpSpPr>
      <p:grpSpPr>
        <a:xfrm>
          <a:off x="0" y="0"/>
          <a:ext cx="0" cy="0"/>
          <a:chOff x="0" y="0"/>
          <a:chExt cx="0" cy="0"/>
        </a:xfrm>
      </p:grpSpPr>
      <p:sp>
        <p:nvSpPr>
          <p:cNvPr id="72" name="Google Shape;72;p18"/>
          <p:cNvSpPr txBox="1">
            <a:spLocks noGrp="1"/>
          </p:cNvSpPr>
          <p:nvPr>
            <p:ph type="title"/>
          </p:nvPr>
        </p:nvSpPr>
        <p:spPr>
          <a:xfrm>
            <a:off x="324000" y="0"/>
            <a:ext cx="9864480" cy="740520"/>
          </a:xfrm>
          <a:prstGeom prst="rect">
            <a:avLst/>
          </a:prstGeom>
          <a:noFill/>
          <a:ln>
            <a:noFill/>
          </a:ln>
        </p:spPr>
        <p:txBody>
          <a:bodyPr spcFirstLastPara="1" wrap="square" lIns="0" tIns="0" rIns="0" bIns="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8"/>
          <p:cNvSpPr txBox="1">
            <a:spLocks noGrp="1"/>
          </p:cNvSpPr>
          <p:nvPr>
            <p:ph type="body" idx="1"/>
          </p:nvPr>
        </p:nvSpPr>
        <p:spPr>
          <a:xfrm>
            <a:off x="324000" y="1498680"/>
            <a:ext cx="5354400" cy="319320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74" name="Google Shape;74;p18"/>
          <p:cNvSpPr txBox="1">
            <a:spLocks noGrp="1"/>
          </p:cNvSpPr>
          <p:nvPr>
            <p:ph type="body" idx="2"/>
          </p:nvPr>
        </p:nvSpPr>
        <p:spPr>
          <a:xfrm>
            <a:off x="5946720" y="1498680"/>
            <a:ext cx="5354400" cy="319320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extLst>
      <p:ext uri="{BB962C8B-B14F-4D97-AF65-F5344CB8AC3E}">
        <p14:creationId xmlns:p14="http://schemas.microsoft.com/office/powerpoint/2010/main" val="42184681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5"/>
        <p:cNvGrpSpPr/>
        <p:nvPr/>
      </p:nvGrpSpPr>
      <p:grpSpPr>
        <a:xfrm>
          <a:off x="0" y="0"/>
          <a:ext cx="0" cy="0"/>
          <a:chOff x="0" y="0"/>
          <a:chExt cx="0" cy="0"/>
        </a:xfrm>
      </p:grpSpPr>
      <p:sp>
        <p:nvSpPr>
          <p:cNvPr id="76" name="Google Shape;76;p19"/>
          <p:cNvSpPr txBox="1">
            <a:spLocks noGrp="1"/>
          </p:cNvSpPr>
          <p:nvPr>
            <p:ph type="title"/>
          </p:nvPr>
        </p:nvSpPr>
        <p:spPr>
          <a:xfrm>
            <a:off x="324000" y="0"/>
            <a:ext cx="9864480" cy="740520"/>
          </a:xfrm>
          <a:prstGeom prst="rect">
            <a:avLst/>
          </a:prstGeom>
          <a:noFill/>
          <a:ln>
            <a:noFill/>
          </a:ln>
        </p:spPr>
        <p:txBody>
          <a:bodyPr spcFirstLastPara="1" wrap="square" lIns="0" tIns="0" rIns="0" bIns="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7700899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entered Text" type="objOnly">
  <p:cSld name="Centered Text">
    <p:spTree>
      <p:nvGrpSpPr>
        <p:cNvPr id="1" name="Shape 77"/>
        <p:cNvGrpSpPr/>
        <p:nvPr/>
      </p:nvGrpSpPr>
      <p:grpSpPr>
        <a:xfrm>
          <a:off x="0" y="0"/>
          <a:ext cx="0" cy="0"/>
          <a:chOff x="0" y="0"/>
          <a:chExt cx="0" cy="0"/>
        </a:xfrm>
      </p:grpSpPr>
      <p:sp>
        <p:nvSpPr>
          <p:cNvPr id="78" name="Google Shape;78;p20"/>
          <p:cNvSpPr txBox="1">
            <a:spLocks noGrp="1"/>
          </p:cNvSpPr>
          <p:nvPr>
            <p:ph type="subTitle" idx="1"/>
          </p:nvPr>
        </p:nvSpPr>
        <p:spPr>
          <a:xfrm>
            <a:off x="324000" y="0"/>
            <a:ext cx="9864480" cy="3434040"/>
          </a:xfrm>
          <a:prstGeom prst="rect">
            <a:avLst/>
          </a:prstGeom>
          <a:noFill/>
          <a:ln>
            <a:noFill/>
          </a:ln>
        </p:spPr>
        <p:txBody>
          <a:bodyPr spcFirstLastPara="1" wrap="square" lIns="0" tIns="0" rIns="0" bIns="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2345147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11988800" y="1905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203200" y="2286000"/>
            <a:ext cx="11777472"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207264" y="142352"/>
            <a:ext cx="11777472"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824568" y="2743200"/>
            <a:ext cx="8640232"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3" name="Rectangle 12"/>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kumimoji="0" lang="en-US"/>
          </a:p>
        </p:txBody>
      </p:sp>
      <p:sp>
        <p:nvSpPr>
          <p:cNvPr id="4" name="Date Placeholder 3"/>
          <p:cNvSpPr>
            <a:spLocks noGrp="1"/>
          </p:cNvSpPr>
          <p:nvPr>
            <p:ph type="dt" sz="half" idx="10"/>
          </p:nvPr>
        </p:nvSpPr>
        <p:spPr/>
        <p:txBody>
          <a:bodyPr/>
          <a:lstStyle/>
          <a:p>
            <a:pPr algn="l" eaLnBrk="1" latinLnBrk="0" hangingPunct="1"/>
            <a:fld id="{48D92626-37D2-4832-BF7A-BC283494A20D}" type="datetimeFigureOut">
              <a:rPr lang="en-US" smtClean="0"/>
              <a:t>12/12/18</a:t>
            </a:fld>
            <a:endParaRPr lang="en-US"/>
          </a:p>
        </p:txBody>
      </p:sp>
      <p:sp>
        <p:nvSpPr>
          <p:cNvPr id="8" name="Straight Connector 7"/>
          <p:cNvSpPr>
            <a:spLocks noChangeShapeType="1"/>
          </p:cNvSpPr>
          <p:nvPr/>
        </p:nvSpPr>
        <p:spPr bwMode="auto">
          <a:xfrm>
            <a:off x="203200" y="2438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5689600" y="2115312"/>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5815584" y="2209800"/>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5791200" y="2199451"/>
            <a:ext cx="609600" cy="441325"/>
          </a:xfrm>
        </p:spPr>
        <p:txBody>
          <a:bodyPr/>
          <a:lstStyle>
            <a:lvl1pPr>
              <a:defRPr>
                <a:solidFill>
                  <a:schemeClr val="accent3">
                    <a:shade val="75000"/>
                  </a:schemeClr>
                </a:solidFill>
              </a:defRPr>
            </a:lvl1pPr>
          </a:lstStyle>
          <a:p>
            <a:pPr algn="r" eaLnBrk="1" latinLnBrk="0" hangingPunct="1"/>
            <a:fld id="{8C592886-E571-45D5-8B56-343DC94F8FA6}" type="slidenum">
              <a:rPr kumimoji="0" lang="en-US" smtClean="0"/>
              <a:t>‹#›</a:t>
            </a:fld>
            <a:endParaRPr kumimoji="0" lang="en-US">
              <a:solidFill>
                <a:schemeClr val="tx2">
                  <a:shade val="90000"/>
                </a:schemeClr>
              </a:solidFill>
            </a:endParaRPr>
          </a:p>
        </p:txBody>
      </p:sp>
      <p:sp>
        <p:nvSpPr>
          <p:cNvPr id="2" name="Title 1"/>
          <p:cNvSpPr>
            <a:spLocks noGrp="1"/>
          </p:cNvSpPr>
          <p:nvPr>
            <p:ph type="title"/>
          </p:nvPr>
        </p:nvSpPr>
        <p:spPr>
          <a:xfrm>
            <a:off x="963084" y="533400"/>
            <a:ext cx="10363200" cy="1524000"/>
          </a:xfrm>
        </p:spPr>
        <p:txBody>
          <a:bodyPr anchor="b"/>
          <a:lstStyle>
            <a:lvl1pPr algn="ctr">
              <a:buNone/>
              <a:defRPr sz="4200" b="0" cap="none" baseline="0">
                <a:solidFill>
                  <a:srgbClr val="FFFFFF"/>
                </a:solidFill>
              </a:defRPr>
            </a:lvl1pPr>
          </a:lstStyle>
          <a:p>
            <a:r>
              <a:rPr kumimoji="0" lang="en-US"/>
              <a:t>Click to edit Master title style</a:t>
            </a:r>
          </a:p>
        </p:txBody>
      </p:sp>
    </p:spTree>
    <p:extLst>
      <p:ext uri="{BB962C8B-B14F-4D97-AF65-F5344CB8AC3E}">
        <p14:creationId xmlns:p14="http://schemas.microsoft.com/office/powerpoint/2010/main" val="1628051509"/>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itle, 2 Content and Content">
    <p:spTree>
      <p:nvGrpSpPr>
        <p:cNvPr id="1" name="Shape 79"/>
        <p:cNvGrpSpPr/>
        <p:nvPr/>
      </p:nvGrpSpPr>
      <p:grpSpPr>
        <a:xfrm>
          <a:off x="0" y="0"/>
          <a:ext cx="0" cy="0"/>
          <a:chOff x="0" y="0"/>
          <a:chExt cx="0" cy="0"/>
        </a:xfrm>
      </p:grpSpPr>
      <p:sp>
        <p:nvSpPr>
          <p:cNvPr id="80" name="Google Shape;80;p21"/>
          <p:cNvSpPr txBox="1">
            <a:spLocks noGrp="1"/>
          </p:cNvSpPr>
          <p:nvPr>
            <p:ph type="title"/>
          </p:nvPr>
        </p:nvSpPr>
        <p:spPr>
          <a:xfrm>
            <a:off x="324000" y="0"/>
            <a:ext cx="9864480" cy="740520"/>
          </a:xfrm>
          <a:prstGeom prst="rect">
            <a:avLst/>
          </a:prstGeom>
          <a:noFill/>
          <a:ln>
            <a:noFill/>
          </a:ln>
        </p:spPr>
        <p:txBody>
          <a:bodyPr spcFirstLastPara="1" wrap="square" lIns="0" tIns="0" rIns="0" bIns="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21"/>
          <p:cNvSpPr txBox="1">
            <a:spLocks noGrp="1"/>
          </p:cNvSpPr>
          <p:nvPr>
            <p:ph type="body" idx="1"/>
          </p:nvPr>
        </p:nvSpPr>
        <p:spPr>
          <a:xfrm>
            <a:off x="324000" y="1498680"/>
            <a:ext cx="5354400" cy="152280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82" name="Google Shape;82;p21"/>
          <p:cNvSpPr txBox="1">
            <a:spLocks noGrp="1"/>
          </p:cNvSpPr>
          <p:nvPr>
            <p:ph type="body" idx="2"/>
          </p:nvPr>
        </p:nvSpPr>
        <p:spPr>
          <a:xfrm>
            <a:off x="324000" y="3166560"/>
            <a:ext cx="5354400" cy="152280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83" name="Google Shape;83;p21"/>
          <p:cNvSpPr txBox="1">
            <a:spLocks noGrp="1"/>
          </p:cNvSpPr>
          <p:nvPr>
            <p:ph type="body" idx="3"/>
          </p:nvPr>
        </p:nvSpPr>
        <p:spPr>
          <a:xfrm>
            <a:off x="5946720" y="1498680"/>
            <a:ext cx="5354400" cy="319320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extLst>
      <p:ext uri="{BB962C8B-B14F-4D97-AF65-F5344CB8AC3E}">
        <p14:creationId xmlns:p14="http://schemas.microsoft.com/office/powerpoint/2010/main" val="41229283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Title Content and 2 Content">
    <p:spTree>
      <p:nvGrpSpPr>
        <p:cNvPr id="1" name="Shape 84"/>
        <p:cNvGrpSpPr/>
        <p:nvPr/>
      </p:nvGrpSpPr>
      <p:grpSpPr>
        <a:xfrm>
          <a:off x="0" y="0"/>
          <a:ext cx="0" cy="0"/>
          <a:chOff x="0" y="0"/>
          <a:chExt cx="0" cy="0"/>
        </a:xfrm>
      </p:grpSpPr>
      <p:sp>
        <p:nvSpPr>
          <p:cNvPr id="85" name="Google Shape;85;p22"/>
          <p:cNvSpPr txBox="1">
            <a:spLocks noGrp="1"/>
          </p:cNvSpPr>
          <p:nvPr>
            <p:ph type="title"/>
          </p:nvPr>
        </p:nvSpPr>
        <p:spPr>
          <a:xfrm>
            <a:off x="324000" y="0"/>
            <a:ext cx="9864480" cy="740520"/>
          </a:xfrm>
          <a:prstGeom prst="rect">
            <a:avLst/>
          </a:prstGeom>
          <a:noFill/>
          <a:ln>
            <a:noFill/>
          </a:ln>
        </p:spPr>
        <p:txBody>
          <a:bodyPr spcFirstLastPara="1" wrap="square" lIns="0" tIns="0" rIns="0" bIns="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22"/>
          <p:cNvSpPr txBox="1">
            <a:spLocks noGrp="1"/>
          </p:cNvSpPr>
          <p:nvPr>
            <p:ph type="body" idx="1"/>
          </p:nvPr>
        </p:nvSpPr>
        <p:spPr>
          <a:xfrm>
            <a:off x="324000" y="1498680"/>
            <a:ext cx="5354400" cy="319320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87" name="Google Shape;87;p22"/>
          <p:cNvSpPr txBox="1">
            <a:spLocks noGrp="1"/>
          </p:cNvSpPr>
          <p:nvPr>
            <p:ph type="body" idx="2"/>
          </p:nvPr>
        </p:nvSpPr>
        <p:spPr>
          <a:xfrm>
            <a:off x="5946720" y="1498680"/>
            <a:ext cx="5354400" cy="152280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88" name="Google Shape;88;p22"/>
          <p:cNvSpPr txBox="1">
            <a:spLocks noGrp="1"/>
          </p:cNvSpPr>
          <p:nvPr>
            <p:ph type="body" idx="3"/>
          </p:nvPr>
        </p:nvSpPr>
        <p:spPr>
          <a:xfrm>
            <a:off x="5946720" y="3166560"/>
            <a:ext cx="5354400" cy="152280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extLst>
      <p:ext uri="{BB962C8B-B14F-4D97-AF65-F5344CB8AC3E}">
        <p14:creationId xmlns:p14="http://schemas.microsoft.com/office/powerpoint/2010/main" val="3489022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itle, 2 Content over Content">
    <p:spTree>
      <p:nvGrpSpPr>
        <p:cNvPr id="1" name="Shape 89"/>
        <p:cNvGrpSpPr/>
        <p:nvPr/>
      </p:nvGrpSpPr>
      <p:grpSpPr>
        <a:xfrm>
          <a:off x="0" y="0"/>
          <a:ext cx="0" cy="0"/>
          <a:chOff x="0" y="0"/>
          <a:chExt cx="0" cy="0"/>
        </a:xfrm>
      </p:grpSpPr>
      <p:sp>
        <p:nvSpPr>
          <p:cNvPr id="90" name="Google Shape;90;p23"/>
          <p:cNvSpPr txBox="1">
            <a:spLocks noGrp="1"/>
          </p:cNvSpPr>
          <p:nvPr>
            <p:ph type="title"/>
          </p:nvPr>
        </p:nvSpPr>
        <p:spPr>
          <a:xfrm>
            <a:off x="324000" y="0"/>
            <a:ext cx="9864480" cy="740520"/>
          </a:xfrm>
          <a:prstGeom prst="rect">
            <a:avLst/>
          </a:prstGeom>
          <a:noFill/>
          <a:ln>
            <a:noFill/>
          </a:ln>
        </p:spPr>
        <p:txBody>
          <a:bodyPr spcFirstLastPara="1" wrap="square" lIns="0" tIns="0" rIns="0" bIns="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23"/>
          <p:cNvSpPr txBox="1">
            <a:spLocks noGrp="1"/>
          </p:cNvSpPr>
          <p:nvPr>
            <p:ph type="body" idx="1"/>
          </p:nvPr>
        </p:nvSpPr>
        <p:spPr>
          <a:xfrm>
            <a:off x="324000" y="1498680"/>
            <a:ext cx="5354400" cy="152280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92" name="Google Shape;92;p23"/>
          <p:cNvSpPr txBox="1">
            <a:spLocks noGrp="1"/>
          </p:cNvSpPr>
          <p:nvPr>
            <p:ph type="body" idx="2"/>
          </p:nvPr>
        </p:nvSpPr>
        <p:spPr>
          <a:xfrm>
            <a:off x="5946720" y="1498680"/>
            <a:ext cx="5354400" cy="152280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93" name="Google Shape;93;p23"/>
          <p:cNvSpPr txBox="1">
            <a:spLocks noGrp="1"/>
          </p:cNvSpPr>
          <p:nvPr>
            <p:ph type="body" idx="3"/>
          </p:nvPr>
        </p:nvSpPr>
        <p:spPr>
          <a:xfrm>
            <a:off x="324000" y="3166560"/>
            <a:ext cx="10972320" cy="152280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extLst>
      <p:ext uri="{BB962C8B-B14F-4D97-AF65-F5344CB8AC3E}">
        <p14:creationId xmlns:p14="http://schemas.microsoft.com/office/powerpoint/2010/main" val="19659341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Content over Content" type="objOverTx">
  <p:cSld name="Title, Content over Content">
    <p:spTree>
      <p:nvGrpSpPr>
        <p:cNvPr id="1" name="Shape 94"/>
        <p:cNvGrpSpPr/>
        <p:nvPr/>
      </p:nvGrpSpPr>
      <p:grpSpPr>
        <a:xfrm>
          <a:off x="0" y="0"/>
          <a:ext cx="0" cy="0"/>
          <a:chOff x="0" y="0"/>
          <a:chExt cx="0" cy="0"/>
        </a:xfrm>
      </p:grpSpPr>
      <p:sp>
        <p:nvSpPr>
          <p:cNvPr id="95" name="Google Shape;95;p24"/>
          <p:cNvSpPr txBox="1">
            <a:spLocks noGrp="1"/>
          </p:cNvSpPr>
          <p:nvPr>
            <p:ph type="title"/>
          </p:nvPr>
        </p:nvSpPr>
        <p:spPr>
          <a:xfrm>
            <a:off x="324000" y="0"/>
            <a:ext cx="9864480" cy="740520"/>
          </a:xfrm>
          <a:prstGeom prst="rect">
            <a:avLst/>
          </a:prstGeom>
          <a:noFill/>
          <a:ln>
            <a:noFill/>
          </a:ln>
        </p:spPr>
        <p:txBody>
          <a:bodyPr spcFirstLastPara="1" wrap="square" lIns="0" tIns="0" rIns="0" bIns="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24"/>
          <p:cNvSpPr txBox="1">
            <a:spLocks noGrp="1"/>
          </p:cNvSpPr>
          <p:nvPr>
            <p:ph type="body" idx="1"/>
          </p:nvPr>
        </p:nvSpPr>
        <p:spPr>
          <a:xfrm>
            <a:off x="324000" y="1498680"/>
            <a:ext cx="10972320" cy="152280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97" name="Google Shape;97;p24"/>
          <p:cNvSpPr txBox="1">
            <a:spLocks noGrp="1"/>
          </p:cNvSpPr>
          <p:nvPr>
            <p:ph type="body" idx="2"/>
          </p:nvPr>
        </p:nvSpPr>
        <p:spPr>
          <a:xfrm>
            <a:off x="324000" y="3166560"/>
            <a:ext cx="10972320" cy="152280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extLst>
      <p:ext uri="{BB962C8B-B14F-4D97-AF65-F5344CB8AC3E}">
        <p14:creationId xmlns:p14="http://schemas.microsoft.com/office/powerpoint/2010/main" val="1651267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4 Content" type="fourObj">
  <p:cSld name="Title, 4 Content">
    <p:spTree>
      <p:nvGrpSpPr>
        <p:cNvPr id="1" name="Shape 98"/>
        <p:cNvGrpSpPr/>
        <p:nvPr/>
      </p:nvGrpSpPr>
      <p:grpSpPr>
        <a:xfrm>
          <a:off x="0" y="0"/>
          <a:ext cx="0" cy="0"/>
          <a:chOff x="0" y="0"/>
          <a:chExt cx="0" cy="0"/>
        </a:xfrm>
      </p:grpSpPr>
      <p:sp>
        <p:nvSpPr>
          <p:cNvPr id="99" name="Google Shape;99;p25"/>
          <p:cNvSpPr txBox="1">
            <a:spLocks noGrp="1"/>
          </p:cNvSpPr>
          <p:nvPr>
            <p:ph type="title"/>
          </p:nvPr>
        </p:nvSpPr>
        <p:spPr>
          <a:xfrm>
            <a:off x="324000" y="0"/>
            <a:ext cx="9864480" cy="740520"/>
          </a:xfrm>
          <a:prstGeom prst="rect">
            <a:avLst/>
          </a:prstGeom>
          <a:noFill/>
          <a:ln>
            <a:noFill/>
          </a:ln>
        </p:spPr>
        <p:txBody>
          <a:bodyPr spcFirstLastPara="1" wrap="square" lIns="0" tIns="0" rIns="0" bIns="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25"/>
          <p:cNvSpPr txBox="1">
            <a:spLocks noGrp="1"/>
          </p:cNvSpPr>
          <p:nvPr>
            <p:ph type="body" idx="1"/>
          </p:nvPr>
        </p:nvSpPr>
        <p:spPr>
          <a:xfrm>
            <a:off x="324000" y="1498680"/>
            <a:ext cx="5354400" cy="152280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01" name="Google Shape;101;p25"/>
          <p:cNvSpPr txBox="1">
            <a:spLocks noGrp="1"/>
          </p:cNvSpPr>
          <p:nvPr>
            <p:ph type="body" idx="2"/>
          </p:nvPr>
        </p:nvSpPr>
        <p:spPr>
          <a:xfrm>
            <a:off x="5946720" y="1498680"/>
            <a:ext cx="5354400" cy="152280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02" name="Google Shape;102;p25"/>
          <p:cNvSpPr txBox="1">
            <a:spLocks noGrp="1"/>
          </p:cNvSpPr>
          <p:nvPr>
            <p:ph type="body" idx="3"/>
          </p:nvPr>
        </p:nvSpPr>
        <p:spPr>
          <a:xfrm>
            <a:off x="5946720" y="3166560"/>
            <a:ext cx="5354400" cy="152280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03" name="Google Shape;103;p25"/>
          <p:cNvSpPr txBox="1">
            <a:spLocks noGrp="1"/>
          </p:cNvSpPr>
          <p:nvPr>
            <p:ph type="body" idx="4"/>
          </p:nvPr>
        </p:nvSpPr>
        <p:spPr>
          <a:xfrm>
            <a:off x="324000" y="3166560"/>
            <a:ext cx="5354400" cy="152280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extLst>
      <p:ext uri="{BB962C8B-B14F-4D97-AF65-F5344CB8AC3E}">
        <p14:creationId xmlns:p14="http://schemas.microsoft.com/office/powerpoint/2010/main" val="9251488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104"/>
        <p:cNvGrpSpPr/>
        <p:nvPr/>
      </p:nvGrpSpPr>
      <p:grpSpPr>
        <a:xfrm>
          <a:off x="0" y="0"/>
          <a:ext cx="0" cy="0"/>
          <a:chOff x="0" y="0"/>
          <a:chExt cx="0" cy="0"/>
        </a:xfrm>
      </p:grpSpPr>
      <p:sp>
        <p:nvSpPr>
          <p:cNvPr id="105" name="Google Shape;105;p26"/>
          <p:cNvSpPr txBox="1">
            <a:spLocks noGrp="1"/>
          </p:cNvSpPr>
          <p:nvPr>
            <p:ph type="title"/>
          </p:nvPr>
        </p:nvSpPr>
        <p:spPr>
          <a:xfrm>
            <a:off x="324000" y="0"/>
            <a:ext cx="9864480" cy="740520"/>
          </a:xfrm>
          <a:prstGeom prst="rect">
            <a:avLst/>
          </a:prstGeom>
          <a:noFill/>
          <a:ln>
            <a:noFill/>
          </a:ln>
        </p:spPr>
        <p:txBody>
          <a:bodyPr spcFirstLastPara="1" wrap="square" lIns="0" tIns="0" rIns="0" bIns="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26"/>
          <p:cNvSpPr txBox="1">
            <a:spLocks noGrp="1"/>
          </p:cNvSpPr>
          <p:nvPr>
            <p:ph type="body" idx="1"/>
          </p:nvPr>
        </p:nvSpPr>
        <p:spPr>
          <a:xfrm>
            <a:off x="324000" y="1498680"/>
            <a:ext cx="3532800" cy="152280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07" name="Google Shape;107;p26"/>
          <p:cNvSpPr txBox="1">
            <a:spLocks noGrp="1"/>
          </p:cNvSpPr>
          <p:nvPr>
            <p:ph type="body" idx="2"/>
          </p:nvPr>
        </p:nvSpPr>
        <p:spPr>
          <a:xfrm>
            <a:off x="4033920" y="1498680"/>
            <a:ext cx="3532800" cy="152280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08" name="Google Shape;108;p26"/>
          <p:cNvSpPr txBox="1">
            <a:spLocks noGrp="1"/>
          </p:cNvSpPr>
          <p:nvPr>
            <p:ph type="body" idx="3"/>
          </p:nvPr>
        </p:nvSpPr>
        <p:spPr>
          <a:xfrm>
            <a:off x="7743840" y="1498680"/>
            <a:ext cx="3532800" cy="152280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09" name="Google Shape;109;p26"/>
          <p:cNvSpPr txBox="1">
            <a:spLocks noGrp="1"/>
          </p:cNvSpPr>
          <p:nvPr>
            <p:ph type="body" idx="4"/>
          </p:nvPr>
        </p:nvSpPr>
        <p:spPr>
          <a:xfrm>
            <a:off x="7743840" y="3166560"/>
            <a:ext cx="3532800" cy="152280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10" name="Google Shape;110;p26"/>
          <p:cNvSpPr txBox="1">
            <a:spLocks noGrp="1"/>
          </p:cNvSpPr>
          <p:nvPr>
            <p:ph type="body" idx="5"/>
          </p:nvPr>
        </p:nvSpPr>
        <p:spPr>
          <a:xfrm>
            <a:off x="4033920" y="3166560"/>
            <a:ext cx="3532800" cy="152280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11" name="Google Shape;111;p26"/>
          <p:cNvSpPr txBox="1">
            <a:spLocks noGrp="1"/>
          </p:cNvSpPr>
          <p:nvPr>
            <p:ph type="body" idx="6"/>
          </p:nvPr>
        </p:nvSpPr>
        <p:spPr>
          <a:xfrm>
            <a:off x="324000" y="3166560"/>
            <a:ext cx="3532800" cy="152280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extLst>
      <p:ext uri="{BB962C8B-B14F-4D97-AF65-F5344CB8AC3E}">
        <p14:creationId xmlns:p14="http://schemas.microsoft.com/office/powerpoint/2010/main" val="10370967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Texte du titre"/>
          <p:cNvSpPr txBox="1">
            <a:spLocks noGrp="1"/>
          </p:cNvSpPr>
          <p:nvPr>
            <p:ph type="title"/>
          </p:nvPr>
        </p:nvSpPr>
        <p:spPr>
          <a:xfrm>
            <a:off x="415612" y="992764"/>
            <a:ext cx="11360801" cy="2736805"/>
          </a:xfrm>
          <a:prstGeom prst="rect">
            <a:avLst/>
          </a:prstGeom>
        </p:spPr>
        <p:txBody>
          <a:bodyPr anchor="b"/>
          <a:lstStyle>
            <a:lvl1pPr algn="ctr">
              <a:defRPr sz="6933" b="0">
                <a:solidFill>
                  <a:srgbClr val="000000"/>
                </a:solidFill>
              </a:defRPr>
            </a:lvl1pPr>
          </a:lstStyle>
          <a:p>
            <a:r>
              <a:t>Texte du titre</a:t>
            </a:r>
          </a:p>
        </p:txBody>
      </p:sp>
      <p:sp>
        <p:nvSpPr>
          <p:cNvPr id="12" name="Texte niveau 1…"/>
          <p:cNvSpPr txBox="1">
            <a:spLocks noGrp="1"/>
          </p:cNvSpPr>
          <p:nvPr>
            <p:ph type="body" sz="quarter" idx="1"/>
          </p:nvPr>
        </p:nvSpPr>
        <p:spPr>
          <a:xfrm>
            <a:off x="415598" y="3778834"/>
            <a:ext cx="11360805" cy="1056804"/>
          </a:xfrm>
          <a:prstGeom prst="rect">
            <a:avLst/>
          </a:prstGeom>
        </p:spPr>
        <p:txBody>
          <a:bodyPr/>
          <a:lstStyle>
            <a:lvl1pPr marL="152396" indent="0" algn="ctr">
              <a:lnSpc>
                <a:spcPct val="100000"/>
              </a:lnSpc>
              <a:buClrTx/>
              <a:buSzTx/>
              <a:buFontTx/>
              <a:buNone/>
              <a:defRPr sz="3733">
                <a:solidFill>
                  <a:srgbClr val="585858"/>
                </a:solidFill>
              </a:defRPr>
            </a:lvl1pPr>
            <a:lvl2pPr marL="152396" indent="152396" algn="ctr">
              <a:lnSpc>
                <a:spcPct val="100000"/>
              </a:lnSpc>
              <a:buClrTx/>
              <a:buSzTx/>
              <a:buFontTx/>
              <a:buNone/>
              <a:defRPr sz="3733">
                <a:solidFill>
                  <a:srgbClr val="585858"/>
                </a:solidFill>
              </a:defRPr>
            </a:lvl2pPr>
            <a:lvl3pPr marL="152396" indent="152396" algn="ctr">
              <a:lnSpc>
                <a:spcPct val="100000"/>
              </a:lnSpc>
              <a:buClrTx/>
              <a:buSzTx/>
              <a:buFontTx/>
              <a:buNone/>
              <a:defRPr sz="3733">
                <a:solidFill>
                  <a:srgbClr val="585858"/>
                </a:solidFill>
              </a:defRPr>
            </a:lvl3pPr>
            <a:lvl4pPr marL="152396" indent="152396" algn="ctr">
              <a:lnSpc>
                <a:spcPct val="100000"/>
              </a:lnSpc>
              <a:buClrTx/>
              <a:buSzTx/>
              <a:buFontTx/>
              <a:buNone/>
              <a:defRPr sz="3733">
                <a:solidFill>
                  <a:srgbClr val="585858"/>
                </a:solidFill>
              </a:defRPr>
            </a:lvl4pPr>
            <a:lvl5pPr marL="152396" indent="152396" algn="ctr">
              <a:lnSpc>
                <a:spcPct val="100000"/>
              </a:lnSpc>
              <a:buClrTx/>
              <a:buSzTx/>
              <a:buFontTx/>
              <a:buNone/>
              <a:defRPr sz="3733">
                <a:solidFill>
                  <a:srgbClr val="585858"/>
                </a:solidFill>
              </a:defRPr>
            </a:lvl5pPr>
          </a:lstStyle>
          <a:p>
            <a:r>
              <a:t>Texte niveau 1</a:t>
            </a:r>
          </a:p>
          <a:p>
            <a:pPr lvl="1"/>
            <a:r>
              <a:t>Texte niveau 2</a:t>
            </a:r>
          </a:p>
          <a:p>
            <a:pPr lvl="2"/>
            <a:r>
              <a:t>Texte niveau 3</a:t>
            </a:r>
          </a:p>
          <a:p>
            <a:pPr lvl="3"/>
            <a:r>
              <a:t>Texte niveau 4</a:t>
            </a:r>
          </a:p>
          <a:p>
            <a:pPr lvl="4"/>
            <a:r>
              <a:t>Texte niveau 5</a:t>
            </a:r>
          </a:p>
        </p:txBody>
      </p:sp>
      <p:sp>
        <p:nvSpPr>
          <p:cNvPr id="13"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16474731"/>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TITLE_AND_BODY">
    <p:spTree>
      <p:nvGrpSpPr>
        <p:cNvPr id="1" name=""/>
        <p:cNvGrpSpPr/>
        <p:nvPr/>
      </p:nvGrpSpPr>
      <p:grpSpPr>
        <a:xfrm>
          <a:off x="0" y="0"/>
          <a:ext cx="0" cy="0"/>
          <a:chOff x="0" y="0"/>
          <a:chExt cx="0" cy="0"/>
        </a:xfrm>
      </p:grpSpPr>
      <p:sp>
        <p:nvSpPr>
          <p:cNvPr id="20" name="Texte du titre"/>
          <p:cNvSpPr txBox="1">
            <a:spLocks noGrp="1"/>
          </p:cNvSpPr>
          <p:nvPr>
            <p:ph type="title"/>
          </p:nvPr>
        </p:nvSpPr>
        <p:spPr>
          <a:prstGeom prst="rect">
            <a:avLst/>
          </a:prstGeom>
        </p:spPr>
        <p:txBody>
          <a:bodyPr/>
          <a:lstStyle/>
          <a:p>
            <a:r>
              <a:t>Texte du titre</a:t>
            </a:r>
          </a:p>
        </p:txBody>
      </p:sp>
      <p:sp>
        <p:nvSpPr>
          <p:cNvPr id="21" name="Texte niveau 1…"/>
          <p:cNvSpPr txBox="1">
            <a:spLocks noGrp="1"/>
          </p:cNvSpPr>
          <p:nvPr>
            <p:ph type="body" idx="1"/>
          </p:nvPr>
        </p:nvSpPr>
        <p:spPr>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22"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57059364"/>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SECTION_HEADER">
    <p:spTree>
      <p:nvGrpSpPr>
        <p:cNvPr id="1" name=""/>
        <p:cNvGrpSpPr/>
        <p:nvPr/>
      </p:nvGrpSpPr>
      <p:grpSpPr>
        <a:xfrm>
          <a:off x="0" y="0"/>
          <a:ext cx="0" cy="0"/>
          <a:chOff x="0" y="0"/>
          <a:chExt cx="0" cy="0"/>
        </a:xfrm>
      </p:grpSpPr>
      <p:sp>
        <p:nvSpPr>
          <p:cNvPr id="29" name="Texte du titre"/>
          <p:cNvSpPr txBox="1">
            <a:spLocks noGrp="1"/>
          </p:cNvSpPr>
          <p:nvPr>
            <p:ph type="title"/>
          </p:nvPr>
        </p:nvSpPr>
        <p:spPr>
          <a:xfrm>
            <a:off x="415598" y="2867797"/>
            <a:ext cx="11360805" cy="1122404"/>
          </a:xfrm>
          <a:prstGeom prst="rect">
            <a:avLst/>
          </a:prstGeom>
        </p:spPr>
        <p:txBody>
          <a:bodyPr anchor="ctr"/>
          <a:lstStyle>
            <a:lvl1pPr algn="ctr">
              <a:defRPr sz="4800" b="0">
                <a:solidFill>
                  <a:srgbClr val="000000"/>
                </a:solidFill>
              </a:defRPr>
            </a:lvl1pPr>
          </a:lstStyle>
          <a:p>
            <a:r>
              <a:t>Texte du titre</a:t>
            </a:r>
          </a:p>
        </p:txBody>
      </p:sp>
      <p:sp>
        <p:nvSpPr>
          <p:cNvPr id="30"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01419452"/>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TITLE_AND_TWO_COLUMNS">
    <p:spTree>
      <p:nvGrpSpPr>
        <p:cNvPr id="1" name=""/>
        <p:cNvGrpSpPr/>
        <p:nvPr/>
      </p:nvGrpSpPr>
      <p:grpSpPr>
        <a:xfrm>
          <a:off x="0" y="0"/>
          <a:ext cx="0" cy="0"/>
          <a:chOff x="0" y="0"/>
          <a:chExt cx="0" cy="0"/>
        </a:xfrm>
      </p:grpSpPr>
      <p:sp>
        <p:nvSpPr>
          <p:cNvPr id="37" name="Texte du titre"/>
          <p:cNvSpPr txBox="1">
            <a:spLocks noGrp="1"/>
          </p:cNvSpPr>
          <p:nvPr>
            <p:ph type="title"/>
          </p:nvPr>
        </p:nvSpPr>
        <p:spPr>
          <a:prstGeom prst="rect">
            <a:avLst/>
          </a:prstGeom>
        </p:spPr>
        <p:txBody>
          <a:bodyPr/>
          <a:lstStyle/>
          <a:p>
            <a:r>
              <a:t>Texte du titre</a:t>
            </a:r>
          </a:p>
        </p:txBody>
      </p:sp>
      <p:sp>
        <p:nvSpPr>
          <p:cNvPr id="38" name="Texte niveau 1…"/>
          <p:cNvSpPr txBox="1">
            <a:spLocks noGrp="1"/>
          </p:cNvSpPr>
          <p:nvPr>
            <p:ph type="body" sz="half" idx="1"/>
          </p:nvPr>
        </p:nvSpPr>
        <p:spPr>
          <a:xfrm>
            <a:off x="415598" y="1536633"/>
            <a:ext cx="5333205" cy="4555200"/>
          </a:xfrm>
          <a:prstGeom prst="rect">
            <a:avLst/>
          </a:prstGeom>
        </p:spPr>
        <p:txBody>
          <a:bodyPr/>
          <a:lstStyle>
            <a:lvl1pPr indent="-423323">
              <a:buSzPts val="1400"/>
              <a:defRPr sz="1867">
                <a:solidFill>
                  <a:srgbClr val="585858"/>
                </a:solidFill>
              </a:defRPr>
            </a:lvl1pPr>
            <a:lvl2pPr marL="1286901" indent="-474121">
              <a:buSzPts val="1400"/>
              <a:defRPr sz="1867">
                <a:solidFill>
                  <a:srgbClr val="585858"/>
                </a:solidFill>
              </a:defRPr>
            </a:lvl2pPr>
            <a:lvl3pPr marL="1896486" indent="-474121">
              <a:buSzPts val="1400"/>
              <a:defRPr sz="1867">
                <a:solidFill>
                  <a:srgbClr val="585858"/>
                </a:solidFill>
              </a:defRPr>
            </a:lvl3pPr>
            <a:lvl4pPr marL="2506071" indent="-474121">
              <a:buSzPts val="1400"/>
              <a:defRPr sz="1867">
                <a:solidFill>
                  <a:srgbClr val="585858"/>
                </a:solidFill>
              </a:defRPr>
            </a:lvl4pPr>
            <a:lvl5pPr marL="3115655" indent="-474121">
              <a:buSzPts val="1400"/>
              <a:defRPr sz="1867">
                <a:solidFill>
                  <a:srgbClr val="585858"/>
                </a:solidFill>
              </a:defRPr>
            </a:lvl5pPr>
          </a:lstStyle>
          <a:p>
            <a:r>
              <a:t>Texte niveau 1</a:t>
            </a:r>
          </a:p>
          <a:p>
            <a:pPr lvl="1"/>
            <a:r>
              <a:t>Texte niveau 2</a:t>
            </a:r>
          </a:p>
          <a:p>
            <a:pPr lvl="2"/>
            <a:r>
              <a:t>Texte niveau 3</a:t>
            </a:r>
          </a:p>
          <a:p>
            <a:pPr lvl="3"/>
            <a:r>
              <a:t>Texte niveau 4</a:t>
            </a:r>
          </a:p>
          <a:p>
            <a:pPr lvl="4"/>
            <a:r>
              <a:t>Texte niveau 5</a:t>
            </a:r>
          </a:p>
        </p:txBody>
      </p:sp>
      <p:sp>
        <p:nvSpPr>
          <p:cNvPr id="39" name="Shape 23"/>
          <p:cNvSpPr txBox="1">
            <a:spLocks noGrp="1"/>
          </p:cNvSpPr>
          <p:nvPr>
            <p:ph type="body" sz="half" idx="13"/>
          </p:nvPr>
        </p:nvSpPr>
        <p:spPr>
          <a:xfrm>
            <a:off x="6443197" y="1536633"/>
            <a:ext cx="5333207" cy="4555200"/>
          </a:xfrm>
          <a:prstGeom prst="rect">
            <a:avLst/>
          </a:prstGeom>
        </p:spPr>
        <p:txBody>
          <a:bodyPr/>
          <a:lstStyle/>
          <a:p>
            <a:endParaRPr/>
          </a:p>
        </p:txBody>
      </p:sp>
      <p:sp>
        <p:nvSpPr>
          <p:cNvPr id="40"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68736350"/>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02336" y="228600"/>
            <a:ext cx="11379200" cy="758952"/>
          </a:xfrm>
        </p:spPr>
        <p:txBody>
          <a:bodyPr/>
          <a:lstStyle/>
          <a:p>
            <a:r>
              <a:rPr kumimoji="0" lang="en-US"/>
              <a:t>Click to edit Master title style</a:t>
            </a:r>
          </a:p>
        </p:txBody>
      </p:sp>
      <p:sp>
        <p:nvSpPr>
          <p:cNvPr id="5" name="Date Placeholder 4"/>
          <p:cNvSpPr>
            <a:spLocks noGrp="1"/>
          </p:cNvSpPr>
          <p:nvPr>
            <p:ph type="dt" sz="half" idx="10"/>
          </p:nvPr>
        </p:nvSpPr>
        <p:spPr>
          <a:xfrm>
            <a:off x="7721600" y="6409944"/>
            <a:ext cx="4059936" cy="365760"/>
          </a:xfrm>
        </p:spPr>
        <p:txBody>
          <a:bodyPr/>
          <a:lstStyle/>
          <a:p>
            <a:fld id="{48D92626-37D2-4832-BF7A-BC283494A20D}" type="datetimeFigureOut">
              <a:rPr lang="en-US" smtClean="0"/>
              <a:t>12/12/18</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8C592886-E571-45D5-8B56-343DC94F8FA6}" type="slidenum">
              <a:rPr kumimoji="0" lang="en-US" smtClean="0"/>
              <a:t>‹#›</a:t>
            </a:fld>
            <a:endParaRPr kumimoji="0" lang="en-US"/>
          </a:p>
        </p:txBody>
      </p:sp>
      <p:sp>
        <p:nvSpPr>
          <p:cNvPr id="8" name="Straight Connector 7"/>
          <p:cNvSpPr>
            <a:spLocks noChangeShapeType="1"/>
          </p:cNvSpPr>
          <p:nvPr/>
        </p:nvSpPr>
        <p:spPr bwMode="auto">
          <a:xfrm flipV="1">
            <a:off x="6084107" y="1575653"/>
            <a:ext cx="11895"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402336" y="1371600"/>
            <a:ext cx="53848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6400800" y="1371600"/>
            <a:ext cx="53848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55452421"/>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TITLE_ONLY">
    <p:spTree>
      <p:nvGrpSpPr>
        <p:cNvPr id="1" name=""/>
        <p:cNvGrpSpPr/>
        <p:nvPr/>
      </p:nvGrpSpPr>
      <p:grpSpPr>
        <a:xfrm>
          <a:off x="0" y="0"/>
          <a:ext cx="0" cy="0"/>
          <a:chOff x="0" y="0"/>
          <a:chExt cx="0" cy="0"/>
        </a:xfrm>
      </p:grpSpPr>
      <p:sp>
        <p:nvSpPr>
          <p:cNvPr id="47" name="Texte du titre"/>
          <p:cNvSpPr txBox="1">
            <a:spLocks noGrp="1"/>
          </p:cNvSpPr>
          <p:nvPr>
            <p:ph type="title"/>
          </p:nvPr>
        </p:nvSpPr>
        <p:spPr>
          <a:prstGeom prst="rect">
            <a:avLst/>
          </a:prstGeom>
        </p:spPr>
        <p:txBody>
          <a:bodyPr/>
          <a:lstStyle/>
          <a:p>
            <a:r>
              <a:t>Texte du titre</a:t>
            </a:r>
          </a:p>
        </p:txBody>
      </p:sp>
      <p:sp>
        <p:nvSpPr>
          <p:cNvPr id="48"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79801926"/>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ONE_COLUMN_TEXT">
    <p:spTree>
      <p:nvGrpSpPr>
        <p:cNvPr id="1" name=""/>
        <p:cNvGrpSpPr/>
        <p:nvPr/>
      </p:nvGrpSpPr>
      <p:grpSpPr>
        <a:xfrm>
          <a:off x="0" y="0"/>
          <a:ext cx="0" cy="0"/>
          <a:chOff x="0" y="0"/>
          <a:chExt cx="0" cy="0"/>
        </a:xfrm>
      </p:grpSpPr>
      <p:sp>
        <p:nvSpPr>
          <p:cNvPr id="55" name="Texte du titre"/>
          <p:cNvSpPr txBox="1">
            <a:spLocks noGrp="1"/>
          </p:cNvSpPr>
          <p:nvPr>
            <p:ph type="title"/>
          </p:nvPr>
        </p:nvSpPr>
        <p:spPr>
          <a:xfrm>
            <a:off x="415598" y="740800"/>
            <a:ext cx="3744005" cy="1007600"/>
          </a:xfrm>
          <a:prstGeom prst="rect">
            <a:avLst/>
          </a:prstGeom>
        </p:spPr>
        <p:txBody>
          <a:bodyPr anchor="b"/>
          <a:lstStyle>
            <a:lvl1pPr>
              <a:defRPr sz="3200" b="0">
                <a:solidFill>
                  <a:srgbClr val="000000"/>
                </a:solidFill>
              </a:defRPr>
            </a:lvl1pPr>
          </a:lstStyle>
          <a:p>
            <a:r>
              <a:t>Texte du titre</a:t>
            </a:r>
          </a:p>
        </p:txBody>
      </p:sp>
      <p:sp>
        <p:nvSpPr>
          <p:cNvPr id="56" name="Texte niveau 1…"/>
          <p:cNvSpPr txBox="1">
            <a:spLocks noGrp="1"/>
          </p:cNvSpPr>
          <p:nvPr>
            <p:ph type="body" sz="quarter" idx="1"/>
          </p:nvPr>
        </p:nvSpPr>
        <p:spPr>
          <a:xfrm>
            <a:off x="415598" y="1852798"/>
            <a:ext cx="3744005" cy="4239205"/>
          </a:xfrm>
          <a:prstGeom prst="rect">
            <a:avLst/>
          </a:prstGeom>
        </p:spPr>
        <p:txBody>
          <a:bodyPr/>
          <a:lstStyle>
            <a:lvl1pPr indent="-406390">
              <a:buSzPts val="1200"/>
              <a:defRPr sz="1600">
                <a:solidFill>
                  <a:srgbClr val="585858"/>
                </a:solidFill>
              </a:defRPr>
            </a:lvl1pPr>
            <a:lvl2pPr marL="1219170" indent="-406390">
              <a:buSzPts val="1200"/>
              <a:defRPr sz="1600">
                <a:solidFill>
                  <a:srgbClr val="585858"/>
                </a:solidFill>
              </a:defRPr>
            </a:lvl2pPr>
            <a:lvl3pPr marL="1828754" indent="-406390">
              <a:buSzPts val="1200"/>
              <a:defRPr sz="1600">
                <a:solidFill>
                  <a:srgbClr val="585858"/>
                </a:solidFill>
              </a:defRPr>
            </a:lvl3pPr>
            <a:lvl4pPr marL="2438339" indent="-406390">
              <a:buSzPts val="1200"/>
              <a:defRPr sz="1600">
                <a:solidFill>
                  <a:srgbClr val="585858"/>
                </a:solidFill>
              </a:defRPr>
            </a:lvl4pPr>
            <a:lvl5pPr marL="3047924" indent="-406390">
              <a:buSzPts val="1200"/>
              <a:defRPr sz="1600">
                <a:solidFill>
                  <a:srgbClr val="585858"/>
                </a:solidFill>
              </a:defRPr>
            </a:lvl5pPr>
          </a:lstStyle>
          <a:p>
            <a:r>
              <a:t>Texte niveau 1</a:t>
            </a:r>
          </a:p>
          <a:p>
            <a:pPr lvl="1"/>
            <a:r>
              <a:t>Texte niveau 2</a:t>
            </a:r>
          </a:p>
          <a:p>
            <a:pPr lvl="2"/>
            <a:r>
              <a:t>Texte niveau 3</a:t>
            </a:r>
          </a:p>
          <a:p>
            <a:pPr lvl="3"/>
            <a:r>
              <a:t>Texte niveau 4</a:t>
            </a:r>
          </a:p>
          <a:p>
            <a:pPr lvl="4"/>
            <a:r>
              <a:t>Texte niveau 5</a:t>
            </a:r>
          </a:p>
        </p:txBody>
      </p:sp>
      <p:sp>
        <p:nvSpPr>
          <p:cNvPr id="57"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98226717"/>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MAIN_POINT">
    <p:spTree>
      <p:nvGrpSpPr>
        <p:cNvPr id="1" name=""/>
        <p:cNvGrpSpPr/>
        <p:nvPr/>
      </p:nvGrpSpPr>
      <p:grpSpPr>
        <a:xfrm>
          <a:off x="0" y="0"/>
          <a:ext cx="0" cy="0"/>
          <a:chOff x="0" y="0"/>
          <a:chExt cx="0" cy="0"/>
        </a:xfrm>
      </p:grpSpPr>
      <p:sp>
        <p:nvSpPr>
          <p:cNvPr id="64" name="Texte du titre"/>
          <p:cNvSpPr txBox="1">
            <a:spLocks noGrp="1"/>
          </p:cNvSpPr>
          <p:nvPr>
            <p:ph type="title"/>
          </p:nvPr>
        </p:nvSpPr>
        <p:spPr>
          <a:xfrm>
            <a:off x="653668" y="600198"/>
            <a:ext cx="8490401" cy="5454405"/>
          </a:xfrm>
          <a:prstGeom prst="rect">
            <a:avLst/>
          </a:prstGeom>
        </p:spPr>
        <p:txBody>
          <a:bodyPr anchor="ctr"/>
          <a:lstStyle>
            <a:lvl1pPr>
              <a:defRPr sz="6400" b="0">
                <a:solidFill>
                  <a:srgbClr val="000000"/>
                </a:solidFill>
              </a:defRPr>
            </a:lvl1pPr>
          </a:lstStyle>
          <a:p>
            <a:r>
              <a:t>Texte du titre</a:t>
            </a:r>
          </a:p>
        </p:txBody>
      </p:sp>
      <p:sp>
        <p:nvSpPr>
          <p:cNvPr id="65"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55690180"/>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SECTION_TITLE_AND_DESCRIPTION">
    <p:spTree>
      <p:nvGrpSpPr>
        <p:cNvPr id="1" name=""/>
        <p:cNvGrpSpPr/>
        <p:nvPr/>
      </p:nvGrpSpPr>
      <p:grpSpPr>
        <a:xfrm>
          <a:off x="0" y="0"/>
          <a:ext cx="0" cy="0"/>
          <a:chOff x="0" y="0"/>
          <a:chExt cx="0" cy="0"/>
        </a:xfrm>
      </p:grpSpPr>
      <p:sp>
        <p:nvSpPr>
          <p:cNvPr id="72" name="Shape 36"/>
          <p:cNvSpPr/>
          <p:nvPr/>
        </p:nvSpPr>
        <p:spPr>
          <a:xfrm>
            <a:off x="6096000" y="-169"/>
            <a:ext cx="6096000" cy="6858007"/>
          </a:xfrm>
          <a:prstGeom prst="rect">
            <a:avLst/>
          </a:prstGeom>
          <a:solidFill>
            <a:srgbClr val="EEEEEE"/>
          </a:solidFill>
          <a:ln w="12700">
            <a:miter lim="400000"/>
          </a:ln>
        </p:spPr>
        <p:txBody>
          <a:bodyPr lIns="60957" tIns="60957" rIns="60957" bIns="60957" anchor="ctr"/>
          <a:lstStyle/>
          <a:p>
            <a:pPr>
              <a:defRPr>
                <a:latin typeface="+mj-lt"/>
                <a:ea typeface="+mj-ea"/>
                <a:cs typeface="+mj-cs"/>
                <a:sym typeface="Arial"/>
              </a:defRPr>
            </a:pPr>
            <a:endParaRPr sz="2400"/>
          </a:p>
        </p:txBody>
      </p:sp>
      <p:sp>
        <p:nvSpPr>
          <p:cNvPr id="73" name="Texte du titre"/>
          <p:cNvSpPr txBox="1">
            <a:spLocks noGrp="1"/>
          </p:cNvSpPr>
          <p:nvPr>
            <p:ph type="title"/>
          </p:nvPr>
        </p:nvSpPr>
        <p:spPr>
          <a:xfrm>
            <a:off x="354000" y="1644233"/>
            <a:ext cx="5393600" cy="1976403"/>
          </a:xfrm>
          <a:prstGeom prst="rect">
            <a:avLst/>
          </a:prstGeom>
        </p:spPr>
        <p:txBody>
          <a:bodyPr anchor="b"/>
          <a:lstStyle>
            <a:lvl1pPr algn="ctr">
              <a:defRPr sz="5600" b="0">
                <a:solidFill>
                  <a:srgbClr val="000000"/>
                </a:solidFill>
              </a:defRPr>
            </a:lvl1pPr>
          </a:lstStyle>
          <a:p>
            <a:r>
              <a:t>Texte du titre</a:t>
            </a:r>
          </a:p>
        </p:txBody>
      </p:sp>
      <p:sp>
        <p:nvSpPr>
          <p:cNvPr id="74" name="Texte niveau 1…"/>
          <p:cNvSpPr txBox="1">
            <a:spLocks noGrp="1"/>
          </p:cNvSpPr>
          <p:nvPr>
            <p:ph type="body" sz="quarter" idx="1"/>
          </p:nvPr>
        </p:nvSpPr>
        <p:spPr>
          <a:xfrm>
            <a:off x="354000" y="3737434"/>
            <a:ext cx="5393600" cy="1646801"/>
          </a:xfrm>
          <a:prstGeom prst="rect">
            <a:avLst/>
          </a:prstGeom>
        </p:spPr>
        <p:txBody>
          <a:bodyPr/>
          <a:lstStyle>
            <a:lvl1pPr marL="152396" indent="0" algn="ctr">
              <a:lnSpc>
                <a:spcPct val="100000"/>
              </a:lnSpc>
              <a:buClrTx/>
              <a:buSzTx/>
              <a:buFontTx/>
              <a:buNone/>
              <a:defRPr sz="2800">
                <a:solidFill>
                  <a:srgbClr val="585858"/>
                </a:solidFill>
              </a:defRPr>
            </a:lvl1pPr>
            <a:lvl2pPr marL="152396" indent="152396" algn="ctr">
              <a:lnSpc>
                <a:spcPct val="100000"/>
              </a:lnSpc>
              <a:buClrTx/>
              <a:buSzTx/>
              <a:buFontTx/>
              <a:buNone/>
              <a:defRPr sz="2800">
                <a:solidFill>
                  <a:srgbClr val="585858"/>
                </a:solidFill>
              </a:defRPr>
            </a:lvl2pPr>
            <a:lvl3pPr marL="152396" indent="152396" algn="ctr">
              <a:lnSpc>
                <a:spcPct val="100000"/>
              </a:lnSpc>
              <a:buClrTx/>
              <a:buSzTx/>
              <a:buFontTx/>
              <a:buNone/>
              <a:defRPr sz="2800">
                <a:solidFill>
                  <a:srgbClr val="585858"/>
                </a:solidFill>
              </a:defRPr>
            </a:lvl3pPr>
            <a:lvl4pPr marL="152396" indent="152396" algn="ctr">
              <a:lnSpc>
                <a:spcPct val="100000"/>
              </a:lnSpc>
              <a:buClrTx/>
              <a:buSzTx/>
              <a:buFontTx/>
              <a:buNone/>
              <a:defRPr sz="2800">
                <a:solidFill>
                  <a:srgbClr val="585858"/>
                </a:solidFill>
              </a:defRPr>
            </a:lvl4pPr>
            <a:lvl5pPr marL="152396" indent="152396" algn="ctr">
              <a:lnSpc>
                <a:spcPct val="100000"/>
              </a:lnSpc>
              <a:buClrTx/>
              <a:buSzTx/>
              <a:buFontTx/>
              <a:buNone/>
              <a:defRPr sz="2800">
                <a:solidFill>
                  <a:srgbClr val="585858"/>
                </a:solidFill>
              </a:defRPr>
            </a:lvl5pPr>
          </a:lstStyle>
          <a:p>
            <a:r>
              <a:t>Texte niveau 1</a:t>
            </a:r>
          </a:p>
          <a:p>
            <a:pPr lvl="1"/>
            <a:r>
              <a:t>Texte niveau 2</a:t>
            </a:r>
          </a:p>
          <a:p>
            <a:pPr lvl="2"/>
            <a:r>
              <a:t>Texte niveau 3</a:t>
            </a:r>
          </a:p>
          <a:p>
            <a:pPr lvl="3"/>
            <a:r>
              <a:t>Texte niveau 4</a:t>
            </a:r>
          </a:p>
          <a:p>
            <a:pPr lvl="4"/>
            <a:r>
              <a:t>Texte niveau 5</a:t>
            </a:r>
          </a:p>
        </p:txBody>
      </p:sp>
      <p:sp>
        <p:nvSpPr>
          <p:cNvPr id="75" name="Shape 39"/>
          <p:cNvSpPr txBox="1">
            <a:spLocks noGrp="1"/>
          </p:cNvSpPr>
          <p:nvPr>
            <p:ph type="body" sz="half" idx="13"/>
          </p:nvPr>
        </p:nvSpPr>
        <p:spPr>
          <a:xfrm>
            <a:off x="6586000" y="965431"/>
            <a:ext cx="5116000" cy="4926807"/>
          </a:xfrm>
          <a:prstGeom prst="rect">
            <a:avLst/>
          </a:prstGeom>
        </p:spPr>
        <p:txBody>
          <a:bodyPr anchor="ctr"/>
          <a:lstStyle/>
          <a:p>
            <a:endParaRPr/>
          </a:p>
        </p:txBody>
      </p:sp>
      <p:sp>
        <p:nvSpPr>
          <p:cNvPr id="76"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47737341"/>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CAPTION_ONLY">
    <p:spTree>
      <p:nvGrpSpPr>
        <p:cNvPr id="1" name=""/>
        <p:cNvGrpSpPr/>
        <p:nvPr/>
      </p:nvGrpSpPr>
      <p:grpSpPr>
        <a:xfrm>
          <a:off x="0" y="0"/>
          <a:ext cx="0" cy="0"/>
          <a:chOff x="0" y="0"/>
          <a:chExt cx="0" cy="0"/>
        </a:xfrm>
      </p:grpSpPr>
      <p:sp>
        <p:nvSpPr>
          <p:cNvPr id="83" name="Texte niveau 1…"/>
          <p:cNvSpPr txBox="1">
            <a:spLocks noGrp="1"/>
          </p:cNvSpPr>
          <p:nvPr>
            <p:ph type="body" sz="quarter" idx="1"/>
          </p:nvPr>
        </p:nvSpPr>
        <p:spPr>
          <a:xfrm>
            <a:off x="415598" y="5640767"/>
            <a:ext cx="7998405" cy="806804"/>
          </a:xfrm>
          <a:prstGeom prst="rect">
            <a:avLst/>
          </a:prstGeom>
        </p:spPr>
        <p:txBody>
          <a:bodyPr anchor="ctr"/>
          <a:lstStyle>
            <a:lvl1pPr marL="0" indent="304792">
              <a:lnSpc>
                <a:spcPct val="100000"/>
              </a:lnSpc>
              <a:buClrTx/>
              <a:buSzTx/>
              <a:buFontTx/>
              <a:buNone/>
              <a:defRPr>
                <a:solidFill>
                  <a:srgbClr val="585858"/>
                </a:solidFill>
              </a:defRPr>
            </a:lvl1pPr>
            <a:lvl2pPr marL="1644911" indent="-544270">
              <a:lnSpc>
                <a:spcPct val="100000"/>
              </a:lnSpc>
              <a:buClrTx/>
              <a:buFontTx/>
              <a:defRPr>
                <a:solidFill>
                  <a:srgbClr val="585858"/>
                </a:solidFill>
              </a:defRPr>
            </a:lvl2pPr>
            <a:lvl3pPr marL="2254496">
              <a:lnSpc>
                <a:spcPct val="100000"/>
              </a:lnSpc>
              <a:buClrTx/>
              <a:buFontTx/>
              <a:defRPr>
                <a:solidFill>
                  <a:srgbClr val="585858"/>
                </a:solidFill>
              </a:defRPr>
            </a:lvl3pPr>
            <a:lvl4pPr marL="2864080">
              <a:lnSpc>
                <a:spcPct val="100000"/>
              </a:lnSpc>
              <a:buClrTx/>
              <a:buFontTx/>
              <a:defRPr>
                <a:solidFill>
                  <a:srgbClr val="585858"/>
                </a:solidFill>
              </a:defRPr>
            </a:lvl4pPr>
            <a:lvl5pPr marL="3473665">
              <a:lnSpc>
                <a:spcPct val="100000"/>
              </a:lnSpc>
              <a:buClrTx/>
              <a:buFontTx/>
              <a:defRPr>
                <a:solidFill>
                  <a:srgbClr val="585858"/>
                </a:solidFill>
              </a:defRPr>
            </a:lvl5pPr>
          </a:lstStyle>
          <a:p>
            <a:r>
              <a:t>Texte niveau 1</a:t>
            </a:r>
          </a:p>
          <a:p>
            <a:pPr lvl="1"/>
            <a:r>
              <a:t>Texte niveau 2</a:t>
            </a:r>
          </a:p>
          <a:p>
            <a:pPr lvl="2"/>
            <a:r>
              <a:t>Texte niveau 3</a:t>
            </a:r>
          </a:p>
          <a:p>
            <a:pPr lvl="3"/>
            <a:r>
              <a:t>Texte niveau 4</a:t>
            </a:r>
          </a:p>
          <a:p>
            <a:pPr lvl="4"/>
            <a:r>
              <a:t>Texte niveau 5</a:t>
            </a:r>
          </a:p>
        </p:txBody>
      </p:sp>
      <p:sp>
        <p:nvSpPr>
          <p:cNvPr id="84"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67417928"/>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BIG_NUMBER">
    <p:spTree>
      <p:nvGrpSpPr>
        <p:cNvPr id="1" name=""/>
        <p:cNvGrpSpPr/>
        <p:nvPr/>
      </p:nvGrpSpPr>
      <p:grpSpPr>
        <a:xfrm>
          <a:off x="0" y="0"/>
          <a:ext cx="0" cy="0"/>
          <a:chOff x="0" y="0"/>
          <a:chExt cx="0" cy="0"/>
        </a:xfrm>
      </p:grpSpPr>
      <p:sp>
        <p:nvSpPr>
          <p:cNvPr id="91" name="Texte du titre"/>
          <p:cNvSpPr txBox="1">
            <a:spLocks noGrp="1"/>
          </p:cNvSpPr>
          <p:nvPr>
            <p:ph type="title"/>
          </p:nvPr>
        </p:nvSpPr>
        <p:spPr>
          <a:xfrm>
            <a:off x="415598" y="1474833"/>
            <a:ext cx="11360805" cy="2618000"/>
          </a:xfrm>
          <a:prstGeom prst="rect">
            <a:avLst/>
          </a:prstGeom>
        </p:spPr>
        <p:txBody>
          <a:bodyPr anchor="b"/>
          <a:lstStyle>
            <a:lvl1pPr algn="ctr">
              <a:defRPr sz="16000" b="0">
                <a:solidFill>
                  <a:srgbClr val="000000"/>
                </a:solidFill>
              </a:defRPr>
            </a:lvl1pPr>
          </a:lstStyle>
          <a:p>
            <a:r>
              <a:t>Texte du titre</a:t>
            </a:r>
          </a:p>
        </p:txBody>
      </p:sp>
      <p:sp>
        <p:nvSpPr>
          <p:cNvPr id="92" name="Texte niveau 1…"/>
          <p:cNvSpPr txBox="1">
            <a:spLocks noGrp="1"/>
          </p:cNvSpPr>
          <p:nvPr>
            <p:ph type="body" sz="half" idx="1"/>
          </p:nvPr>
        </p:nvSpPr>
        <p:spPr>
          <a:xfrm>
            <a:off x="415598" y="4202967"/>
            <a:ext cx="11360805" cy="1734400"/>
          </a:xfrm>
          <a:prstGeom prst="rect">
            <a:avLst/>
          </a:prstGeom>
        </p:spPr>
        <p:txBody>
          <a:bodyPr/>
          <a:lstStyle>
            <a:lvl1pPr algn="ctr">
              <a:defRPr>
                <a:solidFill>
                  <a:srgbClr val="585858"/>
                </a:solidFill>
              </a:defRPr>
            </a:lvl1pPr>
            <a:lvl2pPr algn="ctr">
              <a:defRPr>
                <a:solidFill>
                  <a:srgbClr val="585858"/>
                </a:solidFill>
              </a:defRPr>
            </a:lvl2pPr>
            <a:lvl3pPr algn="ctr">
              <a:defRPr>
                <a:solidFill>
                  <a:srgbClr val="585858"/>
                </a:solidFill>
              </a:defRPr>
            </a:lvl3pPr>
            <a:lvl4pPr algn="ctr">
              <a:defRPr>
                <a:solidFill>
                  <a:srgbClr val="585858"/>
                </a:solidFill>
              </a:defRPr>
            </a:lvl4pPr>
            <a:lvl5pPr algn="ctr">
              <a:defRPr>
                <a:solidFill>
                  <a:srgbClr val="585858"/>
                </a:solidFill>
              </a:defRPr>
            </a:lvl5pPr>
          </a:lstStyle>
          <a:p>
            <a:r>
              <a:t>Texte niveau 1</a:t>
            </a:r>
          </a:p>
          <a:p>
            <a:pPr lvl="1"/>
            <a:r>
              <a:t>Texte niveau 2</a:t>
            </a:r>
          </a:p>
          <a:p>
            <a:pPr lvl="2"/>
            <a:r>
              <a:t>Texte niveau 3</a:t>
            </a:r>
          </a:p>
          <a:p>
            <a:pPr lvl="3"/>
            <a:r>
              <a:t>Texte niveau 4</a:t>
            </a:r>
          </a:p>
          <a:p>
            <a:pPr lvl="4"/>
            <a:r>
              <a:t>Texte niveau 5</a:t>
            </a:r>
          </a:p>
        </p:txBody>
      </p:sp>
      <p:sp>
        <p:nvSpPr>
          <p:cNvPr id="93"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85288385"/>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0"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30131475"/>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Title &amp; Subtitle">
    <p:bg>
      <p:bgPr>
        <a:solidFill>
          <a:srgbClr val="000000"/>
        </a:solidFill>
        <a:effectLst/>
      </p:bgPr>
    </p:bg>
    <p:spTree>
      <p:nvGrpSpPr>
        <p:cNvPr id="1" name=""/>
        <p:cNvGrpSpPr/>
        <p:nvPr/>
      </p:nvGrpSpPr>
      <p:grpSpPr>
        <a:xfrm>
          <a:off x="0" y="0"/>
          <a:ext cx="0" cy="0"/>
          <a:chOff x="0" y="0"/>
          <a:chExt cx="0" cy="0"/>
        </a:xfrm>
      </p:grpSpPr>
      <p:sp>
        <p:nvSpPr>
          <p:cNvPr id="107" name="Texte du titre"/>
          <p:cNvSpPr txBox="1">
            <a:spLocks noGrp="1"/>
          </p:cNvSpPr>
          <p:nvPr>
            <p:ph type="title"/>
          </p:nvPr>
        </p:nvSpPr>
        <p:spPr>
          <a:xfrm>
            <a:off x="2416967" y="1151928"/>
            <a:ext cx="7358067" cy="2321723"/>
          </a:xfrm>
          <a:prstGeom prst="rect">
            <a:avLst/>
          </a:prstGeom>
        </p:spPr>
        <p:txBody>
          <a:bodyPr lIns="26787" tIns="26787" rIns="26787" bIns="26787" anchor="b"/>
          <a:lstStyle>
            <a:lvl1pPr algn="ctr" defTabSz="410755">
              <a:defRPr sz="5600" b="0">
                <a:latin typeface="Helvetica Neue Medium"/>
                <a:ea typeface="Helvetica Neue Medium"/>
                <a:cs typeface="Helvetica Neue Medium"/>
                <a:sym typeface="Helvetica Neue Medium"/>
              </a:defRPr>
            </a:lvl1pPr>
          </a:lstStyle>
          <a:p>
            <a:r>
              <a:t>Texte du titre</a:t>
            </a:r>
          </a:p>
        </p:txBody>
      </p:sp>
      <p:sp>
        <p:nvSpPr>
          <p:cNvPr id="108" name="Texte niveau 1…"/>
          <p:cNvSpPr txBox="1">
            <a:spLocks noGrp="1"/>
          </p:cNvSpPr>
          <p:nvPr>
            <p:ph type="body" sz="quarter" idx="1"/>
          </p:nvPr>
        </p:nvSpPr>
        <p:spPr>
          <a:xfrm>
            <a:off x="2416967" y="3536156"/>
            <a:ext cx="7358067" cy="794745"/>
          </a:xfrm>
          <a:prstGeom prst="rect">
            <a:avLst/>
          </a:prstGeom>
        </p:spPr>
        <p:txBody>
          <a:bodyPr lIns="26787" tIns="26787" rIns="26787" bIns="26787"/>
          <a:lstStyle>
            <a:lvl1pPr marL="0" indent="0" algn="ctr" defTabSz="410755">
              <a:lnSpc>
                <a:spcPct val="100000"/>
              </a:lnSpc>
              <a:buClrTx/>
              <a:buSzTx/>
              <a:buFontTx/>
              <a:buNone/>
              <a:defRPr>
                <a:latin typeface="Helvetica Neue"/>
                <a:ea typeface="Helvetica Neue"/>
                <a:cs typeface="Helvetica Neue"/>
                <a:sym typeface="Helvetica Neue"/>
              </a:defRPr>
            </a:lvl1pPr>
            <a:lvl2pPr marL="0" indent="0" algn="ctr" defTabSz="410755">
              <a:lnSpc>
                <a:spcPct val="100000"/>
              </a:lnSpc>
              <a:buClrTx/>
              <a:buSzTx/>
              <a:buFontTx/>
              <a:buNone/>
              <a:defRPr>
                <a:latin typeface="Helvetica Neue"/>
                <a:ea typeface="Helvetica Neue"/>
                <a:cs typeface="Helvetica Neue"/>
                <a:sym typeface="Helvetica Neue"/>
              </a:defRPr>
            </a:lvl2pPr>
            <a:lvl3pPr marL="0" indent="0" algn="ctr" defTabSz="410755">
              <a:lnSpc>
                <a:spcPct val="100000"/>
              </a:lnSpc>
              <a:buClrTx/>
              <a:buSzTx/>
              <a:buFontTx/>
              <a:buNone/>
              <a:defRPr>
                <a:latin typeface="Helvetica Neue"/>
                <a:ea typeface="Helvetica Neue"/>
                <a:cs typeface="Helvetica Neue"/>
                <a:sym typeface="Helvetica Neue"/>
              </a:defRPr>
            </a:lvl3pPr>
            <a:lvl4pPr marL="0" indent="0" algn="ctr" defTabSz="410755">
              <a:lnSpc>
                <a:spcPct val="100000"/>
              </a:lnSpc>
              <a:buClrTx/>
              <a:buSzTx/>
              <a:buFontTx/>
              <a:buNone/>
              <a:defRPr>
                <a:latin typeface="Helvetica Neue"/>
                <a:ea typeface="Helvetica Neue"/>
                <a:cs typeface="Helvetica Neue"/>
                <a:sym typeface="Helvetica Neue"/>
              </a:defRPr>
            </a:lvl4pPr>
            <a:lvl5pPr marL="0" indent="0" algn="ctr" defTabSz="410755">
              <a:lnSpc>
                <a:spcPct val="100000"/>
              </a:lnSpc>
              <a:buClrTx/>
              <a:buSzTx/>
              <a:buFontTx/>
              <a:buNone/>
              <a:defRPr>
                <a:latin typeface="Helvetica Neue"/>
                <a:ea typeface="Helvetica Neue"/>
                <a:cs typeface="Helvetica Neue"/>
                <a:sym typeface="Helvetica Neue"/>
              </a:defRPr>
            </a:lvl5pPr>
          </a:lstStyle>
          <a:p>
            <a:r>
              <a:t>Texte niveau 1</a:t>
            </a:r>
          </a:p>
          <a:p>
            <a:pPr lvl="1"/>
            <a:r>
              <a:t>Texte niveau 2</a:t>
            </a:r>
          </a:p>
          <a:p>
            <a:pPr lvl="2"/>
            <a:r>
              <a:t>Texte niveau 3</a:t>
            </a:r>
          </a:p>
          <a:p>
            <a:pPr lvl="3"/>
            <a:r>
              <a:t>Texte niveau 4</a:t>
            </a:r>
          </a:p>
          <a:p>
            <a:pPr lvl="4"/>
            <a:r>
              <a:t>Texte niveau 5</a:t>
            </a:r>
          </a:p>
        </p:txBody>
      </p:sp>
      <p:sp>
        <p:nvSpPr>
          <p:cNvPr id="109" name="Numéro de diapositive"/>
          <p:cNvSpPr txBox="1">
            <a:spLocks noGrp="1"/>
          </p:cNvSpPr>
          <p:nvPr>
            <p:ph type="sldNum" sz="quarter" idx="2"/>
          </p:nvPr>
        </p:nvSpPr>
        <p:spPr>
          <a:xfrm>
            <a:off x="5993633" y="6536531"/>
            <a:ext cx="199971" cy="218309"/>
          </a:xfrm>
          <a:prstGeom prst="rect">
            <a:avLst/>
          </a:prstGeom>
        </p:spPr>
        <p:txBody>
          <a:bodyPr lIns="26787" tIns="26787" rIns="26787" bIns="26787" anchor="t"/>
          <a:lstStyle>
            <a:lvl1pPr algn="ctr" defTabSz="410755">
              <a:defRPr sz="1067">
                <a:solidFill>
                  <a:srgbClr val="FFFFFF"/>
                </a:solidFill>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4249321037"/>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2"/>
          <a:stretch>
            <a:fillRect/>
          </a:stretch>
        </p:blipFill>
        <p:spPr>
          <a:xfrm>
            <a:off x="-45202" y="0"/>
            <a:ext cx="12237202" cy="6858000"/>
          </a:xfrm>
          <a:prstGeom prst="rect">
            <a:avLst/>
          </a:prstGeom>
        </p:spPr>
      </p:pic>
      <p:sp>
        <p:nvSpPr>
          <p:cNvPr id="47" name="Freeform 47"/>
          <p:cNvSpPr/>
          <p:nvPr userDrawn="1"/>
        </p:nvSpPr>
        <p:spPr bwMode="auto">
          <a:xfrm>
            <a:off x="-1588" y="4826208"/>
            <a:ext cx="12206288" cy="2449512"/>
          </a:xfrm>
          <a:custGeom>
            <a:avLst/>
            <a:gdLst>
              <a:gd name="T0" fmla="*/ 7689 w 7689"/>
              <a:gd name="T1" fmla="*/ 1543 h 1543"/>
              <a:gd name="T2" fmla="*/ 7689 w 7689"/>
              <a:gd name="T3" fmla="*/ 1485 h 1543"/>
              <a:gd name="T4" fmla="*/ 4821 w 7689"/>
              <a:gd name="T5" fmla="*/ 568 h 1543"/>
              <a:gd name="T6" fmla="*/ 3065 w 7689"/>
              <a:gd name="T7" fmla="*/ 0 h 1543"/>
              <a:gd name="T8" fmla="*/ 582 w 7689"/>
              <a:gd name="T9" fmla="*/ 597 h 1543"/>
              <a:gd name="T10" fmla="*/ 0 w 7689"/>
              <a:gd name="T11" fmla="*/ 717 h 1543"/>
              <a:gd name="T12" fmla="*/ 0 w 7689"/>
              <a:gd name="T13" fmla="*/ 1543 h 1543"/>
              <a:gd name="T14" fmla="*/ 7689 w 7689"/>
              <a:gd name="T15" fmla="*/ 1543 h 15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89" h="1543">
                <a:moveTo>
                  <a:pt x="7689" y="1543"/>
                </a:moveTo>
                <a:lnTo>
                  <a:pt x="7689" y="1485"/>
                </a:lnTo>
                <a:lnTo>
                  <a:pt x="4821" y="568"/>
                </a:lnTo>
                <a:lnTo>
                  <a:pt x="3065" y="0"/>
                </a:lnTo>
                <a:lnTo>
                  <a:pt x="582" y="597"/>
                </a:lnTo>
                <a:lnTo>
                  <a:pt x="0" y="717"/>
                </a:lnTo>
                <a:lnTo>
                  <a:pt x="0" y="1543"/>
                </a:lnTo>
                <a:lnTo>
                  <a:pt x="7689" y="154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等线" panose="02010600030101010101" charset="-122"/>
              <a:ea typeface="等线" panose="02010600030101010101" charset="-122"/>
            </a:endParaRPr>
          </a:p>
        </p:txBody>
      </p:sp>
      <p:sp>
        <p:nvSpPr>
          <p:cNvPr id="9801" name="副标题 2"/>
          <p:cNvSpPr>
            <a:spLocks noGrp="1"/>
          </p:cNvSpPr>
          <p:nvPr>
            <p:ph type="subTitle" idx="1" hasCustomPrompt="1"/>
          </p:nvPr>
        </p:nvSpPr>
        <p:spPr>
          <a:xfrm>
            <a:off x="4019167" y="2420788"/>
            <a:ext cx="4388530" cy="558799"/>
          </a:xfrm>
        </p:spPr>
        <p:txBody>
          <a:bodyPr anchor="ctr">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dirty="0"/>
              <a:t>Click to edit Master title style</a:t>
            </a:r>
            <a:endParaRPr lang="zh-CN" altLang="en-US" dirty="0"/>
          </a:p>
        </p:txBody>
      </p:sp>
      <p:sp>
        <p:nvSpPr>
          <p:cNvPr id="9802" name="标题 1"/>
          <p:cNvSpPr>
            <a:spLocks noGrp="1"/>
          </p:cNvSpPr>
          <p:nvPr>
            <p:ph type="ctrTitle"/>
          </p:nvPr>
        </p:nvSpPr>
        <p:spPr>
          <a:xfrm>
            <a:off x="4019167" y="1687589"/>
            <a:ext cx="4388530" cy="698591"/>
          </a:xfrm>
        </p:spPr>
        <p:txBody>
          <a:bodyPr anchor="ctr">
            <a:normAutofit/>
          </a:bodyPr>
          <a:lstStyle>
            <a:lvl1pPr algn="ctr">
              <a:defRPr sz="4000">
                <a:solidFill>
                  <a:schemeClr val="bg1"/>
                </a:solidFill>
              </a:defRPr>
            </a:lvl1pPr>
          </a:lstStyle>
          <a:p>
            <a:r>
              <a:rPr lang="en-US" altLang="zh-CN" dirty="0"/>
              <a:t>Click to edit Master title style</a:t>
            </a:r>
            <a:endParaRPr lang="zh-CN" altLang="en-US" dirty="0"/>
          </a:p>
        </p:txBody>
      </p:sp>
      <p:sp>
        <p:nvSpPr>
          <p:cNvPr id="12" name="文本占位符 13"/>
          <p:cNvSpPr>
            <a:spLocks noGrp="1"/>
          </p:cNvSpPr>
          <p:nvPr>
            <p:ph type="body" sz="quarter" idx="10" hasCustomPrompt="1"/>
          </p:nvPr>
        </p:nvSpPr>
        <p:spPr>
          <a:xfrm>
            <a:off x="4019167" y="3341902"/>
            <a:ext cx="4388530" cy="296271"/>
          </a:xfrm>
        </p:spPr>
        <p:txBody>
          <a:bodyPr vert="horz" anchor="ctr">
            <a:noAutofit/>
          </a:bodyPr>
          <a:lstStyle>
            <a:lvl1pPr marL="0" indent="0" algn="ctr">
              <a:buNone/>
              <a:defRPr sz="1500" b="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ltLang="zh-CN" dirty="0"/>
              <a:t>Signature</a:t>
            </a:r>
          </a:p>
        </p:txBody>
      </p:sp>
      <p:sp>
        <p:nvSpPr>
          <p:cNvPr id="13" name="文本占位符 13"/>
          <p:cNvSpPr>
            <a:spLocks noGrp="1"/>
          </p:cNvSpPr>
          <p:nvPr>
            <p:ph type="body" sz="quarter" idx="11" hasCustomPrompt="1"/>
          </p:nvPr>
        </p:nvSpPr>
        <p:spPr>
          <a:xfrm>
            <a:off x="4019167" y="3638173"/>
            <a:ext cx="4388530" cy="296271"/>
          </a:xfrm>
        </p:spPr>
        <p:txBody>
          <a:bodyPr vert="horz" anchor="ctr">
            <a:noAutofit/>
          </a:bodyPr>
          <a:lstStyle>
            <a:lvl1pPr marL="0" indent="0" algn="ctr">
              <a:buNone/>
              <a:defRPr sz="1500" b="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ltLang="zh-CN" dirty="0"/>
              <a:t>Date</a:t>
            </a:r>
            <a:endParaRPr lang="zh-CN" altLang="en-US" dirty="0"/>
          </a:p>
        </p:txBody>
      </p:sp>
      <p:sp>
        <p:nvSpPr>
          <p:cNvPr id="5" name="矩形 4"/>
          <p:cNvSpPr/>
          <p:nvPr userDrawn="1"/>
        </p:nvSpPr>
        <p:spPr>
          <a:xfrm>
            <a:off x="1504950" y="2571750"/>
            <a:ext cx="2809472" cy="4286250"/>
          </a:xfrm>
          <a:prstGeom prst="rect">
            <a:avLst/>
          </a:prstGeom>
          <a:blipFill>
            <a:blip r:embed="rId3"/>
            <a:srcRect/>
            <a:stretch>
              <a:fillRect l="-12865" t="18036" r="1637" b="-650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363791548"/>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_节标题">
    <p:bg>
      <p:bgPr>
        <a:solidFill>
          <a:schemeClr val="accent1"/>
        </a:solidFill>
        <a:effectLst/>
      </p:bgPr>
    </p:bg>
    <p:spTree>
      <p:nvGrpSpPr>
        <p:cNvPr id="1" name=""/>
        <p:cNvGrpSpPr/>
        <p:nvPr/>
      </p:nvGrpSpPr>
      <p:grpSpPr>
        <a:xfrm>
          <a:off x="0" y="0"/>
          <a:ext cx="0" cy="0"/>
          <a:chOff x="0" y="0"/>
          <a:chExt cx="0" cy="0"/>
        </a:xfrm>
      </p:grpSpPr>
      <p:sp>
        <p:nvSpPr>
          <p:cNvPr id="8" name="矩形 7"/>
          <p:cNvSpPr/>
          <p:nvPr userDrawn="1"/>
        </p:nvSpPr>
        <p:spPr>
          <a:xfrm>
            <a:off x="679450" y="478971"/>
            <a:ext cx="10833100" cy="59000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占位符 2"/>
          <p:cNvSpPr>
            <a:spLocks noGrp="1"/>
          </p:cNvSpPr>
          <p:nvPr userDrawn="1">
            <p:ph type="body" idx="1"/>
          </p:nvPr>
        </p:nvSpPr>
        <p:spPr>
          <a:xfrm>
            <a:off x="3822700" y="4040923"/>
            <a:ext cx="4546600" cy="1015623"/>
          </a:xfrm>
        </p:spPr>
        <p:txBody>
          <a:bodyPr anchor="t">
            <a:normAutofit/>
          </a:bodyPr>
          <a:lstStyle>
            <a:lvl1pPr marL="0" indent="0" algn="ctr">
              <a:buNone/>
              <a:defRPr sz="1100">
                <a:solidFill>
                  <a:srgbClr val="010E19"/>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dirty="0"/>
              <a:t>Edit Master text styles</a:t>
            </a:r>
          </a:p>
        </p:txBody>
      </p:sp>
      <p:sp>
        <p:nvSpPr>
          <p:cNvPr id="20" name="标题 1"/>
          <p:cNvSpPr>
            <a:spLocks noGrp="1"/>
          </p:cNvSpPr>
          <p:nvPr userDrawn="1">
            <p:ph type="title"/>
          </p:nvPr>
        </p:nvSpPr>
        <p:spPr>
          <a:xfrm>
            <a:off x="3828473" y="3144646"/>
            <a:ext cx="4535055" cy="656792"/>
          </a:xfrm>
        </p:spPr>
        <p:txBody>
          <a:bodyPr anchor="ctr">
            <a:normAutofit/>
          </a:bodyPr>
          <a:lstStyle>
            <a:lvl1pPr algn="ctr">
              <a:defRPr sz="2400" b="1">
                <a:solidFill>
                  <a:srgbClr val="010E19"/>
                </a:solidFill>
              </a:defRPr>
            </a:lvl1pPr>
          </a:lstStyle>
          <a:p>
            <a:r>
              <a:rPr lang="en-US" altLang="zh-CN" dirty="0"/>
              <a:t>Click to edit Master title style</a:t>
            </a:r>
            <a:endParaRPr lang="zh-CN" altLang="en-US" dirty="0"/>
          </a:p>
        </p:txBody>
      </p:sp>
    </p:spTree>
    <p:extLst>
      <p:ext uri="{BB962C8B-B14F-4D97-AF65-F5344CB8AC3E}">
        <p14:creationId xmlns:p14="http://schemas.microsoft.com/office/powerpoint/2010/main" val="1235640101"/>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6096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12192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203200" y="1371600"/>
            <a:ext cx="11777472"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94564" y="6391656"/>
            <a:ext cx="11777472"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402336" y="1524000"/>
            <a:ext cx="5386917"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388441" y="1524000"/>
            <a:ext cx="5389033"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48D92626-37D2-4832-BF7A-BC283494A20D}" type="datetimeFigureOut">
              <a:rPr lang="en-US" smtClean="0"/>
              <a:t>12/12/18</a:t>
            </a:fld>
            <a:endParaRPr lang="en-US"/>
          </a:p>
        </p:txBody>
      </p:sp>
      <p:sp>
        <p:nvSpPr>
          <p:cNvPr id="8" name="Footer Placeholder 7"/>
          <p:cNvSpPr>
            <a:spLocks noGrp="1"/>
          </p:cNvSpPr>
          <p:nvPr>
            <p:ph type="ftr" sz="quarter" idx="11"/>
          </p:nvPr>
        </p:nvSpPr>
        <p:spPr>
          <a:xfrm>
            <a:off x="406400" y="6409944"/>
            <a:ext cx="4775200" cy="365760"/>
          </a:xfrm>
        </p:spPr>
        <p:txBody>
          <a:bodyPr/>
          <a:lstStyle/>
          <a:p>
            <a:endParaRPr kumimoji="0" lang="en-US"/>
          </a:p>
        </p:txBody>
      </p:sp>
      <p:sp>
        <p:nvSpPr>
          <p:cNvPr id="15" name="Straight Connector 14"/>
          <p:cNvSpPr>
            <a:spLocks noChangeShapeType="1"/>
          </p:cNvSpPr>
          <p:nvPr/>
        </p:nvSpPr>
        <p:spPr bwMode="auto">
          <a:xfrm>
            <a:off x="203200" y="128016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402336" y="2471383"/>
            <a:ext cx="5388864" cy="381840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6400800" y="2471383"/>
            <a:ext cx="5384800" cy="382219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5791200" y="1042417"/>
            <a:ext cx="609600" cy="441325"/>
          </a:xfrm>
        </p:spPr>
        <p:txBody>
          <a:bodyPr/>
          <a:lstStyle>
            <a:lvl1pPr algn="ctr">
              <a:defRPr/>
            </a:lvl1pPr>
          </a:lstStyle>
          <a:p>
            <a:fld id="{8C592886-E571-45D5-8B56-343DC94F8FA6}" type="slidenum">
              <a:rPr kumimoji="0" lang="en-US" smtClean="0"/>
              <a:t>‹#›</a:t>
            </a:fld>
            <a:endParaRPr kumimoji="0" lang="en-US" dirty="0"/>
          </a:p>
        </p:txBody>
      </p:sp>
      <p:sp>
        <p:nvSpPr>
          <p:cNvPr id="23" name="Title 22"/>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153939660"/>
      </p:ext>
    </p:extLst>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en-US" altLang="zh-CN" dirty="0"/>
              <a:t>Click to edit Master title style</a:t>
            </a:r>
            <a:endParaRPr lang="zh-CN" altLang="en-US" dirty="0"/>
          </a:p>
        </p:txBody>
      </p:sp>
      <p:sp>
        <p:nvSpPr>
          <p:cNvPr id="3" name="内容占位符 2"/>
          <p:cNvSpPr>
            <a:spLocks noGrp="1"/>
          </p:cNvSpPr>
          <p:nvPr>
            <p:ph idx="1"/>
          </p:nvPr>
        </p:nvSpPr>
        <p:spPr/>
        <p:txBody>
          <a:bodyPr/>
          <a:lstStyle>
            <a:lvl1pPr>
              <a:defRPr/>
            </a:lvl1pPr>
            <a:lvl2pPr>
              <a:defRPr/>
            </a:lvl2pPr>
            <a:lvl3pPr>
              <a:defRPr/>
            </a:lvl3pPr>
            <a:lvl4pPr>
              <a:defRPr/>
            </a:lvl4pPr>
            <a:lvl5pPr>
              <a:defRPr/>
            </a:lvl5pPr>
          </a:lstStyle>
          <a:p>
            <a:pPr lvl="0"/>
            <a:r>
              <a:rPr lang="en-US" altLang="zh-CN" dirty="0"/>
              <a:t>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endParaRPr lang="zh-CN" altLang="en-US" dirty="0"/>
          </a:p>
        </p:txBody>
      </p:sp>
      <p:sp>
        <p:nvSpPr>
          <p:cNvPr id="4" name="日期占位符 3"/>
          <p:cNvSpPr>
            <a:spLocks noGrp="1"/>
          </p:cNvSpPr>
          <p:nvPr>
            <p:ph type="dt" sz="half" idx="10"/>
          </p:nvPr>
        </p:nvSpPr>
        <p:spPr/>
        <p:txBody>
          <a:bodyPr/>
          <a:lstStyle/>
          <a:p>
            <a:fld id="{6489D9C7-5DC6-4263-87FF-7C99F6FB63C3}" type="datetime1">
              <a:rPr lang="zh-CN" altLang="en-US" smtClean="0"/>
              <a:t>2018/12/12</a:t>
            </a:fld>
            <a:endParaRPr lang="zh-CN" altLang="en-US"/>
          </a:p>
        </p:txBody>
      </p:sp>
      <p:sp>
        <p:nvSpPr>
          <p:cNvPr id="5" name="页脚占位符 4"/>
          <p:cNvSpPr>
            <a:spLocks noGrp="1"/>
          </p:cNvSpPr>
          <p:nvPr>
            <p:ph type="ftr" sz="quarter" idx="11"/>
          </p:nvPr>
        </p:nvSpPr>
        <p:spPr/>
        <p:txBody>
          <a:bodyPr/>
          <a:lstStyle/>
          <a:p>
            <a:r>
              <a:rPr lang="en-US" altLang="zh-CN"/>
              <a:t>www.islide.cc</a:t>
            </a:r>
            <a:endParaRPr lang="zh-CN" altLang="en-US" dirty="0"/>
          </a:p>
        </p:txBody>
      </p:sp>
      <p:sp>
        <p:nvSpPr>
          <p:cNvPr id="6" name="灯片编号占位符 5"/>
          <p:cNvSpPr>
            <a:spLocks noGrp="1"/>
          </p:cNvSpPr>
          <p:nvPr>
            <p:ph type="sldNum" sz="quarter" idx="12"/>
          </p:nvPr>
        </p:nvSpPr>
        <p:spPr/>
        <p:txBody>
          <a:bodyPr/>
          <a:lstStyle/>
          <a:p>
            <a:fld id="{5DD3DB80-B894-403A-B48E-6FDC1A72010E}" type="slidenum">
              <a:rPr lang="zh-CN" altLang="en-US" smtClean="0"/>
              <a:t>‹#›</a:t>
            </a:fld>
            <a:endParaRPr lang="zh-CN" altLang="en-US"/>
          </a:p>
        </p:txBody>
      </p:sp>
    </p:spTree>
    <p:extLst>
      <p:ext uri="{BB962C8B-B14F-4D97-AF65-F5344CB8AC3E}">
        <p14:creationId xmlns:p14="http://schemas.microsoft.com/office/powerpoint/2010/main" val="27742919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en-US" altLang="zh-CN" dirty="0"/>
              <a:t>Click to edit Master title style</a:t>
            </a:r>
            <a:endParaRPr lang="zh-CN" altLang="en-US" dirty="0"/>
          </a:p>
        </p:txBody>
      </p:sp>
      <p:sp>
        <p:nvSpPr>
          <p:cNvPr id="3" name="日期占位符 2"/>
          <p:cNvSpPr>
            <a:spLocks noGrp="1"/>
          </p:cNvSpPr>
          <p:nvPr>
            <p:ph type="dt" sz="half" idx="10"/>
          </p:nvPr>
        </p:nvSpPr>
        <p:spPr/>
        <p:txBody>
          <a:bodyPr/>
          <a:lstStyle/>
          <a:p>
            <a:fld id="{6489D9C7-5DC6-4263-87FF-7C99F6FB63C3}" type="datetime1">
              <a:rPr lang="zh-CN" altLang="en-US" smtClean="0"/>
              <a:t>2018/12/12</a:t>
            </a:fld>
            <a:endParaRPr lang="zh-CN" altLang="en-US"/>
          </a:p>
        </p:txBody>
      </p:sp>
      <p:sp>
        <p:nvSpPr>
          <p:cNvPr id="4" name="页脚占位符 3"/>
          <p:cNvSpPr>
            <a:spLocks noGrp="1"/>
          </p:cNvSpPr>
          <p:nvPr>
            <p:ph type="ftr" sz="quarter" idx="11"/>
          </p:nvPr>
        </p:nvSpPr>
        <p:spPr/>
        <p:txBody>
          <a:bodyPr/>
          <a:lstStyle/>
          <a:p>
            <a:r>
              <a:rPr lang="en-US" altLang="zh-CN"/>
              <a:t>www.islide.cc</a:t>
            </a:r>
            <a:endParaRPr lang="zh-CN" altLang="en-US" dirty="0"/>
          </a:p>
        </p:txBody>
      </p:sp>
      <p:sp>
        <p:nvSpPr>
          <p:cNvPr id="5" name="灯片编号占位符 4"/>
          <p:cNvSpPr>
            <a:spLocks noGrp="1"/>
          </p:cNvSpPr>
          <p:nvPr>
            <p:ph type="sldNum" sz="quarter" idx="12"/>
          </p:nvPr>
        </p:nvSpPr>
        <p:spPr/>
        <p:txBody>
          <a:bodyPr/>
          <a:lstStyle/>
          <a:p>
            <a:fld id="{5DD3DB80-B894-403A-B48E-6FDC1A72010E}" type="slidenum">
              <a:rPr lang="zh-CN" altLang="en-US" smtClean="0"/>
              <a:t>‹#›</a:t>
            </a:fld>
            <a:endParaRPr lang="zh-CN" altLang="en-US"/>
          </a:p>
        </p:txBody>
      </p:sp>
    </p:spTree>
    <p:extLst>
      <p:ext uri="{BB962C8B-B14F-4D97-AF65-F5344CB8AC3E}">
        <p14:creationId xmlns:p14="http://schemas.microsoft.com/office/powerpoint/2010/main" val="851917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5163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末尾幻灯片">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stretch>
            <a:fillRect/>
          </a:stretch>
        </p:blipFill>
        <p:spPr>
          <a:xfrm>
            <a:off x="-45202" y="0"/>
            <a:ext cx="12237202" cy="6858000"/>
          </a:xfrm>
          <a:prstGeom prst="rect">
            <a:avLst/>
          </a:prstGeom>
        </p:spPr>
      </p:pic>
      <p:sp>
        <p:nvSpPr>
          <p:cNvPr id="13" name="标题 1"/>
          <p:cNvSpPr>
            <a:spLocks noGrp="1"/>
          </p:cNvSpPr>
          <p:nvPr userDrawn="1">
            <p:ph type="ctrTitle" hasCustomPrompt="1"/>
          </p:nvPr>
        </p:nvSpPr>
        <p:spPr>
          <a:xfrm>
            <a:off x="4137478" y="2962924"/>
            <a:ext cx="3917045" cy="742950"/>
          </a:xfrm>
        </p:spPr>
        <p:txBody>
          <a:bodyPr anchor="ctr">
            <a:normAutofit/>
          </a:bodyPr>
          <a:lstStyle>
            <a:lvl1pPr marL="0" indent="0" algn="ctr">
              <a:buFont typeface="Arial" panose="020B0604020202020204" pitchFamily="34" charset="0"/>
              <a:buNone/>
              <a:defRPr sz="3200">
                <a:solidFill>
                  <a:schemeClr val="bg1"/>
                </a:solidFill>
              </a:defRPr>
            </a:lvl1pPr>
          </a:lstStyle>
          <a:p>
            <a:r>
              <a:rPr lang="en-US" altLang="zh-CN" dirty="0"/>
              <a:t>Conclusion</a:t>
            </a:r>
            <a:endParaRPr lang="zh-CN" altLang="en-US" dirty="0"/>
          </a:p>
        </p:txBody>
      </p:sp>
      <p:sp>
        <p:nvSpPr>
          <p:cNvPr id="14" name="文本占位符 62"/>
          <p:cNvSpPr>
            <a:spLocks noGrp="1"/>
          </p:cNvSpPr>
          <p:nvPr userDrawn="1">
            <p:ph type="body" sz="quarter" idx="17" hasCustomPrompt="1"/>
          </p:nvPr>
        </p:nvSpPr>
        <p:spPr>
          <a:xfrm>
            <a:off x="4137477" y="3764096"/>
            <a:ext cx="3917046" cy="310871"/>
          </a:xfrm>
        </p:spPr>
        <p:txBody>
          <a:bodyPr vert="horz" lIns="91440" tIns="45720" rIns="91440" bIns="45720" rtlCol="0">
            <a:normAutofit/>
          </a:bodyPr>
          <a:lstStyle>
            <a:lvl1pPr marL="0" indent="0" algn="ctr">
              <a:buNone/>
              <a:defRPr lang="zh-CN" altLang="en-US" sz="1600" smtClean="0">
                <a:solidFill>
                  <a:schemeClr val="bg1"/>
                </a:solidFill>
              </a:defRPr>
            </a:lvl1pPr>
            <a:lvl2pPr>
              <a:defRPr lang="zh-CN" altLang="en-US" sz="2000" smtClean="0"/>
            </a:lvl2pPr>
            <a:lvl3pPr>
              <a:defRPr lang="zh-CN" altLang="en-US" sz="1800" smtClean="0"/>
            </a:lvl3pPr>
            <a:lvl4pPr>
              <a:defRPr lang="zh-CN" altLang="en-US" sz="1600" smtClean="0"/>
            </a:lvl4pPr>
            <a:lvl5pPr>
              <a:defRPr lang="zh-CN" altLang="en-US" sz="1600"/>
            </a:lvl5pPr>
          </a:lstStyle>
          <a:p>
            <a:pPr lvl="0"/>
            <a:r>
              <a:rPr lang="en-US" altLang="zh-CN" dirty="0"/>
              <a:t>Signature</a:t>
            </a:r>
          </a:p>
        </p:txBody>
      </p:sp>
      <p:sp>
        <p:nvSpPr>
          <p:cNvPr id="15" name="文本占位符 62"/>
          <p:cNvSpPr>
            <a:spLocks noGrp="1"/>
          </p:cNvSpPr>
          <p:nvPr userDrawn="1">
            <p:ph type="body" sz="quarter" idx="18" hasCustomPrompt="1"/>
          </p:nvPr>
        </p:nvSpPr>
        <p:spPr>
          <a:xfrm>
            <a:off x="4137477" y="4079730"/>
            <a:ext cx="3917046" cy="310871"/>
          </a:xfrm>
        </p:spPr>
        <p:txBody>
          <a:bodyPr vert="horz" lIns="91440" tIns="45720" rIns="91440" bIns="45720" rtlCol="0">
            <a:normAutofit/>
          </a:bodyPr>
          <a:lstStyle>
            <a:lvl1pPr marL="0" indent="0" algn="ctr">
              <a:buNone/>
              <a:defRPr lang="zh-CN" altLang="en-US" sz="1600" smtClean="0">
                <a:solidFill>
                  <a:schemeClr val="bg1"/>
                </a:solidFill>
              </a:defRPr>
            </a:lvl1pPr>
            <a:lvl2pPr>
              <a:defRPr lang="zh-CN" altLang="en-US" sz="2000" smtClean="0"/>
            </a:lvl2pPr>
            <a:lvl3pPr>
              <a:defRPr lang="zh-CN" altLang="en-US" sz="1800" smtClean="0"/>
            </a:lvl3pPr>
            <a:lvl4pPr>
              <a:defRPr lang="zh-CN" altLang="en-US" sz="1600" smtClean="0"/>
            </a:lvl4pPr>
            <a:lvl5pPr>
              <a:defRPr lang="zh-CN" altLang="en-US" sz="1600"/>
            </a:lvl5pPr>
          </a:lstStyle>
          <a:p>
            <a:pPr lvl="0"/>
            <a:r>
              <a:rPr lang="en-US" altLang="zh-CN" dirty="0"/>
              <a:t>Date</a:t>
            </a:r>
            <a:endParaRPr lang="zh-CN" altLang="en-US" dirty="0"/>
          </a:p>
        </p:txBody>
      </p:sp>
    </p:spTree>
    <p:extLst>
      <p:ext uri="{BB962C8B-B14F-4D97-AF65-F5344CB8AC3E}">
        <p14:creationId xmlns:p14="http://schemas.microsoft.com/office/powerpoint/2010/main" val="249029741"/>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关注服务号">
    <p:spTree>
      <p:nvGrpSpPr>
        <p:cNvPr id="1" name=""/>
        <p:cNvGrpSpPr/>
        <p:nvPr/>
      </p:nvGrpSpPr>
      <p:grpSpPr>
        <a:xfrm>
          <a:off x="0" y="0"/>
          <a:ext cx="0" cy="0"/>
          <a:chOff x="0" y="0"/>
          <a:chExt cx="0" cy="0"/>
        </a:xfrm>
      </p:grpSpPr>
      <p:sp>
        <p:nvSpPr>
          <p:cNvPr id="3" name="矩形 2"/>
          <p:cNvSpPr/>
          <p:nvPr userDrawn="1"/>
        </p:nvSpPr>
        <p:spPr>
          <a:xfrm>
            <a:off x="0" y="3429000"/>
            <a:ext cx="12192000" cy="3429000"/>
          </a:xfrm>
          <a:prstGeom prst="rect">
            <a:avLst/>
          </a:prstGeom>
          <a:solidFill>
            <a:srgbClr val="E73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1400" dirty="0">
              <a:latin typeface="微软雅黑" panose="020B0503020204020204" pitchFamily="34" charset="-122"/>
              <a:ea typeface="微软雅黑" panose="020B0503020204020204" pitchFamily="34" charset="-122"/>
            </a:endParaRPr>
          </a:p>
        </p:txBody>
      </p:sp>
      <p:sp>
        <p:nvSpPr>
          <p:cNvPr id="4" name="矩形: 圆角 3"/>
          <p:cNvSpPr/>
          <p:nvPr userDrawn="1"/>
        </p:nvSpPr>
        <p:spPr>
          <a:xfrm>
            <a:off x="1079465" y="1527629"/>
            <a:ext cx="3802742" cy="3802742"/>
          </a:xfrm>
          <a:prstGeom prst="roundRect">
            <a:avLst>
              <a:gd name="adj" fmla="val 5598"/>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1400" dirty="0">
              <a:latin typeface="微软雅黑" panose="020B0503020204020204" pitchFamily="34" charset="-122"/>
              <a:ea typeface="微软雅黑" panose="020B0503020204020204" pitchFamily="34" charset="-122"/>
            </a:endParaRPr>
          </a:p>
        </p:txBody>
      </p:sp>
      <p:pic>
        <p:nvPicPr>
          <p:cNvPr id="5" name="图片 4" descr="图片包含 纵横字谜, 文字&#10;&#10;已生成极高可信度的说明"/>
          <p:cNvPicPr>
            <a:picLocks noChangeAspect="1"/>
          </p:cNvPicPr>
          <p:nvPr userDrawn="1"/>
        </p:nvPicPr>
        <p:blipFill>
          <a:blip r:embed="rId2">
            <a:clrChange>
              <a:clrFrom>
                <a:srgbClr val="FFFFFF"/>
              </a:clrFrom>
              <a:clrTo>
                <a:srgbClr val="FFFFFF">
                  <a:alpha val="0"/>
                </a:srgbClr>
              </a:clrTo>
            </a:clrChange>
          </a:blip>
          <a:stretch>
            <a:fillRect/>
          </a:stretch>
        </p:blipFill>
        <p:spPr>
          <a:xfrm>
            <a:off x="1308065" y="1756229"/>
            <a:ext cx="3345542" cy="3345542"/>
          </a:xfrm>
          <a:prstGeom prst="rect">
            <a:avLst/>
          </a:prstGeom>
        </p:spPr>
      </p:pic>
      <p:sp>
        <p:nvSpPr>
          <p:cNvPr id="6" name="文本框 5"/>
          <p:cNvSpPr txBox="1"/>
          <p:nvPr userDrawn="1"/>
        </p:nvSpPr>
        <p:spPr>
          <a:xfrm>
            <a:off x="5239657" y="1566506"/>
            <a:ext cx="6013185" cy="3549241"/>
          </a:xfrm>
          <a:prstGeom prst="rect">
            <a:avLst/>
          </a:prstGeom>
          <a:noFill/>
        </p:spPr>
        <p:txBody>
          <a:bodyPr wrap="none" rtlCol="0">
            <a:spAutoFit/>
          </a:bodyPr>
          <a:lstStyle/>
          <a:p>
            <a:pPr>
              <a:lnSpc>
                <a:spcPct val="150000"/>
              </a:lnSpc>
              <a:spcBef>
                <a:spcPts val="600"/>
              </a:spcBef>
            </a:pPr>
            <a:r>
              <a:rPr lang="zh-CN" altLang="en-US" sz="3600" b="1" ker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办公模板更新</a:t>
            </a:r>
            <a:endParaRPr lang="en-US" altLang="zh-CN" sz="3600" b="1" ker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a:p>
            <a:pPr>
              <a:lnSpc>
                <a:spcPct val="150000"/>
              </a:lnSpc>
              <a:spcBef>
                <a:spcPts val="600"/>
              </a:spcBef>
            </a:pPr>
            <a:r>
              <a:rPr lang="zh-CN" altLang="en-US" sz="3600" b="1" ker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微软</a:t>
            </a:r>
            <a:endParaRPr lang="en-US" altLang="zh-CN" sz="3600" b="1" ker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a:p>
            <a:pPr>
              <a:lnSpc>
                <a:spcPct val="150000"/>
              </a:lnSpc>
              <a:spcBef>
                <a:spcPts val="600"/>
              </a:spcBef>
            </a:pPr>
            <a:r>
              <a:rPr lang="zh-CN" altLang="en-US" sz="3600" b="1" ker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微信扫码关注</a:t>
            </a:r>
            <a:endParaRPr lang="en-US" altLang="zh-CN" sz="3600" b="1" ker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a:p>
            <a:pPr>
              <a:lnSpc>
                <a:spcPct val="150000"/>
              </a:lnSpc>
              <a:spcBef>
                <a:spcPts val="600"/>
              </a:spcBef>
            </a:pPr>
            <a:r>
              <a:rPr lang="zh-CN" altLang="en-US" sz="3600" b="1" ker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 微软</a:t>
            </a:r>
            <a:r>
              <a:rPr lang="en-US" altLang="zh-CN" sz="3600" b="1" ker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Office</a:t>
            </a:r>
            <a:r>
              <a:rPr lang="zh-CN" altLang="en-US" sz="3600" b="1" ker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文档 」服务号</a:t>
            </a:r>
            <a:endParaRPr lang="en-US" altLang="zh-CN" sz="3600" b="1" ker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p:txBody>
      </p:sp>
      <p:pic>
        <p:nvPicPr>
          <p:cNvPr id="7" name="图片 6">
            <a:hlinkClick r:id="rId3"/>
          </p:cNvPr>
          <p:cNvPicPr>
            <a:picLocks noChangeAspect="1"/>
          </p:cNvPicPr>
          <p:nvPr userDrawn="1"/>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239657" y="6345797"/>
            <a:ext cx="1712686" cy="226074"/>
          </a:xfrm>
          <a:prstGeom prst="rect">
            <a:avLst/>
          </a:prstGeom>
        </p:spPr>
      </p:pic>
    </p:spTree>
    <p:extLst>
      <p:ext uri="{BB962C8B-B14F-4D97-AF65-F5344CB8AC3E}">
        <p14:creationId xmlns:p14="http://schemas.microsoft.com/office/powerpoint/2010/main" val="3057408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使用小程序">
    <p:spTree>
      <p:nvGrpSpPr>
        <p:cNvPr id="1" name=""/>
        <p:cNvGrpSpPr/>
        <p:nvPr/>
      </p:nvGrpSpPr>
      <p:grpSpPr>
        <a:xfrm>
          <a:off x="0" y="0"/>
          <a:ext cx="0" cy="0"/>
          <a:chOff x="0" y="0"/>
          <a:chExt cx="0" cy="0"/>
        </a:xfrm>
      </p:grpSpPr>
      <p:cxnSp>
        <p:nvCxnSpPr>
          <p:cNvPr id="4" name="直接连接符 3"/>
          <p:cNvCxnSpPr/>
          <p:nvPr userDrawn="1"/>
        </p:nvCxnSpPr>
        <p:spPr>
          <a:xfrm>
            <a:off x="0" y="657288"/>
            <a:ext cx="12192000" cy="0"/>
          </a:xfrm>
          <a:prstGeom prst="line">
            <a:avLst/>
          </a:prstGeom>
          <a:ln>
            <a:solidFill>
              <a:srgbClr val="E73A1C"/>
            </a:solidFill>
          </a:ln>
        </p:spPr>
        <p:style>
          <a:lnRef idx="1">
            <a:schemeClr val="accent1"/>
          </a:lnRef>
          <a:fillRef idx="0">
            <a:schemeClr val="accent1"/>
          </a:fillRef>
          <a:effectRef idx="0">
            <a:schemeClr val="accent1"/>
          </a:effectRef>
          <a:fontRef idx="minor">
            <a:schemeClr val="tx1"/>
          </a:fontRef>
        </p:style>
      </p:cxnSp>
      <p:sp>
        <p:nvSpPr>
          <p:cNvPr id="6" name="矩形 5"/>
          <p:cNvSpPr/>
          <p:nvPr userDrawn="1"/>
        </p:nvSpPr>
        <p:spPr>
          <a:xfrm>
            <a:off x="0" y="3091547"/>
            <a:ext cx="12192000" cy="3766453"/>
          </a:xfrm>
          <a:prstGeom prst="rect">
            <a:avLst/>
          </a:prstGeom>
          <a:solidFill>
            <a:srgbClr val="E73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1400" dirty="0">
              <a:latin typeface="微软雅黑" panose="020B0503020204020204" pitchFamily="34" charset="-122"/>
              <a:ea typeface="微软雅黑" panose="020B0503020204020204" pitchFamily="34" charset="-122"/>
            </a:endParaRPr>
          </a:p>
        </p:txBody>
      </p:sp>
      <p:sp>
        <p:nvSpPr>
          <p:cNvPr id="8" name="矩形: 圆角 7"/>
          <p:cNvSpPr/>
          <p:nvPr userDrawn="1"/>
        </p:nvSpPr>
        <p:spPr>
          <a:xfrm>
            <a:off x="621395" y="1362836"/>
            <a:ext cx="3462340" cy="3462340"/>
          </a:xfrm>
          <a:prstGeom prst="roundRect">
            <a:avLst>
              <a:gd name="adj" fmla="val 5598"/>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1400" dirty="0">
              <a:latin typeface="微软雅黑" panose="020B0503020204020204" pitchFamily="34" charset="-122"/>
              <a:ea typeface="微软雅黑" panose="020B0503020204020204" pitchFamily="34" charset="-122"/>
            </a:endParaRPr>
          </a:p>
        </p:txBody>
      </p:sp>
      <p:sp>
        <p:nvSpPr>
          <p:cNvPr id="9" name="矩形: 圆角 8"/>
          <p:cNvSpPr/>
          <p:nvPr userDrawn="1"/>
        </p:nvSpPr>
        <p:spPr>
          <a:xfrm>
            <a:off x="4374467" y="1362836"/>
            <a:ext cx="3462340" cy="3462340"/>
          </a:xfrm>
          <a:prstGeom prst="roundRect">
            <a:avLst>
              <a:gd name="adj" fmla="val 5598"/>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1400" dirty="0">
              <a:latin typeface="微软雅黑" panose="020B0503020204020204" pitchFamily="34" charset="-122"/>
              <a:ea typeface="微软雅黑" panose="020B0503020204020204" pitchFamily="34" charset="-122"/>
            </a:endParaRPr>
          </a:p>
        </p:txBody>
      </p:sp>
      <p:sp>
        <p:nvSpPr>
          <p:cNvPr id="10" name="文本框 9"/>
          <p:cNvSpPr txBox="1"/>
          <p:nvPr userDrawn="1"/>
        </p:nvSpPr>
        <p:spPr>
          <a:xfrm>
            <a:off x="1656327" y="286129"/>
            <a:ext cx="8879354" cy="670120"/>
          </a:xfrm>
          <a:prstGeom prst="rect">
            <a:avLst/>
          </a:prstGeom>
          <a:solidFill>
            <a:schemeClr val="bg1"/>
          </a:solidFill>
        </p:spPr>
        <p:txBody>
          <a:bodyPr wrap="none" rtlCol="0">
            <a:spAutoFit/>
          </a:bodyPr>
          <a:lstStyle/>
          <a:p>
            <a:pPr algn="ctr">
              <a:lnSpc>
                <a:spcPct val="130000"/>
              </a:lnSpc>
              <a:spcBef>
                <a:spcPts val="600"/>
              </a:spcBef>
            </a:pPr>
            <a:r>
              <a:rPr lang="zh-CN" altLang="en-US" sz="3200" b="1" kern="0">
                <a:latin typeface="微软雅黑" panose="020B0503020204020204" pitchFamily="34" charset="-122"/>
                <a:ea typeface="微软雅黑" panose="020B0503020204020204" pitchFamily="34" charset="-122"/>
                <a:cs typeface="+mn-ea"/>
                <a:sym typeface="+mn-lt"/>
              </a:rPr>
              <a:t> 微信扫描小程序码，使用微软移动办公黑科技 </a:t>
            </a:r>
            <a:endParaRPr lang="en-US" sz="3200" b="1" kern="0" dirty="0">
              <a:latin typeface="微软雅黑" panose="020B0503020204020204" pitchFamily="34" charset="-122"/>
              <a:ea typeface="微软雅黑" panose="020B0503020204020204" pitchFamily="34" charset="-122"/>
              <a:cs typeface="+mn-ea"/>
              <a:sym typeface="+mn-lt"/>
            </a:endParaRPr>
          </a:p>
        </p:txBody>
      </p:sp>
      <p:cxnSp>
        <p:nvCxnSpPr>
          <p:cNvPr id="11" name="直接连接符 10"/>
          <p:cNvCxnSpPr/>
          <p:nvPr userDrawn="1"/>
        </p:nvCxnSpPr>
        <p:spPr>
          <a:xfrm flipH="1">
            <a:off x="1523089" y="369629"/>
            <a:ext cx="266460" cy="622048"/>
          </a:xfrm>
          <a:prstGeom prst="line">
            <a:avLst/>
          </a:prstGeom>
          <a:ln>
            <a:solidFill>
              <a:srgbClr val="E73A1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userDrawn="1"/>
        </p:nvCxnSpPr>
        <p:spPr>
          <a:xfrm flipH="1">
            <a:off x="10402443" y="369629"/>
            <a:ext cx="266460" cy="622048"/>
          </a:xfrm>
          <a:prstGeom prst="line">
            <a:avLst/>
          </a:prstGeom>
          <a:ln>
            <a:solidFill>
              <a:srgbClr val="E73A1C"/>
            </a:solidFill>
          </a:ln>
        </p:spPr>
        <p:style>
          <a:lnRef idx="1">
            <a:schemeClr val="accent1"/>
          </a:lnRef>
          <a:fillRef idx="0">
            <a:schemeClr val="accent1"/>
          </a:fillRef>
          <a:effectRef idx="0">
            <a:schemeClr val="accent1"/>
          </a:effectRef>
          <a:fontRef idx="minor">
            <a:schemeClr val="tx1"/>
          </a:fontRef>
        </p:style>
      </p:cxnSp>
      <p:sp>
        <p:nvSpPr>
          <p:cNvPr id="13" name="矩形: 圆角 12"/>
          <p:cNvSpPr/>
          <p:nvPr userDrawn="1"/>
        </p:nvSpPr>
        <p:spPr>
          <a:xfrm>
            <a:off x="8159751" y="1362836"/>
            <a:ext cx="3462340" cy="3462340"/>
          </a:xfrm>
          <a:prstGeom prst="roundRect">
            <a:avLst>
              <a:gd name="adj" fmla="val 5598"/>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1400" dirty="0">
              <a:latin typeface="微软雅黑" panose="020B0503020204020204" pitchFamily="34" charset="-122"/>
              <a:ea typeface="微软雅黑" panose="020B0503020204020204" pitchFamily="34" charset="-122"/>
            </a:endParaRPr>
          </a:p>
        </p:txBody>
      </p:sp>
      <p:pic>
        <p:nvPicPr>
          <p:cNvPr id="14" name="图片 13"/>
          <p:cNvPicPr>
            <a:picLocks noChangeAspect="1"/>
          </p:cNvPicPr>
          <p:nvPr userDrawn="1"/>
        </p:nvPicPr>
        <p:blipFill rotWithShape="1">
          <a:blip r:embed="rId2">
            <a:clrChange>
              <a:clrFrom>
                <a:srgbClr val="FFFFFF"/>
              </a:clrFrom>
              <a:clrTo>
                <a:srgbClr val="FFFFFF">
                  <a:alpha val="0"/>
                </a:srgbClr>
              </a:clrTo>
            </a:clrChange>
          </a:blip>
          <a:srcRect l="13924" t="13924" r="13924" b="13924"/>
          <a:stretch>
            <a:fillRect/>
          </a:stretch>
        </p:blipFill>
        <p:spPr>
          <a:xfrm>
            <a:off x="4705130" y="1673081"/>
            <a:ext cx="2743200" cy="2743200"/>
          </a:xfrm>
          <a:prstGeom prst="rect">
            <a:avLst/>
          </a:prstGeom>
        </p:spPr>
      </p:pic>
      <p:pic>
        <p:nvPicPr>
          <p:cNvPr id="15" name="图片 14"/>
          <p:cNvPicPr>
            <a:picLocks noChangeAspect="1"/>
          </p:cNvPicPr>
          <p:nvPr userDrawn="1"/>
        </p:nvPicPr>
        <p:blipFill rotWithShape="1">
          <a:blip r:embed="rId3">
            <a:clrChange>
              <a:clrFrom>
                <a:srgbClr val="FFFFFF"/>
              </a:clrFrom>
              <a:clrTo>
                <a:srgbClr val="FFFFFF">
                  <a:alpha val="0"/>
                </a:srgbClr>
              </a:clrTo>
            </a:clrChange>
          </a:blip>
          <a:srcRect l="14439" r="14439"/>
          <a:stretch>
            <a:fillRect/>
          </a:stretch>
        </p:blipFill>
        <p:spPr>
          <a:xfrm>
            <a:off x="8519321" y="1673081"/>
            <a:ext cx="2743200" cy="2743200"/>
          </a:xfrm>
          <a:prstGeom prst="rect">
            <a:avLst/>
          </a:prstGeom>
        </p:spPr>
      </p:pic>
      <p:pic>
        <p:nvPicPr>
          <p:cNvPr id="16" name="图片 15"/>
          <p:cNvPicPr>
            <a:picLocks noChangeAspect="1"/>
          </p:cNvPicPr>
          <p:nvPr userDrawn="1"/>
        </p:nvPicPr>
        <p:blipFill>
          <a:blip r:embed="rId4">
            <a:clrChange>
              <a:clrFrom>
                <a:srgbClr val="FFFFFF"/>
              </a:clrFrom>
              <a:clrTo>
                <a:srgbClr val="FFFFFF">
                  <a:alpha val="0"/>
                </a:srgbClr>
              </a:clrTo>
            </a:clrChange>
          </a:blip>
          <a:stretch>
            <a:fillRect/>
          </a:stretch>
        </p:blipFill>
        <p:spPr>
          <a:xfrm>
            <a:off x="980965" y="1673081"/>
            <a:ext cx="2743200" cy="2743200"/>
          </a:xfrm>
          <a:prstGeom prst="rect">
            <a:avLst/>
          </a:prstGeom>
        </p:spPr>
      </p:pic>
      <p:sp>
        <p:nvSpPr>
          <p:cNvPr id="17" name="文本框 16"/>
          <p:cNvSpPr txBox="1"/>
          <p:nvPr userDrawn="1"/>
        </p:nvSpPr>
        <p:spPr>
          <a:xfrm>
            <a:off x="987447" y="5138740"/>
            <a:ext cx="2730235" cy="907428"/>
          </a:xfrm>
          <a:prstGeom prst="rect">
            <a:avLst/>
          </a:prstGeom>
          <a:noFill/>
        </p:spPr>
        <p:txBody>
          <a:bodyPr wrap="none" rtlCol="0">
            <a:spAutoFit/>
          </a:bodyPr>
          <a:lstStyle/>
          <a:p>
            <a:pPr algn="ctr">
              <a:lnSpc>
                <a:spcPct val="140000"/>
              </a:lnSpc>
            </a:pPr>
            <a:r>
              <a:rPr lang="zh-CN" altLang="en-US" sz="2000" kern="0">
                <a:solidFill>
                  <a:schemeClr val="bg1">
                    <a:alpha val="77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在微信访问</a:t>
            </a:r>
            <a:r>
              <a:rPr lang="en-US" altLang="zh-CN" sz="2000" kern="0">
                <a:solidFill>
                  <a:schemeClr val="bg1">
                    <a:alpha val="77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OneDrive</a:t>
            </a:r>
          </a:p>
          <a:p>
            <a:pPr algn="ctr">
              <a:lnSpc>
                <a:spcPct val="140000"/>
              </a:lnSpc>
            </a:pPr>
            <a:r>
              <a:rPr lang="zh-CN" altLang="en-US" sz="2000" b="1" ker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 「 微软</a:t>
            </a:r>
            <a:r>
              <a:rPr lang="en-US" altLang="zh-CN" sz="2000" b="1" ker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Office</a:t>
            </a:r>
            <a:r>
              <a:rPr lang="zh-CN" altLang="en-US" sz="2000" b="1" ker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文档 」</a:t>
            </a:r>
            <a:endParaRPr lang="en-US" sz="2000" b="1" kern="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p:txBody>
      </p:sp>
      <p:sp>
        <p:nvSpPr>
          <p:cNvPr id="18" name="文本框 17"/>
          <p:cNvSpPr txBox="1"/>
          <p:nvPr userDrawn="1"/>
        </p:nvSpPr>
        <p:spPr>
          <a:xfrm>
            <a:off x="4862328" y="5138740"/>
            <a:ext cx="2467342" cy="907428"/>
          </a:xfrm>
          <a:prstGeom prst="rect">
            <a:avLst/>
          </a:prstGeom>
          <a:noFill/>
        </p:spPr>
        <p:txBody>
          <a:bodyPr wrap="none" rtlCol="0">
            <a:spAutoFit/>
          </a:bodyPr>
          <a:lstStyle/>
          <a:p>
            <a:pPr algn="ctr">
              <a:lnSpc>
                <a:spcPct val="140000"/>
              </a:lnSpc>
            </a:pPr>
            <a:r>
              <a:rPr lang="zh-CN" altLang="en-US" sz="2000" kern="0">
                <a:solidFill>
                  <a:schemeClr val="bg1">
                    <a:alpha val="77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让你的文档会说话</a:t>
            </a:r>
            <a:endParaRPr lang="en-US" altLang="zh-CN" sz="2000" kern="0">
              <a:solidFill>
                <a:schemeClr val="bg1">
                  <a:alpha val="77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a:p>
            <a:pPr algn="ctr">
              <a:lnSpc>
                <a:spcPct val="140000"/>
              </a:lnSpc>
            </a:pPr>
            <a:r>
              <a:rPr lang="zh-CN" altLang="en-US" sz="2000" b="1" ker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 「 微软听听文档 」</a:t>
            </a:r>
          </a:p>
        </p:txBody>
      </p:sp>
      <p:sp>
        <p:nvSpPr>
          <p:cNvPr id="19" name="文本框 18"/>
          <p:cNvSpPr txBox="1"/>
          <p:nvPr userDrawn="1"/>
        </p:nvSpPr>
        <p:spPr>
          <a:xfrm>
            <a:off x="8644425" y="5138740"/>
            <a:ext cx="2492990" cy="907428"/>
          </a:xfrm>
          <a:prstGeom prst="rect">
            <a:avLst/>
          </a:prstGeom>
          <a:noFill/>
        </p:spPr>
        <p:txBody>
          <a:bodyPr wrap="none" rtlCol="0">
            <a:spAutoFit/>
          </a:bodyPr>
          <a:lstStyle/>
          <a:p>
            <a:pPr algn="ctr">
              <a:lnSpc>
                <a:spcPct val="140000"/>
              </a:lnSpc>
            </a:pPr>
            <a:r>
              <a:rPr lang="zh-CN" altLang="en-US" sz="2000" kern="0">
                <a:solidFill>
                  <a:schemeClr val="bg1">
                    <a:alpha val="77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你的文档创作小助手</a:t>
            </a:r>
            <a:endParaRPr lang="en-US" altLang="zh-CN" sz="2000" kern="0">
              <a:solidFill>
                <a:schemeClr val="bg1">
                  <a:alpha val="77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a:p>
            <a:pPr algn="ctr">
              <a:lnSpc>
                <a:spcPct val="140000"/>
              </a:lnSpc>
            </a:pPr>
            <a:r>
              <a:rPr lang="zh-CN" altLang="en-US" sz="2000" b="1" ker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 「 微软小蜜 」</a:t>
            </a:r>
          </a:p>
        </p:txBody>
      </p:sp>
      <p:cxnSp>
        <p:nvCxnSpPr>
          <p:cNvPr id="20" name="直接连接符 19"/>
          <p:cNvCxnSpPr/>
          <p:nvPr userDrawn="1"/>
        </p:nvCxnSpPr>
        <p:spPr>
          <a:xfrm>
            <a:off x="4198035" y="5330650"/>
            <a:ext cx="0" cy="653143"/>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userDrawn="1"/>
        </p:nvCxnSpPr>
        <p:spPr>
          <a:xfrm>
            <a:off x="7976215" y="5330650"/>
            <a:ext cx="0" cy="653143"/>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22" name="图片 21">
            <a:hlinkClick r:id="rId5"/>
          </p:cNvPr>
          <p:cNvPicPr>
            <a:picLocks noChangeAspect="1"/>
          </p:cNvPicPr>
          <p:nvPr userDrawn="1"/>
        </p:nvPicPr>
        <p:blipFill>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239657" y="6345797"/>
            <a:ext cx="1712686" cy="226074"/>
          </a:xfrm>
          <a:prstGeom prst="rect">
            <a:avLst/>
          </a:prstGeom>
        </p:spPr>
      </p:pic>
    </p:spTree>
    <p:extLst>
      <p:ext uri="{BB962C8B-B14F-4D97-AF65-F5344CB8AC3E}">
        <p14:creationId xmlns:p14="http://schemas.microsoft.com/office/powerpoint/2010/main" val="3166874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1"/>
            <a:ext cx="10363200" cy="430887"/>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1"/>
            <a:ext cx="8534400" cy="30777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12/12/18</a:t>
            </a:fld>
            <a:endParaRPr lang="en-US"/>
          </a:p>
        </p:txBody>
      </p:sp>
      <p:sp>
        <p:nvSpPr>
          <p:cNvPr id="6" name="Holder 6"/>
          <p:cNvSpPr>
            <a:spLocks noGrp="1"/>
          </p:cNvSpPr>
          <p:nvPr>
            <p:ph type="sldNum" sz="quarter" idx="7"/>
          </p:nvPr>
        </p:nvSpPr>
        <p:spPr/>
        <p:txBody>
          <a:bodyPr lIns="0" tIns="0" rIns="0" bIns="0"/>
          <a:lstStyle>
            <a:lvl1pPr>
              <a:defRPr sz="1333" b="0" i="0">
                <a:solidFill>
                  <a:srgbClr val="595959"/>
                </a:solidFill>
                <a:latin typeface="Arial"/>
                <a:cs typeface="Arial"/>
              </a:defRPr>
            </a:lvl1pPr>
          </a:lstStyle>
          <a:p>
            <a:pPr marL="127843">
              <a:spcBef>
                <a:spcPts val="7"/>
              </a:spcBef>
            </a:pPr>
            <a:fld id="{81D60167-4931-47E6-BA6A-407CBD079E47}" type="slidenum">
              <a:rPr lang="en-US" smtClean="0"/>
              <a:pPr marL="127843">
                <a:spcBef>
                  <a:spcPts val="7"/>
                </a:spcBef>
              </a:pPr>
              <a:t>‹#›</a:t>
            </a:fld>
            <a:endParaRPr lang="en-US" dirty="0"/>
          </a:p>
        </p:txBody>
      </p:sp>
    </p:spTree>
    <p:extLst>
      <p:ext uri="{BB962C8B-B14F-4D97-AF65-F5344CB8AC3E}">
        <p14:creationId xmlns:p14="http://schemas.microsoft.com/office/powerpoint/2010/main" val="6472098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12966" y="671768"/>
            <a:ext cx="11166068" cy="574453"/>
          </a:xfrm>
        </p:spPr>
        <p:txBody>
          <a:bodyPr lIns="0" tIns="0" rIns="0" bIns="0"/>
          <a:lstStyle>
            <a:lvl1pPr>
              <a:defRPr sz="3733" b="1" i="0">
                <a:solidFill>
                  <a:schemeClr val="tx1"/>
                </a:solidFill>
                <a:latin typeface="Arial"/>
                <a:cs typeface="Arial"/>
              </a:defRPr>
            </a:lvl1pPr>
          </a:lstStyle>
          <a:p>
            <a:endParaRPr/>
          </a:p>
        </p:txBody>
      </p:sp>
      <p:sp>
        <p:nvSpPr>
          <p:cNvPr id="3" name="Holder 3"/>
          <p:cNvSpPr>
            <a:spLocks noGrp="1"/>
          </p:cNvSpPr>
          <p:nvPr>
            <p:ph type="body" idx="1"/>
          </p:nvPr>
        </p:nvSpPr>
        <p:spPr>
          <a:xfrm>
            <a:off x="4229310" y="1778682"/>
            <a:ext cx="7439660" cy="410433"/>
          </a:xfrm>
        </p:spPr>
        <p:txBody>
          <a:bodyPr lIns="0" tIns="0" rIns="0" bIns="0"/>
          <a:lstStyle>
            <a:lvl1pPr>
              <a:defRPr sz="2667"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12/12/18</a:t>
            </a:fld>
            <a:endParaRPr lang="en-US"/>
          </a:p>
        </p:txBody>
      </p:sp>
      <p:sp>
        <p:nvSpPr>
          <p:cNvPr id="6" name="Holder 6"/>
          <p:cNvSpPr>
            <a:spLocks noGrp="1"/>
          </p:cNvSpPr>
          <p:nvPr>
            <p:ph type="sldNum" sz="quarter" idx="7"/>
          </p:nvPr>
        </p:nvSpPr>
        <p:spPr/>
        <p:txBody>
          <a:bodyPr lIns="0" tIns="0" rIns="0" bIns="0"/>
          <a:lstStyle>
            <a:lvl1pPr>
              <a:defRPr sz="1333" b="0" i="0">
                <a:solidFill>
                  <a:srgbClr val="595959"/>
                </a:solidFill>
                <a:latin typeface="Arial"/>
                <a:cs typeface="Arial"/>
              </a:defRPr>
            </a:lvl1pPr>
          </a:lstStyle>
          <a:p>
            <a:pPr marL="127843">
              <a:spcBef>
                <a:spcPts val="7"/>
              </a:spcBef>
            </a:pPr>
            <a:fld id="{81D60167-4931-47E6-BA6A-407CBD079E47}" type="slidenum">
              <a:rPr lang="en-US" smtClean="0"/>
              <a:pPr marL="127843">
                <a:spcBef>
                  <a:spcPts val="7"/>
                </a:spcBef>
              </a:pPr>
              <a:t>‹#›</a:t>
            </a:fld>
            <a:endParaRPr lang="en-US" dirty="0"/>
          </a:p>
        </p:txBody>
      </p:sp>
    </p:spTree>
    <p:extLst>
      <p:ext uri="{BB962C8B-B14F-4D97-AF65-F5344CB8AC3E}">
        <p14:creationId xmlns:p14="http://schemas.microsoft.com/office/powerpoint/2010/main" val="30793573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512966" y="671768"/>
            <a:ext cx="11166068" cy="574453"/>
          </a:xfrm>
        </p:spPr>
        <p:txBody>
          <a:bodyPr lIns="0" tIns="0" rIns="0" bIns="0"/>
          <a:lstStyle>
            <a:lvl1pPr>
              <a:defRPr sz="3733" b="1" i="0">
                <a:solidFill>
                  <a:schemeClr val="tx1"/>
                </a:solidFill>
                <a:latin typeface="Arial"/>
                <a:cs typeface="Arial"/>
              </a:defRPr>
            </a:lvl1pPr>
          </a:lstStyle>
          <a:p>
            <a:endParaRPr/>
          </a:p>
        </p:txBody>
      </p:sp>
      <p:sp>
        <p:nvSpPr>
          <p:cNvPr id="3" name="Holder 3"/>
          <p:cNvSpPr>
            <a:spLocks noGrp="1"/>
          </p:cNvSpPr>
          <p:nvPr>
            <p:ph sz="half" idx="2"/>
          </p:nvPr>
        </p:nvSpPr>
        <p:spPr>
          <a:xfrm>
            <a:off x="609600" y="1577340"/>
            <a:ext cx="5303520" cy="307777"/>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307777"/>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12/12/18</a:t>
            </a:fld>
            <a:endParaRPr lang="en-US"/>
          </a:p>
        </p:txBody>
      </p:sp>
      <p:sp>
        <p:nvSpPr>
          <p:cNvPr id="7" name="Holder 7"/>
          <p:cNvSpPr>
            <a:spLocks noGrp="1"/>
          </p:cNvSpPr>
          <p:nvPr>
            <p:ph type="sldNum" sz="quarter" idx="7"/>
          </p:nvPr>
        </p:nvSpPr>
        <p:spPr/>
        <p:txBody>
          <a:bodyPr lIns="0" tIns="0" rIns="0" bIns="0"/>
          <a:lstStyle>
            <a:lvl1pPr>
              <a:defRPr sz="1333" b="0" i="0">
                <a:solidFill>
                  <a:srgbClr val="595959"/>
                </a:solidFill>
                <a:latin typeface="Arial"/>
                <a:cs typeface="Arial"/>
              </a:defRPr>
            </a:lvl1pPr>
          </a:lstStyle>
          <a:p>
            <a:pPr marL="127843">
              <a:spcBef>
                <a:spcPts val="7"/>
              </a:spcBef>
            </a:pPr>
            <a:fld id="{81D60167-4931-47E6-BA6A-407CBD079E47}" type="slidenum">
              <a:rPr lang="en-US" smtClean="0"/>
              <a:pPr marL="127843">
                <a:spcBef>
                  <a:spcPts val="7"/>
                </a:spcBef>
              </a:pPr>
              <a:t>‹#›</a:t>
            </a:fld>
            <a:endParaRPr lang="en-US" dirty="0"/>
          </a:p>
        </p:txBody>
      </p:sp>
    </p:spTree>
    <p:extLst>
      <p:ext uri="{BB962C8B-B14F-4D97-AF65-F5344CB8AC3E}">
        <p14:creationId xmlns:p14="http://schemas.microsoft.com/office/powerpoint/2010/main" val="238523235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512966" y="671768"/>
            <a:ext cx="11166068" cy="574453"/>
          </a:xfrm>
        </p:spPr>
        <p:txBody>
          <a:bodyPr lIns="0" tIns="0" rIns="0" bIns="0"/>
          <a:lstStyle>
            <a:lvl1pPr>
              <a:defRPr sz="3733" b="1"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12/12/18</a:t>
            </a:fld>
            <a:endParaRPr lang="en-US"/>
          </a:p>
        </p:txBody>
      </p:sp>
      <p:sp>
        <p:nvSpPr>
          <p:cNvPr id="5" name="Holder 5"/>
          <p:cNvSpPr>
            <a:spLocks noGrp="1"/>
          </p:cNvSpPr>
          <p:nvPr>
            <p:ph type="sldNum" sz="quarter" idx="7"/>
          </p:nvPr>
        </p:nvSpPr>
        <p:spPr/>
        <p:txBody>
          <a:bodyPr lIns="0" tIns="0" rIns="0" bIns="0"/>
          <a:lstStyle>
            <a:lvl1pPr>
              <a:defRPr sz="1333" b="0" i="0">
                <a:solidFill>
                  <a:srgbClr val="595959"/>
                </a:solidFill>
                <a:latin typeface="Arial"/>
                <a:cs typeface="Arial"/>
              </a:defRPr>
            </a:lvl1pPr>
          </a:lstStyle>
          <a:p>
            <a:pPr marL="127843">
              <a:spcBef>
                <a:spcPts val="7"/>
              </a:spcBef>
            </a:pPr>
            <a:fld id="{81D60167-4931-47E6-BA6A-407CBD079E47}" type="slidenum">
              <a:rPr lang="en-US" smtClean="0"/>
              <a:pPr marL="127843">
                <a:spcBef>
                  <a:spcPts val="7"/>
                </a:spcBef>
              </a:pPr>
              <a:t>‹#›</a:t>
            </a:fld>
            <a:endParaRPr lang="en-US" dirty="0"/>
          </a:p>
        </p:txBody>
      </p:sp>
    </p:spTree>
    <p:extLst>
      <p:ext uri="{BB962C8B-B14F-4D97-AF65-F5344CB8AC3E}">
        <p14:creationId xmlns:p14="http://schemas.microsoft.com/office/powerpoint/2010/main" val="302375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48D92626-37D2-4832-BF7A-BC283494A20D}" type="datetimeFigureOut">
              <a:rPr lang="en-US" smtClean="0"/>
              <a:t>12/12/18</a:t>
            </a:fld>
            <a:endParaRPr lang="en-US"/>
          </a:p>
        </p:txBody>
      </p:sp>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a:xfrm>
            <a:off x="5791200" y="1036021"/>
            <a:ext cx="609600" cy="441325"/>
          </a:xfrm>
        </p:spPr>
        <p:txBody>
          <a:bodyPr/>
          <a:lstStyle/>
          <a:p>
            <a:fld id="{8C592886-E571-45D5-8B56-343DC94F8FA6}" type="slidenum">
              <a:rPr kumimoji="0" lang="en-US" smtClean="0"/>
              <a:t>‹#›</a:t>
            </a:fld>
            <a:endParaRPr kumimoji="0" lang="en-US"/>
          </a:p>
        </p:txBody>
      </p:sp>
    </p:spTree>
    <p:extLst>
      <p:ext uri="{BB962C8B-B14F-4D97-AF65-F5344CB8AC3E}">
        <p14:creationId xmlns:p14="http://schemas.microsoft.com/office/powerpoint/2010/main" val="12709955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12/12/18</a:t>
            </a:fld>
            <a:endParaRPr lang="en-US"/>
          </a:p>
        </p:txBody>
      </p:sp>
      <p:sp>
        <p:nvSpPr>
          <p:cNvPr id="4" name="Holder 4"/>
          <p:cNvSpPr>
            <a:spLocks noGrp="1"/>
          </p:cNvSpPr>
          <p:nvPr>
            <p:ph type="sldNum" sz="quarter" idx="7"/>
          </p:nvPr>
        </p:nvSpPr>
        <p:spPr/>
        <p:txBody>
          <a:bodyPr lIns="0" tIns="0" rIns="0" bIns="0"/>
          <a:lstStyle>
            <a:lvl1pPr>
              <a:defRPr sz="1333" b="0" i="0">
                <a:solidFill>
                  <a:srgbClr val="595959"/>
                </a:solidFill>
                <a:latin typeface="Arial"/>
                <a:cs typeface="Arial"/>
              </a:defRPr>
            </a:lvl1pPr>
          </a:lstStyle>
          <a:p>
            <a:pPr marL="127843">
              <a:spcBef>
                <a:spcPts val="7"/>
              </a:spcBef>
            </a:pPr>
            <a:fld id="{81D60167-4931-47E6-BA6A-407CBD079E47}" type="slidenum">
              <a:rPr lang="en-US" smtClean="0"/>
              <a:pPr marL="127843">
                <a:spcBef>
                  <a:spcPts val="7"/>
                </a:spcBef>
              </a:pPr>
              <a:t>‹#›</a:t>
            </a:fld>
            <a:endParaRPr lang="en-US" dirty="0"/>
          </a:p>
        </p:txBody>
      </p:sp>
    </p:spTree>
    <p:extLst>
      <p:ext uri="{BB962C8B-B14F-4D97-AF65-F5344CB8AC3E}">
        <p14:creationId xmlns:p14="http://schemas.microsoft.com/office/powerpoint/2010/main" val="2657981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203200" y="158496"/>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48D92626-37D2-4832-BF7A-BC283494A20D}" type="datetimeFigureOut">
              <a:rPr lang="en-US" smtClean="0"/>
              <a:t>12/12/18</a:t>
            </a:fld>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a:xfrm>
            <a:off x="5689600" y="6324600"/>
            <a:ext cx="812800" cy="441324"/>
          </a:xfrm>
        </p:spPr>
        <p:txBody>
          <a:bodyPr/>
          <a:lstStyle>
            <a:lvl1pPr>
              <a:defRPr>
                <a:solidFill>
                  <a:srgbClr val="FFFFFF"/>
                </a:solidFill>
              </a:defRPr>
            </a:lvl1pPr>
          </a:lstStyle>
          <a:p>
            <a:fld id="{8C592886-E571-45D5-8B56-343DC94F8FA6}" type="slidenum">
              <a:rPr kumimoji="0" lang="en-US" smtClean="0"/>
              <a:t>‹#›</a:t>
            </a:fld>
            <a:endParaRPr kumimoji="0" lang="en-US"/>
          </a:p>
        </p:txBody>
      </p:sp>
    </p:spTree>
    <p:extLst>
      <p:ext uri="{BB962C8B-B14F-4D97-AF65-F5344CB8AC3E}">
        <p14:creationId xmlns:p14="http://schemas.microsoft.com/office/powerpoint/2010/main" val="3660761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203200" y="152400"/>
            <a:ext cx="11777472"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12192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508000" y="914400"/>
            <a:ext cx="3149600" cy="990600"/>
          </a:xfrm>
        </p:spPr>
        <p:txBody>
          <a:bodyPr anchor="b">
            <a:noAutofit/>
          </a:bodyPr>
          <a:lstStyle>
            <a:lvl1pPr algn="l">
              <a:buNone/>
              <a:defRPr sz="2200" b="1">
                <a:solidFill>
                  <a:srgbClr val="FFFFFF"/>
                </a:solidFill>
              </a:defRPr>
            </a:lvl1pPr>
          </a:lstStyle>
          <a:p>
            <a:r>
              <a:rPr kumimoji="0" lang="en-US"/>
              <a:t>Click to edit Master title style</a:t>
            </a:r>
          </a:p>
        </p:txBody>
      </p:sp>
      <p:sp>
        <p:nvSpPr>
          <p:cNvPr id="3" name="Text Placeholder 2"/>
          <p:cNvSpPr>
            <a:spLocks noGrp="1"/>
          </p:cNvSpPr>
          <p:nvPr>
            <p:ph type="body" idx="2"/>
          </p:nvPr>
        </p:nvSpPr>
        <p:spPr>
          <a:xfrm>
            <a:off x="508000" y="1981201"/>
            <a:ext cx="31496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Rectangle 7"/>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4165600" y="685800"/>
            <a:ext cx="7518400" cy="5410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828800" y="312739"/>
            <a:ext cx="609600" cy="441325"/>
          </a:xfrm>
        </p:spPr>
        <p:txBody>
          <a:bodyPr/>
          <a:lstStyle>
            <a:lvl1pPr>
              <a:defRPr>
                <a:solidFill>
                  <a:schemeClr val="accent3">
                    <a:shade val="75000"/>
                  </a:schemeClr>
                </a:solidFill>
              </a:defRPr>
            </a:lvl1pPr>
          </a:lstStyle>
          <a:p>
            <a:pPr algn="r" eaLnBrk="1" latinLnBrk="0" hangingPunct="1"/>
            <a:fld id="{8C592886-E571-45D5-8B56-343DC94F8FA6}" type="slidenum">
              <a:rPr kumimoji="0" lang="en-US" smtClean="0"/>
              <a:t>‹#›</a:t>
            </a:fld>
            <a:endParaRPr kumimoji="0" lang="en-US">
              <a:solidFill>
                <a:schemeClr val="tx2">
                  <a:shade val="90000"/>
                </a:schemeClr>
              </a:solidFill>
            </a:endParaRPr>
          </a:p>
        </p:txBody>
      </p:sp>
      <p:sp>
        <p:nvSpPr>
          <p:cNvPr id="21" name="Rectangle 20"/>
          <p:cNvSpPr>
            <a:spLocks noChangeArrowheads="1"/>
          </p:cNvSpPr>
          <p:nvPr/>
        </p:nvSpPr>
        <p:spPr bwMode="auto">
          <a:xfrm>
            <a:off x="199136" y="6388386"/>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pPr algn="l" eaLnBrk="1" latinLnBrk="0" hangingPunct="1"/>
            <a:fld id="{48D92626-37D2-4832-BF7A-BC283494A20D}" type="datetimeFigureOut">
              <a:rPr lang="en-US" smtClean="0"/>
              <a:t>12/12/18</a:t>
            </a:fld>
            <a:endParaRPr lang="en-US"/>
          </a:p>
        </p:txBody>
      </p:sp>
      <p:sp>
        <p:nvSpPr>
          <p:cNvPr id="6" name="Footer Placeholder 5"/>
          <p:cNvSpPr>
            <a:spLocks noGrp="1"/>
          </p:cNvSpPr>
          <p:nvPr>
            <p:ph type="ftr" sz="quarter" idx="11"/>
          </p:nvPr>
        </p:nvSpPr>
        <p:spPr>
          <a:xfrm>
            <a:off x="402336" y="6410848"/>
            <a:ext cx="4511040" cy="365760"/>
          </a:xfrm>
        </p:spPr>
        <p:txBody>
          <a:bodyPr/>
          <a:lstStyle/>
          <a:p>
            <a:endParaRPr kumimoji="0" lang="en-US"/>
          </a:p>
        </p:txBody>
      </p:sp>
    </p:spTree>
    <p:extLst>
      <p:ext uri="{BB962C8B-B14F-4D97-AF65-F5344CB8AC3E}">
        <p14:creationId xmlns:p14="http://schemas.microsoft.com/office/powerpoint/2010/main" val="4045917611"/>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203200" y="152400"/>
            <a:ext cx="11777472"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828800" y="312739"/>
            <a:ext cx="609600" cy="441325"/>
          </a:xfrm>
        </p:spPr>
        <p:txBody>
          <a:bodyPr/>
          <a:lstStyle/>
          <a:p>
            <a:pPr algn="r" eaLnBrk="1" latinLnBrk="0" hangingPunct="1"/>
            <a:fld id="{8C592886-E571-45D5-8B56-343DC94F8FA6}" type="slidenum">
              <a:rPr kumimoji="0" lang="en-US" smtClean="0"/>
              <a:t>‹#›</a:t>
            </a:fld>
            <a:endParaRPr kumimoji="0" lang="en-US">
              <a:solidFill>
                <a:schemeClr val="tx2">
                  <a:shade val="90000"/>
                </a:schemeClr>
              </a:solidFill>
            </a:endParaRPr>
          </a:p>
        </p:txBody>
      </p:sp>
      <p:sp>
        <p:nvSpPr>
          <p:cNvPr id="2" name="Title 1"/>
          <p:cNvSpPr>
            <a:spLocks noGrp="1"/>
          </p:cNvSpPr>
          <p:nvPr>
            <p:ph type="title"/>
          </p:nvPr>
        </p:nvSpPr>
        <p:spPr>
          <a:xfrm>
            <a:off x="4000500" y="5029200"/>
            <a:ext cx="7823200" cy="1219200"/>
          </a:xfrm>
        </p:spPr>
        <p:txBody>
          <a:bodyPr anchor="t">
            <a:noAutofit/>
          </a:bodyPr>
          <a:lstStyle>
            <a:lvl1pPr algn="l">
              <a:buNone/>
              <a:defRPr sz="24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4000500" y="609600"/>
            <a:ext cx="7823200" cy="4267200"/>
          </a:xfrm>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508000" y="990600"/>
            <a:ext cx="32512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99136" y="6388386"/>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7717536" y="6404984"/>
            <a:ext cx="4059936" cy="365760"/>
          </a:xfrm>
        </p:spPr>
        <p:txBody>
          <a:bodyPr/>
          <a:lstStyle/>
          <a:p>
            <a:pPr algn="l" eaLnBrk="1" latinLnBrk="0" hangingPunct="1"/>
            <a:fld id="{48D92626-37D2-4832-BF7A-BC283494A20D}" type="datetimeFigureOut">
              <a:rPr lang="en-US" smtClean="0"/>
              <a:t>12/12/18</a:t>
            </a:fld>
            <a:endParaRPr lang="en-US"/>
          </a:p>
        </p:txBody>
      </p:sp>
      <p:sp>
        <p:nvSpPr>
          <p:cNvPr id="6" name="Footer Placeholder 5"/>
          <p:cNvSpPr>
            <a:spLocks noGrp="1"/>
          </p:cNvSpPr>
          <p:nvPr>
            <p:ph type="ftr" sz="quarter" idx="11"/>
          </p:nvPr>
        </p:nvSpPr>
        <p:spPr>
          <a:xfrm>
            <a:off x="402336" y="6410848"/>
            <a:ext cx="4779264" cy="365760"/>
          </a:xfrm>
        </p:spPr>
        <p:txBody>
          <a:bodyPr/>
          <a:lstStyle/>
          <a:p>
            <a:endParaRPr kumimoji="0" lang="en-US"/>
          </a:p>
        </p:txBody>
      </p:sp>
    </p:spTree>
    <p:extLst>
      <p:ext uri="{BB962C8B-B14F-4D97-AF65-F5344CB8AC3E}">
        <p14:creationId xmlns:p14="http://schemas.microsoft.com/office/powerpoint/2010/main" val="27916448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4.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6.jp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5.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5" Type="http://schemas.openxmlformats.org/officeDocument/2006/relationships/slideLayout" Target="../slideLayouts/slideLayout52.xml"/><Relationship Id="rId4" Type="http://schemas.openxmlformats.org/officeDocument/2006/relationships/slideLayout" Target="../slideLayouts/slideLayout51.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theme" Target="../theme/theme6.xml"/><Relationship Id="rId5" Type="http://schemas.openxmlformats.org/officeDocument/2006/relationships/slideLayout" Target="../slideLayouts/slideLayout60.xml"/><Relationship Id="rId4"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1"/>
            <a:ext cx="12192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99136" y="6388386"/>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7721600" y="6404984"/>
            <a:ext cx="4059936" cy="365760"/>
          </a:xfrm>
          <a:prstGeom prst="rect">
            <a:avLst/>
          </a:prstGeom>
        </p:spPr>
        <p:txBody>
          <a:bodyPr vert="horz"/>
          <a:lstStyle>
            <a:lvl1pPr algn="r" eaLnBrk="1" latinLnBrk="0" hangingPunct="1">
              <a:defRPr kumimoji="0" sz="1400">
                <a:solidFill>
                  <a:srgbClr val="FFFFFF"/>
                </a:solidFill>
              </a:defRPr>
            </a:lvl1pPr>
          </a:lstStyle>
          <a:p>
            <a:fld id="{88B99C93-F56F-46AB-9EB8-53614A95B15F}" type="datetime1">
              <a:rPr lang="en-US" smtClean="0"/>
              <a:pPr/>
              <a:t>12/12/18</a:t>
            </a:fld>
            <a:endParaRPr lang="en-US" dirty="0"/>
          </a:p>
        </p:txBody>
      </p:sp>
      <p:sp>
        <p:nvSpPr>
          <p:cNvPr id="3" name="Footer Placeholder 2"/>
          <p:cNvSpPr>
            <a:spLocks noGrp="1"/>
          </p:cNvSpPr>
          <p:nvPr>
            <p:ph type="ftr" sz="quarter" idx="3"/>
          </p:nvPr>
        </p:nvSpPr>
        <p:spPr>
          <a:xfrm>
            <a:off x="406400" y="6410848"/>
            <a:ext cx="4775200" cy="365760"/>
          </a:xfrm>
          <a:prstGeom prst="rect">
            <a:avLst/>
          </a:prstGeom>
        </p:spPr>
        <p:txBody>
          <a:bodyPr vert="horz"/>
          <a:lstStyle>
            <a:lvl1pPr algn="l" eaLnBrk="1" latinLnBrk="0" hangingPunct="1">
              <a:defRPr kumimoji="0" sz="1200">
                <a:solidFill>
                  <a:srgbClr val="FFFFFF"/>
                </a:solidFill>
              </a:defRPr>
            </a:lvl1pPr>
          </a:lstStyle>
          <a:p>
            <a:endParaRPr lang="en-US" dirty="0"/>
          </a:p>
        </p:txBody>
      </p:sp>
      <p:sp>
        <p:nvSpPr>
          <p:cNvPr id="8" name="Rectangle 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203200" y="1276743"/>
            <a:ext cx="1177747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5791200" y="1040175"/>
            <a:ext cx="6096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FA84A37A-AFC2-4A01-80A1-FC20F2C0D5BB}" type="slidenum">
              <a:rPr lang="en-US" smtClean="0"/>
              <a:pPr/>
              <a:t>‹#›</a:t>
            </a:fld>
            <a:endParaRPr lang="en-US" dirty="0"/>
          </a:p>
        </p:txBody>
      </p:sp>
      <p:sp>
        <p:nvSpPr>
          <p:cNvPr id="22" name="Title Placeholder 21"/>
          <p:cNvSpPr>
            <a:spLocks noGrp="1"/>
          </p:cNvSpPr>
          <p:nvPr>
            <p:ph type="title"/>
          </p:nvPr>
        </p:nvSpPr>
        <p:spPr>
          <a:xfrm>
            <a:off x="402336" y="228600"/>
            <a:ext cx="11379200" cy="758952"/>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402336" y="1524000"/>
            <a:ext cx="11379200" cy="459943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extLst>
      <p:ext uri="{BB962C8B-B14F-4D97-AF65-F5344CB8AC3E}">
        <p14:creationId xmlns:p14="http://schemas.microsoft.com/office/powerpoint/2010/main" val="1212496978"/>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rotWithShape="1">
          <a:blip r:embed="rId14">
            <a:alphaModFix/>
          </a:blip>
          <a:srcRect/>
          <a:stretch/>
        </p:blipFill>
        <p:spPr>
          <a:xfrm>
            <a:off x="-72480" y="-63000"/>
            <a:ext cx="12336960" cy="6983640"/>
          </a:xfrm>
          <a:prstGeom prst="rect">
            <a:avLst/>
          </a:prstGeom>
          <a:noFill/>
          <a:ln>
            <a:noFill/>
          </a:ln>
        </p:spPr>
      </p:pic>
      <p:sp>
        <p:nvSpPr>
          <p:cNvPr id="7" name="Google Shape;7;p1"/>
          <p:cNvSpPr txBox="1">
            <a:spLocks noGrp="1"/>
          </p:cNvSpPr>
          <p:nvPr>
            <p:ph type="title"/>
          </p:nvPr>
        </p:nvSpPr>
        <p:spPr>
          <a:xfrm>
            <a:off x="685920" y="2202480"/>
            <a:ext cx="11193120" cy="882720"/>
          </a:xfrm>
          <a:prstGeom prst="rect">
            <a:avLst/>
          </a:prstGeom>
          <a:noFill/>
          <a:ln>
            <a:noFill/>
          </a:ln>
        </p:spPr>
        <p:txBody>
          <a:bodyPr spcFirstLastPara="1" wrap="square" lIns="0" tIns="0" rIns="0" bIns="0"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pic>
        <p:nvPicPr>
          <p:cNvPr id="8" name="Google Shape;8;p1"/>
          <p:cNvPicPr preferRelativeResize="0"/>
          <p:nvPr/>
        </p:nvPicPr>
        <p:blipFill rotWithShape="1">
          <a:blip r:embed="rId15">
            <a:alphaModFix/>
          </a:blip>
          <a:srcRect l="13405" t="13405" r="13406" b="13406"/>
          <a:stretch/>
        </p:blipFill>
        <p:spPr>
          <a:xfrm>
            <a:off x="352320" y="102240"/>
            <a:ext cx="1923360" cy="1442520"/>
          </a:xfrm>
          <a:prstGeom prst="rect">
            <a:avLst/>
          </a:prstGeom>
          <a:noFill/>
          <a:ln>
            <a:noFill/>
          </a:ln>
        </p:spPr>
      </p:pic>
      <p:sp>
        <p:nvSpPr>
          <p:cNvPr id="9" name="Google Shape;9;p1"/>
          <p:cNvSpPr txBox="1">
            <a:spLocks noGrp="1"/>
          </p:cNvSpPr>
          <p:nvPr>
            <p:ph type="body" idx="1"/>
          </p:nvPr>
        </p:nvSpPr>
        <p:spPr>
          <a:xfrm>
            <a:off x="609600" y="1604520"/>
            <a:ext cx="10972320" cy="397728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extLst>
      <p:ext uri="{BB962C8B-B14F-4D97-AF65-F5344CB8AC3E}">
        <p14:creationId xmlns:p14="http://schemas.microsoft.com/office/powerpoint/2010/main" val="1625244728"/>
      </p:ext>
    </p:extLst>
  </p:cSld>
  <p:clrMap bg1="lt1" tx1="dk1" bg2="dk2"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8"/>
        <p:cNvGrpSpPr/>
        <p:nvPr/>
      </p:nvGrpSpPr>
      <p:grpSpPr>
        <a:xfrm>
          <a:off x="0" y="0"/>
          <a:ext cx="0" cy="0"/>
          <a:chOff x="0" y="0"/>
          <a:chExt cx="0" cy="0"/>
        </a:xfrm>
      </p:grpSpPr>
      <p:pic>
        <p:nvPicPr>
          <p:cNvPr id="59" name="Google Shape;59;p14"/>
          <p:cNvPicPr preferRelativeResize="0"/>
          <p:nvPr/>
        </p:nvPicPr>
        <p:blipFill rotWithShape="1">
          <a:blip r:embed="rId14">
            <a:alphaModFix/>
          </a:blip>
          <a:srcRect/>
          <a:stretch/>
        </p:blipFill>
        <p:spPr>
          <a:xfrm>
            <a:off x="-168000" y="-228240"/>
            <a:ext cx="12527520" cy="971640"/>
          </a:xfrm>
          <a:prstGeom prst="rect">
            <a:avLst/>
          </a:prstGeom>
          <a:noFill/>
          <a:ln>
            <a:noFill/>
          </a:ln>
        </p:spPr>
      </p:pic>
      <p:sp>
        <p:nvSpPr>
          <p:cNvPr id="60" name="Google Shape;60;p14"/>
          <p:cNvSpPr txBox="1">
            <a:spLocks noGrp="1"/>
          </p:cNvSpPr>
          <p:nvPr>
            <p:ph type="title"/>
          </p:nvPr>
        </p:nvSpPr>
        <p:spPr>
          <a:xfrm>
            <a:off x="324000" y="0"/>
            <a:ext cx="9864480" cy="740520"/>
          </a:xfrm>
          <a:prstGeom prst="rect">
            <a:avLst/>
          </a:prstGeom>
          <a:noFill/>
          <a:ln>
            <a:noFill/>
          </a:ln>
        </p:spPr>
        <p:txBody>
          <a:bodyPr spcFirstLastPara="1" wrap="square" lIns="0" tIns="0" rIns="0" bIns="0"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61" name="Google Shape;61;p14"/>
          <p:cNvSpPr txBox="1">
            <a:spLocks noGrp="1"/>
          </p:cNvSpPr>
          <p:nvPr>
            <p:ph type="body" idx="1"/>
          </p:nvPr>
        </p:nvSpPr>
        <p:spPr>
          <a:xfrm>
            <a:off x="324000" y="1498680"/>
            <a:ext cx="10972320" cy="319320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pic>
        <p:nvPicPr>
          <p:cNvPr id="62" name="Google Shape;62;p14"/>
          <p:cNvPicPr preferRelativeResize="0"/>
          <p:nvPr/>
        </p:nvPicPr>
        <p:blipFill rotWithShape="1">
          <a:blip r:embed="rId15">
            <a:alphaModFix/>
          </a:blip>
          <a:srcRect/>
          <a:stretch/>
        </p:blipFill>
        <p:spPr>
          <a:xfrm>
            <a:off x="10665600" y="6116760"/>
            <a:ext cx="1237440" cy="543960"/>
          </a:xfrm>
          <a:prstGeom prst="rect">
            <a:avLst/>
          </a:prstGeom>
          <a:noFill/>
          <a:ln>
            <a:noFill/>
          </a:ln>
        </p:spPr>
      </p:pic>
      <p:sp>
        <p:nvSpPr>
          <p:cNvPr id="63" name="Google Shape;63;p14"/>
          <p:cNvSpPr/>
          <p:nvPr/>
        </p:nvSpPr>
        <p:spPr>
          <a:xfrm>
            <a:off x="10112160" y="311760"/>
            <a:ext cx="1955520" cy="245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000" b="0" i="0" u="none" strike="noStrike" cap="none">
                <a:solidFill>
                  <a:srgbClr val="FFFFFF"/>
                </a:solidFill>
                <a:latin typeface="Arial"/>
                <a:ea typeface="Arial"/>
                <a:cs typeface="Arial"/>
                <a:sym typeface="Arial"/>
              </a:rPr>
              <a:t>www.adaptcentre.ie</a:t>
            </a:r>
            <a:endParaRPr sz="1000" b="0" i="0" u="none" strike="noStrike" cap="none">
              <a:latin typeface="Arial"/>
              <a:ea typeface="Arial"/>
              <a:cs typeface="Arial"/>
              <a:sym typeface="Arial"/>
            </a:endParaRPr>
          </a:p>
        </p:txBody>
      </p:sp>
    </p:spTree>
    <p:extLst>
      <p:ext uri="{BB962C8B-B14F-4D97-AF65-F5344CB8AC3E}">
        <p14:creationId xmlns:p14="http://schemas.microsoft.com/office/powerpoint/2010/main" val="563595065"/>
      </p:ext>
    </p:extLst>
  </p:cSld>
  <p:clrMap bg1="lt1" tx1="dk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3C78D8"/>
        </a:solidFill>
        <a:effectLst/>
      </p:bgPr>
    </p:bg>
    <p:spTree>
      <p:nvGrpSpPr>
        <p:cNvPr id="1" name=""/>
        <p:cNvGrpSpPr/>
        <p:nvPr/>
      </p:nvGrpSpPr>
      <p:grpSpPr>
        <a:xfrm>
          <a:off x="0" y="0"/>
          <a:ext cx="0" cy="0"/>
          <a:chOff x="0" y="0"/>
          <a:chExt cx="0" cy="0"/>
        </a:xfrm>
      </p:grpSpPr>
      <p:sp>
        <p:nvSpPr>
          <p:cNvPr id="2" name="Texte du titre"/>
          <p:cNvSpPr txBox="1">
            <a:spLocks noGrp="1"/>
          </p:cNvSpPr>
          <p:nvPr>
            <p:ph type="title"/>
          </p:nvPr>
        </p:nvSpPr>
        <p:spPr>
          <a:xfrm>
            <a:off x="415598" y="593367"/>
            <a:ext cx="11360805" cy="763604"/>
          </a:xfrm>
          <a:prstGeom prst="rect">
            <a:avLst/>
          </a:prstGeom>
          <a:ln w="12700">
            <a:miter lim="400000"/>
          </a:ln>
          <a:extLst>
            <a:ext uri="{C572A759-6A51-4108-AA02-DFA0A04FC94B}">
              <ma14:wrappingTextBoxFlag xmlns="" xmlns:ma14="http://schemas.microsoft.com/office/mac/drawingml/2011/main" val="1"/>
            </a:ext>
          </a:extLst>
        </p:spPr>
        <p:txBody>
          <a:bodyPr lIns="91422" tIns="91422" rIns="91422" bIns="91422">
            <a:normAutofit/>
          </a:bodyPr>
          <a:lstStyle/>
          <a:p>
            <a:r>
              <a:t>Texte du titre</a:t>
            </a:r>
          </a:p>
        </p:txBody>
      </p:sp>
      <p:sp>
        <p:nvSpPr>
          <p:cNvPr id="3" name="Texte niveau 1…"/>
          <p:cNvSpPr txBox="1">
            <a:spLocks noGrp="1"/>
          </p:cNvSpPr>
          <p:nvPr>
            <p:ph type="body" idx="1"/>
          </p:nvPr>
        </p:nvSpPr>
        <p:spPr>
          <a:xfrm>
            <a:off x="415598" y="1536633"/>
            <a:ext cx="11360805" cy="4555200"/>
          </a:xfrm>
          <a:prstGeom prst="rect">
            <a:avLst/>
          </a:prstGeom>
          <a:ln w="12700">
            <a:miter lim="400000"/>
          </a:ln>
          <a:extLst>
            <a:ext uri="{C572A759-6A51-4108-AA02-DFA0A04FC94B}">
              <ma14:wrappingTextBoxFlag xmlns="" xmlns:ma14="http://schemas.microsoft.com/office/mac/drawingml/2011/main" val="1"/>
            </a:ext>
          </a:extLst>
        </p:spPr>
        <p:txBody>
          <a:bodyPr lIns="91422" tIns="91422" rIns="91422" bIns="91422">
            <a:normAutofit/>
          </a:bodyPr>
          <a:lstStyle/>
          <a:p>
            <a:r>
              <a:t>Texte niveau 1</a:t>
            </a:r>
          </a:p>
          <a:p>
            <a:pPr lvl="1"/>
            <a:r>
              <a:t>Texte niveau 2</a:t>
            </a:r>
          </a:p>
          <a:p>
            <a:pPr lvl="2"/>
            <a:r>
              <a:t>Texte niveau 3</a:t>
            </a:r>
          </a:p>
          <a:p>
            <a:pPr lvl="3"/>
            <a:r>
              <a:t>Texte niveau 4</a:t>
            </a:r>
          </a:p>
          <a:p>
            <a:pPr lvl="4"/>
            <a:r>
              <a:t>Texte niveau 5</a:t>
            </a:r>
          </a:p>
        </p:txBody>
      </p:sp>
      <p:sp>
        <p:nvSpPr>
          <p:cNvPr id="4" name="Numéro de diapositive"/>
          <p:cNvSpPr txBox="1">
            <a:spLocks noGrp="1"/>
          </p:cNvSpPr>
          <p:nvPr>
            <p:ph type="sldNum" sz="quarter" idx="2"/>
          </p:nvPr>
        </p:nvSpPr>
        <p:spPr>
          <a:xfrm>
            <a:off x="11633589" y="6285147"/>
            <a:ext cx="394623" cy="389750"/>
          </a:xfrm>
          <a:prstGeom prst="rect">
            <a:avLst/>
          </a:prstGeom>
          <a:ln w="12700">
            <a:miter lim="400000"/>
          </a:ln>
        </p:spPr>
        <p:txBody>
          <a:bodyPr wrap="none" lIns="91422" tIns="91422" rIns="91422" bIns="91422" anchor="ctr">
            <a:spAutoFit/>
          </a:bodyPr>
          <a:lstStyle>
            <a:lvl1pPr algn="r">
              <a:defRPr sz="1333">
                <a:solidFill>
                  <a:srgbClr val="585858"/>
                </a:solidFill>
                <a:latin typeface="+mj-lt"/>
                <a:ea typeface="+mj-ea"/>
                <a:cs typeface="+mj-cs"/>
                <a:sym typeface="Arial"/>
              </a:defRPr>
            </a:lvl1pPr>
          </a:lstStyle>
          <a:p>
            <a:fld id="{86CB4B4D-7CA3-9044-876B-883B54F8677D}" type="slidenum">
              <a:t>‹#›</a:t>
            </a:fld>
            <a:endParaRPr/>
          </a:p>
        </p:txBody>
      </p:sp>
    </p:spTree>
    <p:extLst>
      <p:ext uri="{BB962C8B-B14F-4D97-AF65-F5344CB8AC3E}">
        <p14:creationId xmlns:p14="http://schemas.microsoft.com/office/powerpoint/2010/main" val="1722064194"/>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Lst>
  <p:transition spd="med"/>
  <p:txStyles>
    <p:titleStyle>
      <a:lvl1pPr marL="0" marR="0" indent="0" algn="l" defTabSz="1219170" rtl="0" latinLnBrk="0">
        <a:lnSpc>
          <a:spcPct val="100000"/>
        </a:lnSpc>
        <a:spcBef>
          <a:spcPts val="0"/>
        </a:spcBef>
        <a:spcAft>
          <a:spcPts val="0"/>
        </a:spcAft>
        <a:buClrTx/>
        <a:buSzTx/>
        <a:buFontTx/>
        <a:buNone/>
        <a:tabLst/>
        <a:defRPr sz="3733" b="1" i="0" u="none" strike="noStrike" cap="none" spc="0" baseline="0">
          <a:ln>
            <a:noFill/>
          </a:ln>
          <a:solidFill>
            <a:srgbClr val="FFFFFF"/>
          </a:solidFill>
          <a:uFillTx/>
          <a:latin typeface="+mj-lt"/>
          <a:ea typeface="+mj-ea"/>
          <a:cs typeface="+mj-cs"/>
          <a:sym typeface="Arial"/>
        </a:defRPr>
      </a:lvl1pPr>
      <a:lvl2pPr marL="0" marR="0" indent="0" algn="l" defTabSz="1219170" rtl="0" latinLnBrk="0">
        <a:lnSpc>
          <a:spcPct val="100000"/>
        </a:lnSpc>
        <a:spcBef>
          <a:spcPts val="0"/>
        </a:spcBef>
        <a:spcAft>
          <a:spcPts val="0"/>
        </a:spcAft>
        <a:buClrTx/>
        <a:buSzTx/>
        <a:buFontTx/>
        <a:buNone/>
        <a:tabLst/>
        <a:defRPr sz="3733" b="1" i="0" u="none" strike="noStrike" cap="none" spc="0" baseline="0">
          <a:ln>
            <a:noFill/>
          </a:ln>
          <a:solidFill>
            <a:srgbClr val="FFFFFF"/>
          </a:solidFill>
          <a:uFillTx/>
          <a:latin typeface="+mj-lt"/>
          <a:ea typeface="+mj-ea"/>
          <a:cs typeface="+mj-cs"/>
          <a:sym typeface="Arial"/>
        </a:defRPr>
      </a:lvl2pPr>
      <a:lvl3pPr marL="0" marR="0" indent="0" algn="l" defTabSz="1219170" rtl="0" latinLnBrk="0">
        <a:lnSpc>
          <a:spcPct val="100000"/>
        </a:lnSpc>
        <a:spcBef>
          <a:spcPts val="0"/>
        </a:spcBef>
        <a:spcAft>
          <a:spcPts val="0"/>
        </a:spcAft>
        <a:buClrTx/>
        <a:buSzTx/>
        <a:buFontTx/>
        <a:buNone/>
        <a:tabLst/>
        <a:defRPr sz="3733" b="1" i="0" u="none" strike="noStrike" cap="none" spc="0" baseline="0">
          <a:ln>
            <a:noFill/>
          </a:ln>
          <a:solidFill>
            <a:srgbClr val="FFFFFF"/>
          </a:solidFill>
          <a:uFillTx/>
          <a:latin typeface="+mj-lt"/>
          <a:ea typeface="+mj-ea"/>
          <a:cs typeface="+mj-cs"/>
          <a:sym typeface="Arial"/>
        </a:defRPr>
      </a:lvl3pPr>
      <a:lvl4pPr marL="0" marR="0" indent="0" algn="l" defTabSz="1219170" rtl="0" latinLnBrk="0">
        <a:lnSpc>
          <a:spcPct val="100000"/>
        </a:lnSpc>
        <a:spcBef>
          <a:spcPts val="0"/>
        </a:spcBef>
        <a:spcAft>
          <a:spcPts val="0"/>
        </a:spcAft>
        <a:buClrTx/>
        <a:buSzTx/>
        <a:buFontTx/>
        <a:buNone/>
        <a:tabLst/>
        <a:defRPr sz="3733" b="1" i="0" u="none" strike="noStrike" cap="none" spc="0" baseline="0">
          <a:ln>
            <a:noFill/>
          </a:ln>
          <a:solidFill>
            <a:srgbClr val="FFFFFF"/>
          </a:solidFill>
          <a:uFillTx/>
          <a:latin typeface="+mj-lt"/>
          <a:ea typeface="+mj-ea"/>
          <a:cs typeface="+mj-cs"/>
          <a:sym typeface="Arial"/>
        </a:defRPr>
      </a:lvl4pPr>
      <a:lvl5pPr marL="0" marR="0" indent="0" algn="l" defTabSz="1219170" rtl="0" latinLnBrk="0">
        <a:lnSpc>
          <a:spcPct val="100000"/>
        </a:lnSpc>
        <a:spcBef>
          <a:spcPts val="0"/>
        </a:spcBef>
        <a:spcAft>
          <a:spcPts val="0"/>
        </a:spcAft>
        <a:buClrTx/>
        <a:buSzTx/>
        <a:buFontTx/>
        <a:buNone/>
        <a:tabLst/>
        <a:defRPr sz="3733" b="1" i="0" u="none" strike="noStrike" cap="none" spc="0" baseline="0">
          <a:ln>
            <a:noFill/>
          </a:ln>
          <a:solidFill>
            <a:srgbClr val="FFFFFF"/>
          </a:solidFill>
          <a:uFillTx/>
          <a:latin typeface="+mj-lt"/>
          <a:ea typeface="+mj-ea"/>
          <a:cs typeface="+mj-cs"/>
          <a:sym typeface="Arial"/>
        </a:defRPr>
      </a:lvl5pPr>
      <a:lvl6pPr marL="0" marR="0" indent="0" algn="l" defTabSz="1219170" rtl="0" latinLnBrk="0">
        <a:lnSpc>
          <a:spcPct val="100000"/>
        </a:lnSpc>
        <a:spcBef>
          <a:spcPts val="0"/>
        </a:spcBef>
        <a:spcAft>
          <a:spcPts val="0"/>
        </a:spcAft>
        <a:buClrTx/>
        <a:buSzTx/>
        <a:buFontTx/>
        <a:buNone/>
        <a:tabLst/>
        <a:defRPr sz="3733" b="1" i="0" u="none" strike="noStrike" cap="none" spc="0" baseline="0">
          <a:ln>
            <a:noFill/>
          </a:ln>
          <a:solidFill>
            <a:srgbClr val="FFFFFF"/>
          </a:solidFill>
          <a:uFillTx/>
          <a:latin typeface="+mj-lt"/>
          <a:ea typeface="+mj-ea"/>
          <a:cs typeface="+mj-cs"/>
          <a:sym typeface="Arial"/>
        </a:defRPr>
      </a:lvl6pPr>
      <a:lvl7pPr marL="0" marR="0" indent="0" algn="l" defTabSz="1219170" rtl="0" latinLnBrk="0">
        <a:lnSpc>
          <a:spcPct val="100000"/>
        </a:lnSpc>
        <a:spcBef>
          <a:spcPts val="0"/>
        </a:spcBef>
        <a:spcAft>
          <a:spcPts val="0"/>
        </a:spcAft>
        <a:buClrTx/>
        <a:buSzTx/>
        <a:buFontTx/>
        <a:buNone/>
        <a:tabLst/>
        <a:defRPr sz="3733" b="1" i="0" u="none" strike="noStrike" cap="none" spc="0" baseline="0">
          <a:ln>
            <a:noFill/>
          </a:ln>
          <a:solidFill>
            <a:srgbClr val="FFFFFF"/>
          </a:solidFill>
          <a:uFillTx/>
          <a:latin typeface="+mj-lt"/>
          <a:ea typeface="+mj-ea"/>
          <a:cs typeface="+mj-cs"/>
          <a:sym typeface="Arial"/>
        </a:defRPr>
      </a:lvl7pPr>
      <a:lvl8pPr marL="0" marR="0" indent="0" algn="l" defTabSz="1219170" rtl="0" latinLnBrk="0">
        <a:lnSpc>
          <a:spcPct val="100000"/>
        </a:lnSpc>
        <a:spcBef>
          <a:spcPts val="0"/>
        </a:spcBef>
        <a:spcAft>
          <a:spcPts val="0"/>
        </a:spcAft>
        <a:buClrTx/>
        <a:buSzTx/>
        <a:buFontTx/>
        <a:buNone/>
        <a:tabLst/>
        <a:defRPr sz="3733" b="1" i="0" u="none" strike="noStrike" cap="none" spc="0" baseline="0">
          <a:ln>
            <a:noFill/>
          </a:ln>
          <a:solidFill>
            <a:srgbClr val="FFFFFF"/>
          </a:solidFill>
          <a:uFillTx/>
          <a:latin typeface="+mj-lt"/>
          <a:ea typeface="+mj-ea"/>
          <a:cs typeface="+mj-cs"/>
          <a:sym typeface="Arial"/>
        </a:defRPr>
      </a:lvl8pPr>
      <a:lvl9pPr marL="0" marR="0" indent="0" algn="l" defTabSz="1219170" rtl="0" latinLnBrk="0">
        <a:lnSpc>
          <a:spcPct val="100000"/>
        </a:lnSpc>
        <a:spcBef>
          <a:spcPts val="0"/>
        </a:spcBef>
        <a:spcAft>
          <a:spcPts val="0"/>
        </a:spcAft>
        <a:buClrTx/>
        <a:buSzTx/>
        <a:buFontTx/>
        <a:buNone/>
        <a:tabLst/>
        <a:defRPr sz="3733" b="1" i="0" u="none" strike="noStrike" cap="none" spc="0" baseline="0">
          <a:ln>
            <a:noFill/>
          </a:ln>
          <a:solidFill>
            <a:srgbClr val="FFFFFF"/>
          </a:solidFill>
          <a:uFillTx/>
          <a:latin typeface="+mj-lt"/>
          <a:ea typeface="+mj-ea"/>
          <a:cs typeface="+mj-cs"/>
          <a:sym typeface="Arial"/>
        </a:defRPr>
      </a:lvl9pPr>
    </p:titleStyle>
    <p:bodyStyle>
      <a:lvl1pPr marL="609585" marR="0" indent="-457189" algn="l" defTabSz="1219170" rtl="0" latinLnBrk="0">
        <a:lnSpc>
          <a:spcPct val="115000"/>
        </a:lnSpc>
        <a:spcBef>
          <a:spcPts val="0"/>
        </a:spcBef>
        <a:spcAft>
          <a:spcPts val="0"/>
        </a:spcAft>
        <a:buClr>
          <a:srgbClr val="585858"/>
        </a:buClr>
        <a:buSzPts val="1800"/>
        <a:buFont typeface="Arial"/>
        <a:buChar char="●"/>
        <a:tabLst/>
        <a:defRPr sz="2400" b="0" i="0" u="none" strike="noStrike" cap="none" spc="0" baseline="0">
          <a:ln>
            <a:noFill/>
          </a:ln>
          <a:solidFill>
            <a:srgbClr val="FFFFFF"/>
          </a:solidFill>
          <a:uFillTx/>
          <a:latin typeface="+mj-lt"/>
          <a:ea typeface="+mj-ea"/>
          <a:cs typeface="+mj-cs"/>
          <a:sym typeface="Arial"/>
        </a:defRPr>
      </a:lvl1pPr>
      <a:lvl2pPr marL="1340118" marR="0" indent="-544270" algn="l" defTabSz="1219170" rtl="0" latinLnBrk="0">
        <a:lnSpc>
          <a:spcPct val="115000"/>
        </a:lnSpc>
        <a:spcBef>
          <a:spcPts val="0"/>
        </a:spcBef>
        <a:spcAft>
          <a:spcPts val="0"/>
        </a:spcAft>
        <a:buClr>
          <a:srgbClr val="585858"/>
        </a:buClr>
        <a:buSzPts val="1800"/>
        <a:buFont typeface="Arial"/>
        <a:buChar char="○"/>
        <a:tabLst/>
        <a:defRPr sz="2400" b="0" i="0" u="none" strike="noStrike" cap="none" spc="0" baseline="0">
          <a:ln>
            <a:noFill/>
          </a:ln>
          <a:solidFill>
            <a:srgbClr val="FFFFFF"/>
          </a:solidFill>
          <a:uFillTx/>
          <a:latin typeface="+mj-lt"/>
          <a:ea typeface="+mj-ea"/>
          <a:cs typeface="+mj-cs"/>
          <a:sym typeface="Arial"/>
        </a:defRPr>
      </a:lvl2pPr>
      <a:lvl3pPr marL="1949703" marR="0" indent="-544272" algn="l" defTabSz="1219170" rtl="0" latinLnBrk="0">
        <a:lnSpc>
          <a:spcPct val="115000"/>
        </a:lnSpc>
        <a:spcBef>
          <a:spcPts val="0"/>
        </a:spcBef>
        <a:spcAft>
          <a:spcPts val="0"/>
        </a:spcAft>
        <a:buClr>
          <a:srgbClr val="585858"/>
        </a:buClr>
        <a:buSzPts val="1800"/>
        <a:buFont typeface="Arial"/>
        <a:buChar char="■"/>
        <a:tabLst/>
        <a:defRPr sz="2400" b="0" i="0" u="none" strike="noStrike" cap="none" spc="0" baseline="0">
          <a:ln>
            <a:noFill/>
          </a:ln>
          <a:solidFill>
            <a:srgbClr val="FFFFFF"/>
          </a:solidFill>
          <a:uFillTx/>
          <a:latin typeface="+mj-lt"/>
          <a:ea typeface="+mj-ea"/>
          <a:cs typeface="+mj-cs"/>
          <a:sym typeface="Arial"/>
        </a:defRPr>
      </a:lvl3pPr>
      <a:lvl4pPr marL="2559288" marR="0" indent="-544272" algn="l" defTabSz="1219170" rtl="0" latinLnBrk="0">
        <a:lnSpc>
          <a:spcPct val="115000"/>
        </a:lnSpc>
        <a:spcBef>
          <a:spcPts val="0"/>
        </a:spcBef>
        <a:spcAft>
          <a:spcPts val="0"/>
        </a:spcAft>
        <a:buClr>
          <a:srgbClr val="585858"/>
        </a:buClr>
        <a:buSzPts val="1800"/>
        <a:buFont typeface="Arial"/>
        <a:buChar char="●"/>
        <a:tabLst/>
        <a:defRPr sz="2400" b="0" i="0" u="none" strike="noStrike" cap="none" spc="0" baseline="0">
          <a:ln>
            <a:noFill/>
          </a:ln>
          <a:solidFill>
            <a:srgbClr val="FFFFFF"/>
          </a:solidFill>
          <a:uFillTx/>
          <a:latin typeface="+mj-lt"/>
          <a:ea typeface="+mj-ea"/>
          <a:cs typeface="+mj-cs"/>
          <a:sym typeface="Arial"/>
        </a:defRPr>
      </a:lvl4pPr>
      <a:lvl5pPr marL="3168873" marR="0" indent="-544272" algn="l" defTabSz="1219170" rtl="0" latinLnBrk="0">
        <a:lnSpc>
          <a:spcPct val="115000"/>
        </a:lnSpc>
        <a:spcBef>
          <a:spcPts val="0"/>
        </a:spcBef>
        <a:spcAft>
          <a:spcPts val="0"/>
        </a:spcAft>
        <a:buClr>
          <a:srgbClr val="585858"/>
        </a:buClr>
        <a:buSzPts val="1800"/>
        <a:buFont typeface="Arial"/>
        <a:buChar char="○"/>
        <a:tabLst/>
        <a:defRPr sz="2400" b="0" i="0" u="none" strike="noStrike" cap="none" spc="0" baseline="0">
          <a:ln>
            <a:noFill/>
          </a:ln>
          <a:solidFill>
            <a:srgbClr val="FFFFFF"/>
          </a:solidFill>
          <a:uFillTx/>
          <a:latin typeface="+mj-lt"/>
          <a:ea typeface="+mj-ea"/>
          <a:cs typeface="+mj-cs"/>
          <a:sym typeface="Arial"/>
        </a:defRPr>
      </a:lvl5pPr>
      <a:lvl6pPr marL="3778458" marR="0" indent="-544272" algn="l" defTabSz="1219170" rtl="0" latinLnBrk="0">
        <a:lnSpc>
          <a:spcPct val="115000"/>
        </a:lnSpc>
        <a:spcBef>
          <a:spcPts val="0"/>
        </a:spcBef>
        <a:spcAft>
          <a:spcPts val="0"/>
        </a:spcAft>
        <a:buClr>
          <a:srgbClr val="585858"/>
        </a:buClr>
        <a:buSzPts val="1800"/>
        <a:buFont typeface="Arial"/>
        <a:buChar char="■"/>
        <a:tabLst/>
        <a:defRPr sz="2400" b="0" i="0" u="none" strike="noStrike" cap="none" spc="0" baseline="0">
          <a:ln>
            <a:noFill/>
          </a:ln>
          <a:solidFill>
            <a:srgbClr val="FFFFFF"/>
          </a:solidFill>
          <a:uFillTx/>
          <a:latin typeface="+mj-lt"/>
          <a:ea typeface="+mj-ea"/>
          <a:cs typeface="+mj-cs"/>
          <a:sym typeface="Arial"/>
        </a:defRPr>
      </a:lvl6pPr>
      <a:lvl7pPr marL="4388041" marR="0" indent="-544272" algn="l" defTabSz="1219170" rtl="0" latinLnBrk="0">
        <a:lnSpc>
          <a:spcPct val="115000"/>
        </a:lnSpc>
        <a:spcBef>
          <a:spcPts val="0"/>
        </a:spcBef>
        <a:spcAft>
          <a:spcPts val="0"/>
        </a:spcAft>
        <a:buClr>
          <a:srgbClr val="585858"/>
        </a:buClr>
        <a:buSzPts val="1800"/>
        <a:buFont typeface="Arial"/>
        <a:buChar char="●"/>
        <a:tabLst/>
        <a:defRPr sz="2400" b="0" i="0" u="none" strike="noStrike" cap="none" spc="0" baseline="0">
          <a:ln>
            <a:noFill/>
          </a:ln>
          <a:solidFill>
            <a:srgbClr val="FFFFFF"/>
          </a:solidFill>
          <a:uFillTx/>
          <a:latin typeface="+mj-lt"/>
          <a:ea typeface="+mj-ea"/>
          <a:cs typeface="+mj-cs"/>
          <a:sym typeface="Arial"/>
        </a:defRPr>
      </a:lvl7pPr>
      <a:lvl8pPr marL="4997626" marR="0" indent="-544270" algn="l" defTabSz="1219170" rtl="0" latinLnBrk="0">
        <a:lnSpc>
          <a:spcPct val="115000"/>
        </a:lnSpc>
        <a:spcBef>
          <a:spcPts val="0"/>
        </a:spcBef>
        <a:spcAft>
          <a:spcPts val="0"/>
        </a:spcAft>
        <a:buClr>
          <a:srgbClr val="585858"/>
        </a:buClr>
        <a:buSzPts val="1800"/>
        <a:buFont typeface="Arial"/>
        <a:buChar char="○"/>
        <a:tabLst/>
        <a:defRPr sz="2400" b="0" i="0" u="none" strike="noStrike" cap="none" spc="0" baseline="0">
          <a:ln>
            <a:noFill/>
          </a:ln>
          <a:solidFill>
            <a:srgbClr val="FFFFFF"/>
          </a:solidFill>
          <a:uFillTx/>
          <a:latin typeface="+mj-lt"/>
          <a:ea typeface="+mj-ea"/>
          <a:cs typeface="+mj-cs"/>
          <a:sym typeface="Arial"/>
        </a:defRPr>
      </a:lvl8pPr>
      <a:lvl9pPr marL="5607210" marR="0" indent="-544270" algn="l" defTabSz="1219170" rtl="0" latinLnBrk="0">
        <a:lnSpc>
          <a:spcPct val="115000"/>
        </a:lnSpc>
        <a:spcBef>
          <a:spcPts val="0"/>
        </a:spcBef>
        <a:spcAft>
          <a:spcPts val="0"/>
        </a:spcAft>
        <a:buClr>
          <a:srgbClr val="585858"/>
        </a:buClr>
        <a:buSzPts val="1800"/>
        <a:buFont typeface="Arial"/>
        <a:buChar char="■"/>
        <a:tabLst/>
        <a:defRPr sz="2400" b="0" i="0" u="none" strike="noStrike" cap="none" spc="0" baseline="0">
          <a:ln>
            <a:noFill/>
          </a:ln>
          <a:solidFill>
            <a:srgbClr val="FFFFFF"/>
          </a:solidFill>
          <a:uFillTx/>
          <a:latin typeface="+mj-lt"/>
          <a:ea typeface="+mj-ea"/>
          <a:cs typeface="+mj-cs"/>
          <a:sym typeface="Arial"/>
        </a:defRPr>
      </a:lvl9pPr>
    </p:bodyStyle>
    <p:otherStyle>
      <a:lvl1pPr marL="0" marR="0" indent="0" algn="r" defTabSz="1219170" rtl="0" latinLnBrk="0">
        <a:lnSpc>
          <a:spcPct val="100000"/>
        </a:lnSpc>
        <a:spcBef>
          <a:spcPts val="0"/>
        </a:spcBef>
        <a:spcAft>
          <a:spcPts val="0"/>
        </a:spcAft>
        <a:buClrTx/>
        <a:buSzTx/>
        <a:buFontTx/>
        <a:buNone/>
        <a:tabLst/>
        <a:defRPr sz="1333" b="0" i="0" u="none" strike="noStrike" cap="none" spc="0" baseline="0">
          <a:ln>
            <a:noFill/>
          </a:ln>
          <a:solidFill>
            <a:schemeClr val="tx1"/>
          </a:solidFill>
          <a:uFillTx/>
          <a:latin typeface="+mn-lt"/>
          <a:ea typeface="+mn-ea"/>
          <a:cs typeface="+mn-cs"/>
          <a:sym typeface="Arial"/>
        </a:defRPr>
      </a:lvl1pPr>
      <a:lvl2pPr marL="0" marR="0" indent="0" algn="r" defTabSz="1219170" rtl="0" latinLnBrk="0">
        <a:lnSpc>
          <a:spcPct val="100000"/>
        </a:lnSpc>
        <a:spcBef>
          <a:spcPts val="0"/>
        </a:spcBef>
        <a:spcAft>
          <a:spcPts val="0"/>
        </a:spcAft>
        <a:buClrTx/>
        <a:buSzTx/>
        <a:buFontTx/>
        <a:buNone/>
        <a:tabLst/>
        <a:defRPr sz="1333" b="0" i="0" u="none" strike="noStrike" cap="none" spc="0" baseline="0">
          <a:ln>
            <a:noFill/>
          </a:ln>
          <a:solidFill>
            <a:schemeClr val="tx1"/>
          </a:solidFill>
          <a:uFillTx/>
          <a:latin typeface="+mn-lt"/>
          <a:ea typeface="+mn-ea"/>
          <a:cs typeface="+mn-cs"/>
          <a:sym typeface="Arial"/>
        </a:defRPr>
      </a:lvl2pPr>
      <a:lvl3pPr marL="0" marR="0" indent="0" algn="r" defTabSz="1219170" rtl="0" latinLnBrk="0">
        <a:lnSpc>
          <a:spcPct val="100000"/>
        </a:lnSpc>
        <a:spcBef>
          <a:spcPts val="0"/>
        </a:spcBef>
        <a:spcAft>
          <a:spcPts val="0"/>
        </a:spcAft>
        <a:buClrTx/>
        <a:buSzTx/>
        <a:buFontTx/>
        <a:buNone/>
        <a:tabLst/>
        <a:defRPr sz="1333" b="0" i="0" u="none" strike="noStrike" cap="none" spc="0" baseline="0">
          <a:ln>
            <a:noFill/>
          </a:ln>
          <a:solidFill>
            <a:schemeClr val="tx1"/>
          </a:solidFill>
          <a:uFillTx/>
          <a:latin typeface="+mn-lt"/>
          <a:ea typeface="+mn-ea"/>
          <a:cs typeface="+mn-cs"/>
          <a:sym typeface="Arial"/>
        </a:defRPr>
      </a:lvl3pPr>
      <a:lvl4pPr marL="0" marR="0" indent="0" algn="r" defTabSz="1219170" rtl="0" latinLnBrk="0">
        <a:lnSpc>
          <a:spcPct val="100000"/>
        </a:lnSpc>
        <a:spcBef>
          <a:spcPts val="0"/>
        </a:spcBef>
        <a:spcAft>
          <a:spcPts val="0"/>
        </a:spcAft>
        <a:buClrTx/>
        <a:buSzTx/>
        <a:buFontTx/>
        <a:buNone/>
        <a:tabLst/>
        <a:defRPr sz="1333" b="0" i="0" u="none" strike="noStrike" cap="none" spc="0" baseline="0">
          <a:ln>
            <a:noFill/>
          </a:ln>
          <a:solidFill>
            <a:schemeClr val="tx1"/>
          </a:solidFill>
          <a:uFillTx/>
          <a:latin typeface="+mn-lt"/>
          <a:ea typeface="+mn-ea"/>
          <a:cs typeface="+mn-cs"/>
          <a:sym typeface="Arial"/>
        </a:defRPr>
      </a:lvl4pPr>
      <a:lvl5pPr marL="0" marR="0" indent="0" algn="r" defTabSz="1219170" rtl="0" latinLnBrk="0">
        <a:lnSpc>
          <a:spcPct val="100000"/>
        </a:lnSpc>
        <a:spcBef>
          <a:spcPts val="0"/>
        </a:spcBef>
        <a:spcAft>
          <a:spcPts val="0"/>
        </a:spcAft>
        <a:buClrTx/>
        <a:buSzTx/>
        <a:buFontTx/>
        <a:buNone/>
        <a:tabLst/>
        <a:defRPr sz="1333" b="0" i="0" u="none" strike="noStrike" cap="none" spc="0" baseline="0">
          <a:ln>
            <a:noFill/>
          </a:ln>
          <a:solidFill>
            <a:schemeClr val="tx1"/>
          </a:solidFill>
          <a:uFillTx/>
          <a:latin typeface="+mn-lt"/>
          <a:ea typeface="+mn-ea"/>
          <a:cs typeface="+mn-cs"/>
          <a:sym typeface="Arial"/>
        </a:defRPr>
      </a:lvl5pPr>
      <a:lvl6pPr marL="0" marR="0" indent="0" algn="r" defTabSz="1219170" rtl="0" latinLnBrk="0">
        <a:lnSpc>
          <a:spcPct val="100000"/>
        </a:lnSpc>
        <a:spcBef>
          <a:spcPts val="0"/>
        </a:spcBef>
        <a:spcAft>
          <a:spcPts val="0"/>
        </a:spcAft>
        <a:buClrTx/>
        <a:buSzTx/>
        <a:buFontTx/>
        <a:buNone/>
        <a:tabLst/>
        <a:defRPr sz="1333" b="0" i="0" u="none" strike="noStrike" cap="none" spc="0" baseline="0">
          <a:ln>
            <a:noFill/>
          </a:ln>
          <a:solidFill>
            <a:schemeClr val="tx1"/>
          </a:solidFill>
          <a:uFillTx/>
          <a:latin typeface="+mn-lt"/>
          <a:ea typeface="+mn-ea"/>
          <a:cs typeface="+mn-cs"/>
          <a:sym typeface="Arial"/>
        </a:defRPr>
      </a:lvl6pPr>
      <a:lvl7pPr marL="0" marR="0" indent="0" algn="r" defTabSz="1219170" rtl="0" latinLnBrk="0">
        <a:lnSpc>
          <a:spcPct val="100000"/>
        </a:lnSpc>
        <a:spcBef>
          <a:spcPts val="0"/>
        </a:spcBef>
        <a:spcAft>
          <a:spcPts val="0"/>
        </a:spcAft>
        <a:buClrTx/>
        <a:buSzTx/>
        <a:buFontTx/>
        <a:buNone/>
        <a:tabLst/>
        <a:defRPr sz="1333" b="0" i="0" u="none" strike="noStrike" cap="none" spc="0" baseline="0">
          <a:ln>
            <a:noFill/>
          </a:ln>
          <a:solidFill>
            <a:schemeClr val="tx1"/>
          </a:solidFill>
          <a:uFillTx/>
          <a:latin typeface="+mn-lt"/>
          <a:ea typeface="+mn-ea"/>
          <a:cs typeface="+mn-cs"/>
          <a:sym typeface="Arial"/>
        </a:defRPr>
      </a:lvl7pPr>
      <a:lvl8pPr marL="0" marR="0" indent="0" algn="r" defTabSz="1219170" rtl="0" latinLnBrk="0">
        <a:lnSpc>
          <a:spcPct val="100000"/>
        </a:lnSpc>
        <a:spcBef>
          <a:spcPts val="0"/>
        </a:spcBef>
        <a:spcAft>
          <a:spcPts val="0"/>
        </a:spcAft>
        <a:buClrTx/>
        <a:buSzTx/>
        <a:buFontTx/>
        <a:buNone/>
        <a:tabLst/>
        <a:defRPr sz="1333" b="0" i="0" u="none" strike="noStrike" cap="none" spc="0" baseline="0">
          <a:ln>
            <a:noFill/>
          </a:ln>
          <a:solidFill>
            <a:schemeClr val="tx1"/>
          </a:solidFill>
          <a:uFillTx/>
          <a:latin typeface="+mn-lt"/>
          <a:ea typeface="+mn-ea"/>
          <a:cs typeface="+mn-cs"/>
          <a:sym typeface="Arial"/>
        </a:defRPr>
      </a:lvl8pPr>
      <a:lvl9pPr marL="0" marR="0" indent="0" algn="r" defTabSz="1219170" rtl="0" latinLnBrk="0">
        <a:lnSpc>
          <a:spcPct val="100000"/>
        </a:lnSpc>
        <a:spcBef>
          <a:spcPts val="0"/>
        </a:spcBef>
        <a:spcAft>
          <a:spcPts val="0"/>
        </a:spcAft>
        <a:buClrTx/>
        <a:buSzTx/>
        <a:buFontTx/>
        <a:buNone/>
        <a:tabLst/>
        <a:defRPr sz="1333" b="0" i="0" u="none" strike="noStrike" cap="none" spc="0" baseline="0">
          <a:ln>
            <a:noFill/>
          </a:ln>
          <a:solidFill>
            <a:schemeClr val="tx1"/>
          </a:solidFill>
          <a:uFillTx/>
          <a:latin typeface="+mn-lt"/>
          <a:ea typeface="+mn-ea"/>
          <a:cs typeface="+mn-cs"/>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69924" y="1"/>
            <a:ext cx="10850563" cy="1028699"/>
          </a:xfrm>
          <a:prstGeom prst="rect">
            <a:avLst/>
          </a:prstGeom>
        </p:spPr>
        <p:txBody>
          <a:bodyPr vert="horz" lIns="91440" tIns="45720" rIns="91440" bIns="45720" rtlCol="0" anchor="b">
            <a:normAutofit/>
          </a:bodyPr>
          <a:lstStyle/>
          <a:p>
            <a:r>
              <a:rPr lang="en-US" altLang="zh-CN" dirty="0"/>
              <a:t>Click to edit Master title style</a:t>
            </a:r>
            <a:endParaRPr lang="zh-CN" altLang="en-US" dirty="0"/>
          </a:p>
        </p:txBody>
      </p:sp>
      <p:sp>
        <p:nvSpPr>
          <p:cNvPr id="3" name="文本占位符 2"/>
          <p:cNvSpPr>
            <a:spLocks noGrp="1"/>
          </p:cNvSpPr>
          <p:nvPr>
            <p:ph type="body" idx="1"/>
          </p:nvPr>
        </p:nvSpPr>
        <p:spPr>
          <a:xfrm>
            <a:off x="669924" y="1123950"/>
            <a:ext cx="10850563" cy="5019675"/>
          </a:xfrm>
          <a:prstGeom prst="rect">
            <a:avLst/>
          </a:prstGeom>
        </p:spPr>
        <p:txBody>
          <a:bodyPr vert="horz" lIns="91440" tIns="45720" rIns="91440" bIns="45720" rtlCol="0">
            <a:normAutofit/>
          </a:bodyPr>
          <a:lstStyle/>
          <a:p>
            <a:pPr lvl="0"/>
            <a:r>
              <a:rPr lang="en-US" altLang="zh-CN" dirty="0"/>
              <a:t>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endParaRPr lang="zh-CN" altLang="en-US" dirty="0"/>
          </a:p>
        </p:txBody>
      </p:sp>
      <p:sp>
        <p:nvSpPr>
          <p:cNvPr id="4" name="日期占位符 3"/>
          <p:cNvSpPr>
            <a:spLocks noGrp="1"/>
          </p:cNvSpPr>
          <p:nvPr>
            <p:ph type="dt" sz="half" idx="2"/>
          </p:nvPr>
        </p:nvSpPr>
        <p:spPr>
          <a:xfrm>
            <a:off x="5401732" y="6240463"/>
            <a:ext cx="1388536" cy="206381"/>
          </a:xfrm>
          <a:prstGeom prst="rect">
            <a:avLst/>
          </a:prstGeom>
        </p:spPr>
        <p:txBody>
          <a:bodyPr vert="horz" lIns="91440" tIns="45720" rIns="91440" bIns="45720" rtlCol="0" anchor="ctr"/>
          <a:lstStyle>
            <a:lvl1pPr algn="ctr">
              <a:defRPr sz="1000">
                <a:solidFill>
                  <a:schemeClr val="tx1">
                    <a:lumMod val="50000"/>
                    <a:lumOff val="50000"/>
                  </a:schemeClr>
                </a:solidFill>
              </a:defRPr>
            </a:lvl1pPr>
          </a:lstStyle>
          <a:p>
            <a:fld id="{6489D9C7-5DC6-4263-87FF-7C99F6FB63C3}" type="datetime1">
              <a:rPr lang="zh-CN" altLang="en-US" smtClean="0"/>
              <a:t>2018/12/12</a:t>
            </a:fld>
            <a:endParaRPr lang="zh-CN" altLang="en-US"/>
          </a:p>
        </p:txBody>
      </p:sp>
      <p:sp>
        <p:nvSpPr>
          <p:cNvPr id="5" name="页脚占位符 4"/>
          <p:cNvSpPr>
            <a:spLocks noGrp="1"/>
          </p:cNvSpPr>
          <p:nvPr>
            <p:ph type="ftr" sz="quarter" idx="3"/>
          </p:nvPr>
        </p:nvSpPr>
        <p:spPr>
          <a:xfrm>
            <a:off x="669924" y="6240463"/>
            <a:ext cx="4140201" cy="206381"/>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r>
              <a:rPr lang="en-US" altLang="zh-CN"/>
              <a:t>www.islide.cc</a:t>
            </a:r>
            <a:endParaRPr lang="zh-CN" altLang="en-US" dirty="0"/>
          </a:p>
        </p:txBody>
      </p:sp>
      <p:sp>
        <p:nvSpPr>
          <p:cNvPr id="6" name="灯片编号占位符 5"/>
          <p:cNvSpPr>
            <a:spLocks noGrp="1"/>
          </p:cNvSpPr>
          <p:nvPr>
            <p:ph type="sldNum" sz="quarter" idx="4"/>
          </p:nvPr>
        </p:nvSpPr>
        <p:spPr>
          <a:xfrm>
            <a:off x="8610599" y="6240463"/>
            <a:ext cx="2909888" cy="206381"/>
          </a:xfrm>
          <a:prstGeom prst="rect">
            <a:avLst/>
          </a:prstGeom>
        </p:spPr>
        <p:txBody>
          <a:bodyPr vert="horz" lIns="91440" tIns="45720" rIns="91440" bIns="45720" rtlCol="0" anchor="ctr"/>
          <a:lstStyle>
            <a:lvl1pPr algn="r">
              <a:defRPr sz="1000">
                <a:solidFill>
                  <a:schemeClr val="tx1">
                    <a:lumMod val="50000"/>
                    <a:lumOff val="50000"/>
                  </a:schemeClr>
                </a:solidFill>
              </a:defRPr>
            </a:lvl1pPr>
          </a:lstStyle>
          <a:p>
            <a:fld id="{5DD3DB80-B894-403A-B48E-6FDC1A72010E}" type="slidenum">
              <a:rPr lang="zh-CN" altLang="en-US" smtClean="0"/>
              <a:t>‹#›</a:t>
            </a:fld>
            <a:endParaRPr lang="zh-CN" altLang="en-US"/>
          </a:p>
        </p:txBody>
      </p:sp>
      <p:cxnSp>
        <p:nvCxnSpPr>
          <p:cNvPr id="7" name="直接连接符 6"/>
          <p:cNvCxnSpPr/>
          <p:nvPr userDrawn="1"/>
        </p:nvCxnSpPr>
        <p:spPr>
          <a:xfrm>
            <a:off x="669924" y="1028700"/>
            <a:ext cx="10850563"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9327208"/>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Lst>
  <p:hf hdr="0" dt="0"/>
  <p:txStyles>
    <p:titleStyle>
      <a:lvl1pPr algn="l" defTabSz="913765"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600" indent="-228600" algn="l" defTabSz="913765"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3765"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3765"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3765"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12966" y="671768"/>
            <a:ext cx="11166068" cy="430887"/>
          </a:xfrm>
          <a:prstGeom prst="rect">
            <a:avLst/>
          </a:prstGeom>
        </p:spPr>
        <p:txBody>
          <a:bodyPr wrap="square" lIns="0" tIns="0" rIns="0" bIns="0">
            <a:spAutoFit/>
          </a:bodyPr>
          <a:lstStyle>
            <a:lvl1pPr>
              <a:defRPr sz="2800" b="1" i="0">
                <a:solidFill>
                  <a:schemeClr val="tx1"/>
                </a:solidFill>
                <a:latin typeface="Arial"/>
                <a:cs typeface="Arial"/>
              </a:defRPr>
            </a:lvl1pPr>
          </a:lstStyle>
          <a:p>
            <a:endParaRPr/>
          </a:p>
        </p:txBody>
      </p:sp>
      <p:sp>
        <p:nvSpPr>
          <p:cNvPr id="3" name="Holder 3"/>
          <p:cNvSpPr>
            <a:spLocks noGrp="1"/>
          </p:cNvSpPr>
          <p:nvPr>
            <p:ph type="body" idx="1"/>
          </p:nvPr>
        </p:nvSpPr>
        <p:spPr>
          <a:xfrm>
            <a:off x="4229310" y="1778682"/>
            <a:ext cx="7439660" cy="307777"/>
          </a:xfrm>
          <a:prstGeom prst="rect">
            <a:avLst/>
          </a:prstGeom>
        </p:spPr>
        <p:txBody>
          <a:bodyPr wrap="square" lIns="0" tIns="0" rIns="0" bIns="0">
            <a:spAutoFit/>
          </a:bodyPr>
          <a:lstStyle>
            <a:lvl1pPr>
              <a:defRPr sz="2000" b="0" i="0">
                <a:solidFill>
                  <a:schemeClr val="tx1"/>
                </a:solidFill>
                <a:latin typeface="Arial"/>
                <a:cs typeface="Arial"/>
              </a:defRPr>
            </a:lvl1pPr>
          </a:lstStyle>
          <a:p>
            <a:endParaRPr/>
          </a:p>
        </p:txBody>
      </p:sp>
      <p:sp>
        <p:nvSpPr>
          <p:cNvPr id="4" name="Holder 4"/>
          <p:cNvSpPr>
            <a:spLocks noGrp="1"/>
          </p:cNvSpPr>
          <p:nvPr>
            <p:ph type="ftr" sz="quarter" idx="5"/>
          </p:nvPr>
        </p:nvSpPr>
        <p:spPr>
          <a:xfrm>
            <a:off x="4145280" y="6377941"/>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1"/>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12/12/18</a:t>
            </a:fld>
            <a:endParaRPr lang="en-US"/>
          </a:p>
        </p:txBody>
      </p:sp>
      <p:sp>
        <p:nvSpPr>
          <p:cNvPr id="6" name="Holder 6"/>
          <p:cNvSpPr>
            <a:spLocks noGrp="1"/>
          </p:cNvSpPr>
          <p:nvPr>
            <p:ph type="sldNum" sz="quarter" idx="7"/>
          </p:nvPr>
        </p:nvSpPr>
        <p:spPr>
          <a:xfrm>
            <a:off x="11691744" y="6370749"/>
            <a:ext cx="256539" cy="615361"/>
          </a:xfrm>
          <a:prstGeom prst="rect">
            <a:avLst/>
          </a:prstGeom>
        </p:spPr>
        <p:txBody>
          <a:bodyPr wrap="square" lIns="0" tIns="0" rIns="0" bIns="0">
            <a:spAutoFit/>
          </a:bodyPr>
          <a:lstStyle>
            <a:lvl1pPr>
              <a:defRPr sz="1333" b="0" i="0">
                <a:solidFill>
                  <a:srgbClr val="595959"/>
                </a:solidFill>
                <a:latin typeface="Arial"/>
                <a:cs typeface="Arial"/>
              </a:defRPr>
            </a:lvl1pPr>
          </a:lstStyle>
          <a:p>
            <a:pPr marL="127843">
              <a:spcBef>
                <a:spcPts val="7"/>
              </a:spcBef>
            </a:pPr>
            <a:fld id="{81D60167-4931-47E6-BA6A-407CBD079E47}" type="slidenum">
              <a:rPr lang="en-US" smtClean="0"/>
              <a:pPr marL="127843">
                <a:spcBef>
                  <a:spcPts val="7"/>
                </a:spcBef>
              </a:pPr>
              <a:t>‹#›</a:t>
            </a:fld>
            <a:endParaRPr lang="en-US" dirty="0"/>
          </a:p>
        </p:txBody>
      </p:sp>
    </p:spTree>
    <p:extLst>
      <p:ext uri="{BB962C8B-B14F-4D97-AF65-F5344CB8AC3E}">
        <p14:creationId xmlns:p14="http://schemas.microsoft.com/office/powerpoint/2010/main" val="3503254082"/>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Lst>
  <p:txStyles>
    <p:titleStyle>
      <a:lvl1pPr>
        <a:defRPr>
          <a:latin typeface="+mj-lt"/>
          <a:ea typeface="+mj-ea"/>
          <a:cs typeface="+mj-cs"/>
        </a:defRPr>
      </a:lvl1pPr>
    </p:titleStyle>
    <p:bodyStyle>
      <a:lvl1pPr marL="0">
        <a:defRPr>
          <a:latin typeface="+mn-lt"/>
          <a:ea typeface="+mn-ea"/>
          <a:cs typeface="+mn-cs"/>
        </a:defRPr>
      </a:lvl1pPr>
      <a:lvl2pPr marL="609585">
        <a:defRPr>
          <a:latin typeface="+mn-lt"/>
          <a:ea typeface="+mn-ea"/>
          <a:cs typeface="+mn-cs"/>
        </a:defRPr>
      </a:lvl2pPr>
      <a:lvl3pPr marL="1219170">
        <a:defRPr>
          <a:latin typeface="+mn-lt"/>
          <a:ea typeface="+mn-ea"/>
          <a:cs typeface="+mn-cs"/>
        </a:defRPr>
      </a:lvl3pPr>
      <a:lvl4pPr marL="1828754">
        <a:defRPr>
          <a:latin typeface="+mn-lt"/>
          <a:ea typeface="+mn-ea"/>
          <a:cs typeface="+mn-cs"/>
        </a:defRPr>
      </a:lvl4pPr>
      <a:lvl5pPr marL="2438339">
        <a:defRPr>
          <a:latin typeface="+mn-lt"/>
          <a:ea typeface="+mn-ea"/>
          <a:cs typeface="+mn-cs"/>
        </a:defRPr>
      </a:lvl5pPr>
      <a:lvl6pPr marL="3047924">
        <a:defRPr>
          <a:latin typeface="+mn-lt"/>
          <a:ea typeface="+mn-ea"/>
          <a:cs typeface="+mn-cs"/>
        </a:defRPr>
      </a:lvl6pPr>
      <a:lvl7pPr marL="3657509">
        <a:defRPr>
          <a:latin typeface="+mn-lt"/>
          <a:ea typeface="+mn-ea"/>
          <a:cs typeface="+mn-cs"/>
        </a:defRPr>
      </a:lvl7pPr>
      <a:lvl8pPr marL="4267093">
        <a:defRPr>
          <a:latin typeface="+mn-lt"/>
          <a:ea typeface="+mn-ea"/>
          <a:cs typeface="+mn-cs"/>
        </a:defRPr>
      </a:lvl8pPr>
      <a:lvl9pPr marL="4876678">
        <a:defRPr>
          <a:latin typeface="+mn-lt"/>
          <a:ea typeface="+mn-ea"/>
          <a:cs typeface="+mn-cs"/>
        </a:defRPr>
      </a:lvl9pPr>
    </p:bodyStyle>
    <p:otherStyle>
      <a:lvl1pPr marL="0">
        <a:defRPr>
          <a:latin typeface="+mn-lt"/>
          <a:ea typeface="+mn-ea"/>
          <a:cs typeface="+mn-cs"/>
        </a:defRPr>
      </a:lvl1pPr>
      <a:lvl2pPr marL="609585">
        <a:defRPr>
          <a:latin typeface="+mn-lt"/>
          <a:ea typeface="+mn-ea"/>
          <a:cs typeface="+mn-cs"/>
        </a:defRPr>
      </a:lvl2pPr>
      <a:lvl3pPr marL="1219170">
        <a:defRPr>
          <a:latin typeface="+mn-lt"/>
          <a:ea typeface="+mn-ea"/>
          <a:cs typeface="+mn-cs"/>
        </a:defRPr>
      </a:lvl3pPr>
      <a:lvl4pPr marL="1828754">
        <a:defRPr>
          <a:latin typeface="+mn-lt"/>
          <a:ea typeface="+mn-ea"/>
          <a:cs typeface="+mn-cs"/>
        </a:defRPr>
      </a:lvl4pPr>
      <a:lvl5pPr marL="2438339">
        <a:defRPr>
          <a:latin typeface="+mn-lt"/>
          <a:ea typeface="+mn-ea"/>
          <a:cs typeface="+mn-cs"/>
        </a:defRPr>
      </a:lvl5pPr>
      <a:lvl6pPr marL="3047924">
        <a:defRPr>
          <a:latin typeface="+mn-lt"/>
          <a:ea typeface="+mn-ea"/>
          <a:cs typeface="+mn-cs"/>
        </a:defRPr>
      </a:lvl6pPr>
      <a:lvl7pPr marL="3657509">
        <a:defRPr>
          <a:latin typeface="+mn-lt"/>
          <a:ea typeface="+mn-ea"/>
          <a:cs typeface="+mn-cs"/>
        </a:defRPr>
      </a:lvl7pPr>
      <a:lvl8pPr marL="4267093">
        <a:defRPr>
          <a:latin typeface="+mn-lt"/>
          <a:ea typeface="+mn-ea"/>
          <a:cs typeface="+mn-cs"/>
        </a:defRPr>
      </a:lvl8pPr>
      <a:lvl9pPr marL="4876678">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sergey_xg@mail.ru" TargetMode="External"/><Relationship Id="rId2" Type="http://schemas.openxmlformats.org/officeDocument/2006/relationships/hyperlink" Target="mailto:aleksander.tselousov@yandex.ru" TargetMode="External"/><Relationship Id="rId1" Type="http://schemas.openxmlformats.org/officeDocument/2006/relationships/slideLayout" Target="../slideLayouts/slideLayout57.xml"/><Relationship Id="rId4" Type="http://schemas.openxmlformats.org/officeDocument/2006/relationships/hyperlink" Target="mailto:kurbanov.re@gmail.com"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5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36.xml"/><Relationship Id="rId5" Type="http://schemas.openxmlformats.org/officeDocument/2006/relationships/image" Target="../media/image25.jpe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6.tif"/><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3" Type="http://schemas.openxmlformats.org/officeDocument/2006/relationships/image" Target="../media/image27.tif"/><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37.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3" Type="http://schemas.openxmlformats.org/officeDocument/2006/relationships/image" Target="../media/image33.tif"/><Relationship Id="rId2" Type="http://schemas.openxmlformats.org/officeDocument/2006/relationships/notesSlide" Target="../notesSlides/notesSlide14.xml"/><Relationship Id="rId1" Type="http://schemas.openxmlformats.org/officeDocument/2006/relationships/slideLayout" Target="../slideLayouts/slideLayout36.xml"/><Relationship Id="rId4" Type="http://schemas.openxmlformats.org/officeDocument/2006/relationships/image" Target="../media/image34.tif"/></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5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0.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5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2.xml"/></Relationships>
</file>

<file path=ppt/slides/_rels/slide3.xml.rels><?xml version="1.0" encoding="UTF-8" standalone="yes"?>
<Relationships xmlns="http://schemas.openxmlformats.org/package/2006/relationships"><Relationship Id="rId2" Type="http://schemas.openxmlformats.org/officeDocument/2006/relationships/hyperlink" Target="http://files.pushshift.io/reddit/comments" TargetMode="External"/><Relationship Id="rId1" Type="http://schemas.openxmlformats.org/officeDocument/2006/relationships/slideLayout" Target="../slideLayouts/slideLayout57.xml"/></Relationships>
</file>

<file path=ppt/slides/_rels/slide30.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19.xml"/><Relationship Id="rId1" Type="http://schemas.openxmlformats.org/officeDocument/2006/relationships/slideLayout" Target="../slideLayouts/slideLayout52.xm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8" Type="http://schemas.openxmlformats.org/officeDocument/2006/relationships/image" Target="../media/image49.emf"/><Relationship Id="rId3" Type="http://schemas.openxmlformats.org/officeDocument/2006/relationships/image" Target="../media/image44.png"/><Relationship Id="rId7" Type="http://schemas.openxmlformats.org/officeDocument/2006/relationships/image" Target="../media/image48.emf"/><Relationship Id="rId2" Type="http://schemas.openxmlformats.org/officeDocument/2006/relationships/notesSlide" Target="../notesSlides/notesSlide20.xml"/><Relationship Id="rId1" Type="http://schemas.openxmlformats.org/officeDocument/2006/relationships/slideLayout" Target="../slideLayouts/slideLayout52.xml"/><Relationship Id="rId6" Type="http://schemas.openxmlformats.org/officeDocument/2006/relationships/image" Target="../media/image47.emf"/><Relationship Id="rId5" Type="http://schemas.openxmlformats.org/officeDocument/2006/relationships/image" Target="../media/image46.emf"/><Relationship Id="rId4" Type="http://schemas.openxmlformats.org/officeDocument/2006/relationships/image" Target="../media/image45.emf"/></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0.xml"/></Relationships>
</file>

<file path=ppt/slides/_rels/slide33.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22.xml"/><Relationship Id="rId1" Type="http://schemas.openxmlformats.org/officeDocument/2006/relationships/slideLayout" Target="../slideLayouts/slideLayout5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3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52.jpeg"/><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7.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41.xml.rels><?xml version="1.0" encoding="UTF-8" standalone="yes"?>
<Relationships xmlns="http://schemas.openxmlformats.org/package/2006/relationships"><Relationship Id="rId8" Type="http://schemas.openxmlformats.org/officeDocument/2006/relationships/hyperlink" Target="https://arxiv.org/abs/1502.05698" TargetMode="External"/><Relationship Id="rId13" Type="http://schemas.openxmlformats.org/officeDocument/2006/relationships/hyperlink" Target="https://arxiv.org/abs/1506.02075" TargetMode="External"/><Relationship Id="rId18" Type="http://schemas.openxmlformats.org/officeDocument/2006/relationships/hyperlink" Target="https://arxiv.org/abs/1605.07683" TargetMode="External"/><Relationship Id="rId26" Type="http://schemas.openxmlformats.org/officeDocument/2006/relationships/image" Target="../media/image52.jpeg"/><Relationship Id="rId3" Type="http://schemas.openxmlformats.org/officeDocument/2006/relationships/image" Target="../media/image55.png"/><Relationship Id="rId21" Type="http://schemas.openxmlformats.org/officeDocument/2006/relationships/hyperlink" Target="https://www.cs.cornell.edu/~cristian/Cornell_Movie-Dialogs_Corpus.html" TargetMode="External"/><Relationship Id="rId7" Type="http://schemas.openxmlformats.org/officeDocument/2006/relationships/hyperlink" Target="https://rajpurkar.github.io/SQuAD-explorer/" TargetMode="External"/><Relationship Id="rId12" Type="http://schemas.openxmlformats.org/officeDocument/2006/relationships/hyperlink" Target="http://www.aclweb.org/anthology/D13-1160" TargetMode="External"/><Relationship Id="rId17" Type="http://schemas.openxmlformats.org/officeDocument/2006/relationships/hyperlink" Target="https://arxiv.org/abs/1610.00956" TargetMode="External"/><Relationship Id="rId25" Type="http://schemas.openxmlformats.org/officeDocument/2006/relationships/image" Target="../media/image53.png"/><Relationship Id="rId2" Type="http://schemas.openxmlformats.org/officeDocument/2006/relationships/notesSlide" Target="../notesSlides/notesSlide28.xml"/><Relationship Id="rId16" Type="http://schemas.openxmlformats.org/officeDocument/2006/relationships/hyperlink" Target="https://arxiv.org/abs/1511.02301" TargetMode="External"/><Relationship Id="rId20" Type="http://schemas.openxmlformats.org/officeDocument/2006/relationships/hyperlink" Target="http://opus.lingfil.uu.se/OpenSubtitles.php" TargetMode="External"/><Relationship Id="rId1" Type="http://schemas.openxmlformats.org/officeDocument/2006/relationships/slideLayout" Target="../slideLayouts/slideLayout7.xml"/><Relationship Id="rId6" Type="http://schemas.openxmlformats.org/officeDocument/2006/relationships/hyperlink" Target="https://github.com/facebookresearch/ParlAI/blob/master/parlai/tasks/task_list.py" TargetMode="External"/><Relationship Id="rId11" Type="http://schemas.openxmlformats.org/officeDocument/2006/relationships/hyperlink" Target="https://www.microsoft.com/en-us/download/details.aspx?id=52419" TargetMode="External"/><Relationship Id="rId24" Type="http://schemas.openxmlformats.org/officeDocument/2006/relationships/hyperlink" Target="http://cs.stanford.edu/people/jcjohns/clevr/" TargetMode="External"/><Relationship Id="rId5" Type="http://schemas.openxmlformats.org/officeDocument/2006/relationships/hyperlink" Target="http://www.parl.ai/static/docs/tutorial_messenger.html" TargetMode="External"/><Relationship Id="rId15" Type="http://schemas.openxmlformats.org/officeDocument/2006/relationships/hyperlink" Target="https://arxiv.org/abs/1506.03340" TargetMode="External"/><Relationship Id="rId23" Type="http://schemas.openxmlformats.org/officeDocument/2006/relationships/hyperlink" Target="https://arxiv.org/abs/1611.08669" TargetMode="External"/><Relationship Id="rId10" Type="http://schemas.openxmlformats.org/officeDocument/2006/relationships/hyperlink" Target="https://www.microsoft.com/en-us/research/publication/mctest-challenge-dataset-open-domain-machine-comprehension-text/" TargetMode="External"/><Relationship Id="rId19" Type="http://schemas.openxmlformats.org/officeDocument/2006/relationships/hyperlink" Target="https://arxiv.org/abs/1506.08909" TargetMode="External"/><Relationship Id="rId4" Type="http://schemas.openxmlformats.org/officeDocument/2006/relationships/hyperlink" Target="https://www.mturk.com/mturk/welcome" TargetMode="External"/><Relationship Id="rId9" Type="http://schemas.openxmlformats.org/officeDocument/2006/relationships/hyperlink" Target="http://www.msmarco.org/" TargetMode="External"/><Relationship Id="rId14" Type="http://schemas.openxmlformats.org/officeDocument/2006/relationships/hyperlink" Target="https://arxiv.org/abs/1606.03126" TargetMode="External"/><Relationship Id="rId22" Type="http://schemas.openxmlformats.org/officeDocument/2006/relationships/hyperlink" Target="http://visualqa.org/"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52.jpeg"/><Relationship Id="rId4" Type="http://schemas.openxmlformats.org/officeDocument/2006/relationships/image" Target="../media/image56.png"/></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52.jpeg"/><Relationship Id="rId4" Type="http://schemas.openxmlformats.org/officeDocument/2006/relationships/image" Target="../media/image57.png"/></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hyperlink" Target="https://www.kaggle.com/outliar" TargetMode="External"/><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52.jpeg"/><Relationship Id="rId4" Type="http://schemas.openxmlformats.org/officeDocument/2006/relationships/hyperlink" Target="https://github.com/codesrepo"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5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7.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7.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5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94686" y="897078"/>
            <a:ext cx="9984740" cy="632651"/>
          </a:xfrm>
          <a:prstGeom prst="rect">
            <a:avLst/>
          </a:prstGeom>
        </p:spPr>
        <p:txBody>
          <a:bodyPr vert="horz" wrap="square" lIns="0" tIns="16933" rIns="0" bIns="0" rtlCol="0">
            <a:spAutoFit/>
          </a:bodyPr>
          <a:lstStyle/>
          <a:p>
            <a:pPr marL="16933">
              <a:spcBef>
                <a:spcPts val="133"/>
              </a:spcBef>
            </a:pPr>
            <a:r>
              <a:rPr sz="4000" b="0" spc="-7" dirty="0"/>
              <a:t>The Conversational Intelligence Challenge</a:t>
            </a:r>
            <a:r>
              <a:rPr sz="4000" b="0" spc="-127" dirty="0"/>
              <a:t> </a:t>
            </a:r>
            <a:r>
              <a:rPr sz="4000" b="0" dirty="0"/>
              <a:t>2</a:t>
            </a:r>
            <a:endParaRPr sz="4000"/>
          </a:p>
        </p:txBody>
      </p:sp>
      <p:sp>
        <p:nvSpPr>
          <p:cNvPr id="3" name="object 3"/>
          <p:cNvSpPr txBox="1"/>
          <p:nvPr/>
        </p:nvSpPr>
        <p:spPr>
          <a:xfrm>
            <a:off x="2566423" y="1752041"/>
            <a:ext cx="7047653" cy="509541"/>
          </a:xfrm>
          <a:prstGeom prst="rect">
            <a:avLst/>
          </a:prstGeom>
        </p:spPr>
        <p:txBody>
          <a:bodyPr vert="horz" wrap="square" lIns="0" tIns="16933" rIns="0" bIns="0" rtlCol="0">
            <a:spAutoFit/>
          </a:bodyPr>
          <a:lstStyle/>
          <a:p>
            <a:pPr marL="16933" defTabSz="1219170">
              <a:spcBef>
                <a:spcPts val="133"/>
              </a:spcBef>
            </a:pPr>
            <a:r>
              <a:rPr sz="3200" spc="-7" dirty="0">
                <a:solidFill>
                  <a:prstClr val="black"/>
                </a:solidFill>
                <a:latin typeface="Arial"/>
                <a:cs typeface="Arial"/>
              </a:rPr>
              <a:t>Solution of </a:t>
            </a:r>
            <a:r>
              <a:rPr sz="3200" dirty="0">
                <a:solidFill>
                  <a:prstClr val="black"/>
                </a:solidFill>
                <a:latin typeface="Arial"/>
                <a:cs typeface="Arial"/>
              </a:rPr>
              <a:t>“Lost </a:t>
            </a:r>
            <a:r>
              <a:rPr sz="3200" spc="-7" dirty="0">
                <a:solidFill>
                  <a:prstClr val="black"/>
                </a:solidFill>
                <a:latin typeface="Arial"/>
                <a:cs typeface="Arial"/>
              </a:rPr>
              <a:t>in Conversation”</a:t>
            </a:r>
            <a:r>
              <a:rPr sz="3200" spc="-127" dirty="0">
                <a:solidFill>
                  <a:prstClr val="black"/>
                </a:solidFill>
                <a:latin typeface="Arial"/>
                <a:cs typeface="Arial"/>
              </a:rPr>
              <a:t> </a:t>
            </a:r>
            <a:r>
              <a:rPr sz="3200" spc="-7" dirty="0">
                <a:solidFill>
                  <a:prstClr val="black"/>
                </a:solidFill>
                <a:latin typeface="Arial"/>
                <a:cs typeface="Arial"/>
              </a:rPr>
              <a:t>team</a:t>
            </a:r>
            <a:endParaRPr sz="3200">
              <a:solidFill>
                <a:prstClr val="black"/>
              </a:solidFill>
              <a:latin typeface="Arial"/>
              <a:cs typeface="Arial"/>
            </a:endParaRPr>
          </a:p>
        </p:txBody>
      </p:sp>
      <p:sp>
        <p:nvSpPr>
          <p:cNvPr id="4" name="object 4"/>
          <p:cNvSpPr txBox="1"/>
          <p:nvPr/>
        </p:nvSpPr>
        <p:spPr>
          <a:xfrm>
            <a:off x="6220029" y="2711709"/>
            <a:ext cx="4042833" cy="1203642"/>
          </a:xfrm>
          <a:prstGeom prst="rect">
            <a:avLst/>
          </a:prstGeom>
        </p:spPr>
        <p:txBody>
          <a:bodyPr vert="horz" wrap="square" lIns="0" tIns="32173" rIns="0" bIns="0" rtlCol="0">
            <a:spAutoFit/>
          </a:bodyPr>
          <a:lstStyle/>
          <a:p>
            <a:pPr marL="16933" marR="6773" indent="-3387" algn="ctr" defTabSz="1219170">
              <a:lnSpc>
                <a:spcPct val="114500"/>
              </a:lnSpc>
              <a:spcBef>
                <a:spcPts val="253"/>
              </a:spcBef>
            </a:pPr>
            <a:r>
              <a:rPr sz="2533" b="1" spc="-7" dirty="0">
                <a:solidFill>
                  <a:prstClr val="black"/>
                </a:solidFill>
                <a:latin typeface="Arial"/>
                <a:cs typeface="Arial"/>
              </a:rPr>
              <a:t>Alexander Tselousov  </a:t>
            </a:r>
            <a:r>
              <a:rPr sz="2133" spc="-7" dirty="0">
                <a:solidFill>
                  <a:prstClr val="black"/>
                </a:solidFill>
                <a:latin typeface="Arial"/>
                <a:cs typeface="Arial"/>
              </a:rPr>
              <a:t>Independent </a:t>
            </a:r>
            <a:r>
              <a:rPr sz="2133" dirty="0">
                <a:solidFill>
                  <a:prstClr val="black"/>
                </a:solidFill>
                <a:latin typeface="Arial"/>
                <a:cs typeface="Arial"/>
              </a:rPr>
              <a:t>contributor  </a:t>
            </a:r>
            <a:r>
              <a:rPr sz="2133" spc="-7" dirty="0">
                <a:solidFill>
                  <a:prstClr val="black"/>
                </a:solidFill>
                <a:latin typeface="Arial"/>
                <a:cs typeface="Arial"/>
                <a:hlinkClick r:id="rId2"/>
              </a:rPr>
              <a:t>aleksander.tselousov@yandex.ru</a:t>
            </a:r>
            <a:endParaRPr sz="2133">
              <a:solidFill>
                <a:prstClr val="black"/>
              </a:solidFill>
              <a:latin typeface="Arial"/>
              <a:cs typeface="Arial"/>
            </a:endParaRPr>
          </a:p>
        </p:txBody>
      </p:sp>
      <p:sp>
        <p:nvSpPr>
          <p:cNvPr id="5" name="object 5"/>
          <p:cNvSpPr txBox="1"/>
          <p:nvPr/>
        </p:nvSpPr>
        <p:spPr>
          <a:xfrm>
            <a:off x="2028989" y="2711467"/>
            <a:ext cx="2852420" cy="1203642"/>
          </a:xfrm>
          <a:prstGeom prst="rect">
            <a:avLst/>
          </a:prstGeom>
        </p:spPr>
        <p:txBody>
          <a:bodyPr vert="horz" wrap="square" lIns="0" tIns="32173" rIns="0" bIns="0" rtlCol="0">
            <a:spAutoFit/>
          </a:bodyPr>
          <a:lstStyle/>
          <a:p>
            <a:pPr marL="16086" marR="6773" algn="ctr" defTabSz="1219170">
              <a:lnSpc>
                <a:spcPct val="114500"/>
              </a:lnSpc>
              <a:spcBef>
                <a:spcPts val="253"/>
              </a:spcBef>
            </a:pPr>
            <a:r>
              <a:rPr sz="2533" b="1" spc="-7" dirty="0">
                <a:solidFill>
                  <a:prstClr val="black"/>
                </a:solidFill>
                <a:latin typeface="Arial"/>
                <a:cs typeface="Arial"/>
              </a:rPr>
              <a:t>Sergey</a:t>
            </a:r>
            <a:r>
              <a:rPr sz="2533" b="1" spc="-140" dirty="0">
                <a:solidFill>
                  <a:prstClr val="black"/>
                </a:solidFill>
                <a:latin typeface="Arial"/>
                <a:cs typeface="Arial"/>
              </a:rPr>
              <a:t> </a:t>
            </a:r>
            <a:r>
              <a:rPr sz="2533" b="1" spc="-7" dirty="0">
                <a:solidFill>
                  <a:prstClr val="black"/>
                </a:solidFill>
                <a:latin typeface="Arial"/>
                <a:cs typeface="Arial"/>
              </a:rPr>
              <a:t>Golovanov  </a:t>
            </a:r>
            <a:r>
              <a:rPr sz="2133" spc="-7" dirty="0">
                <a:solidFill>
                  <a:prstClr val="black"/>
                </a:solidFill>
                <a:latin typeface="Arial"/>
                <a:cs typeface="Arial"/>
              </a:rPr>
              <a:t>Neuromation  </a:t>
            </a:r>
            <a:r>
              <a:rPr sz="2133" dirty="0">
                <a:solidFill>
                  <a:prstClr val="black"/>
                </a:solidFill>
                <a:latin typeface="Arial"/>
                <a:cs typeface="Arial"/>
                <a:hlinkClick r:id="rId3"/>
              </a:rPr>
              <a:t>sergey_xg@mail.ru</a:t>
            </a:r>
            <a:endParaRPr sz="2133">
              <a:solidFill>
                <a:prstClr val="black"/>
              </a:solidFill>
              <a:latin typeface="Arial"/>
              <a:cs typeface="Arial"/>
            </a:endParaRPr>
          </a:p>
        </p:txBody>
      </p:sp>
      <p:sp>
        <p:nvSpPr>
          <p:cNvPr id="6" name="object 6"/>
          <p:cNvSpPr txBox="1"/>
          <p:nvPr/>
        </p:nvSpPr>
        <p:spPr>
          <a:xfrm>
            <a:off x="4130853" y="4339871"/>
            <a:ext cx="3787140" cy="2318178"/>
          </a:xfrm>
          <a:prstGeom prst="rect">
            <a:avLst/>
          </a:prstGeom>
        </p:spPr>
        <p:txBody>
          <a:bodyPr vert="horz" wrap="square" lIns="0" tIns="88053" rIns="0" bIns="0" rtlCol="0">
            <a:spAutoFit/>
          </a:bodyPr>
          <a:lstStyle/>
          <a:p>
            <a:pPr marL="16933" defTabSz="1219170">
              <a:spcBef>
                <a:spcPts val="693"/>
              </a:spcBef>
            </a:pPr>
            <a:r>
              <a:rPr sz="2533" b="1" spc="-7" dirty="0">
                <a:solidFill>
                  <a:prstClr val="black"/>
                </a:solidFill>
                <a:latin typeface="Arial"/>
                <a:cs typeface="Arial"/>
              </a:rPr>
              <a:t>Speaker: Rauf</a:t>
            </a:r>
            <a:r>
              <a:rPr sz="2533" b="1" spc="-93" dirty="0">
                <a:solidFill>
                  <a:prstClr val="black"/>
                </a:solidFill>
                <a:latin typeface="Arial"/>
                <a:cs typeface="Arial"/>
              </a:rPr>
              <a:t> </a:t>
            </a:r>
            <a:r>
              <a:rPr sz="2533" b="1" spc="-7" dirty="0">
                <a:solidFill>
                  <a:prstClr val="black"/>
                </a:solidFill>
                <a:latin typeface="Arial"/>
                <a:cs typeface="Arial"/>
              </a:rPr>
              <a:t>Kurbanov</a:t>
            </a:r>
            <a:endParaRPr sz="2533">
              <a:solidFill>
                <a:prstClr val="black"/>
              </a:solidFill>
              <a:latin typeface="Arial"/>
              <a:cs typeface="Arial"/>
            </a:endParaRPr>
          </a:p>
          <a:p>
            <a:pPr marL="711182" marR="701022" indent="-847" algn="ctr" defTabSz="1219170">
              <a:lnSpc>
                <a:spcPct val="113300"/>
              </a:lnSpc>
              <a:spcBef>
                <a:spcPts val="140"/>
              </a:spcBef>
            </a:pPr>
            <a:r>
              <a:rPr sz="2133" spc="-7" dirty="0">
                <a:solidFill>
                  <a:prstClr val="black"/>
                </a:solidFill>
                <a:latin typeface="Arial"/>
                <a:cs typeface="Arial"/>
              </a:rPr>
              <a:t>Neuromation  </a:t>
            </a:r>
            <a:r>
              <a:rPr sz="2133" dirty="0">
                <a:solidFill>
                  <a:prstClr val="black"/>
                </a:solidFill>
                <a:latin typeface="Arial"/>
                <a:cs typeface="Arial"/>
              </a:rPr>
              <a:t>JetBrains</a:t>
            </a:r>
            <a:r>
              <a:rPr sz="2133" spc="-133" dirty="0">
                <a:solidFill>
                  <a:prstClr val="black"/>
                </a:solidFill>
                <a:latin typeface="Arial"/>
                <a:cs typeface="Arial"/>
              </a:rPr>
              <a:t> </a:t>
            </a:r>
            <a:r>
              <a:rPr sz="2133" spc="-7" dirty="0">
                <a:solidFill>
                  <a:prstClr val="black"/>
                </a:solidFill>
                <a:latin typeface="Arial"/>
                <a:cs typeface="Arial"/>
              </a:rPr>
              <a:t>Research</a:t>
            </a:r>
            <a:endParaRPr sz="2133">
              <a:solidFill>
                <a:prstClr val="black"/>
              </a:solidFill>
              <a:latin typeface="Arial"/>
              <a:cs typeface="Arial"/>
            </a:endParaRPr>
          </a:p>
          <a:p>
            <a:pPr marL="847" algn="ctr" defTabSz="1219170">
              <a:spcBef>
                <a:spcPts val="339"/>
              </a:spcBef>
            </a:pPr>
            <a:r>
              <a:rPr sz="2133" dirty="0">
                <a:solidFill>
                  <a:prstClr val="black"/>
                </a:solidFill>
                <a:latin typeface="Arial"/>
                <a:cs typeface="Arial"/>
                <a:hlinkClick r:id="rId4"/>
              </a:rPr>
              <a:t>kurbanov.re@gmail.com</a:t>
            </a:r>
            <a:endParaRPr sz="2133">
              <a:solidFill>
                <a:prstClr val="black"/>
              </a:solidFill>
              <a:latin typeface="Arial"/>
              <a:cs typeface="Arial"/>
            </a:endParaRPr>
          </a:p>
          <a:p>
            <a:pPr defTabSz="1219170">
              <a:spcBef>
                <a:spcPts val="40"/>
              </a:spcBef>
            </a:pPr>
            <a:endParaRPr sz="2800">
              <a:solidFill>
                <a:prstClr val="black"/>
              </a:solidFill>
              <a:latin typeface="Times New Roman"/>
              <a:cs typeface="Times New Roman"/>
            </a:endParaRPr>
          </a:p>
          <a:p>
            <a:pPr marL="141390" algn="ctr" defTabSz="1219170"/>
            <a:r>
              <a:rPr sz="1867" spc="-7" dirty="0">
                <a:solidFill>
                  <a:prstClr val="black"/>
                </a:solidFill>
                <a:latin typeface="Arial"/>
                <a:cs typeface="Arial"/>
              </a:rPr>
              <a:t>NeurIPS 2018 Competition</a:t>
            </a:r>
            <a:r>
              <a:rPr sz="1867" spc="-87" dirty="0">
                <a:solidFill>
                  <a:prstClr val="black"/>
                </a:solidFill>
                <a:latin typeface="Arial"/>
                <a:cs typeface="Arial"/>
              </a:rPr>
              <a:t> </a:t>
            </a:r>
            <a:r>
              <a:rPr sz="1867" spc="-7" dirty="0">
                <a:solidFill>
                  <a:prstClr val="black"/>
                </a:solidFill>
                <a:latin typeface="Arial"/>
                <a:cs typeface="Arial"/>
              </a:rPr>
              <a:t>Track</a:t>
            </a:r>
            <a:endParaRPr sz="1867">
              <a:solidFill>
                <a:prstClr val="black"/>
              </a:solidFill>
              <a:latin typeface="Arial"/>
              <a:cs typeface="Arial"/>
            </a:endParaRPr>
          </a:p>
        </p:txBody>
      </p:sp>
    </p:spTree>
    <p:extLst>
      <p:ext uri="{BB962C8B-B14F-4D97-AF65-F5344CB8AC3E}">
        <p14:creationId xmlns:p14="http://schemas.microsoft.com/office/powerpoint/2010/main" val="39347049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sldNum" sz="quarter" idx="7"/>
          </p:nvPr>
        </p:nvSpPr>
        <p:spPr>
          <a:xfrm>
            <a:off x="15588992" y="8494332"/>
            <a:ext cx="342052" cy="205976"/>
          </a:xfrm>
          <a:prstGeom prst="rect">
            <a:avLst/>
          </a:prstGeom>
        </p:spPr>
        <p:txBody>
          <a:bodyPr vert="horz" wrap="square" lIns="0" tIns="847" rIns="0" bIns="0" rtlCol="0">
            <a:spAutoFit/>
          </a:bodyPr>
          <a:lstStyle/>
          <a:p>
            <a:pPr marL="33866" defTabSz="1219170">
              <a:spcBef>
                <a:spcPts val="7"/>
              </a:spcBef>
            </a:pPr>
            <a:fld id="{81D60167-4931-47E6-BA6A-407CBD079E47}" type="slidenum">
              <a:rPr dirty="0"/>
              <a:pPr marL="33866" defTabSz="1219170">
                <a:spcBef>
                  <a:spcPts val="7"/>
                </a:spcBef>
              </a:pPr>
              <a:t>10</a:t>
            </a:fld>
            <a:endParaRPr dirty="0"/>
          </a:p>
        </p:txBody>
      </p:sp>
      <p:sp>
        <p:nvSpPr>
          <p:cNvPr id="2" name="object 2"/>
          <p:cNvSpPr txBox="1">
            <a:spLocks noGrp="1"/>
          </p:cNvSpPr>
          <p:nvPr>
            <p:ph type="title"/>
          </p:nvPr>
        </p:nvSpPr>
        <p:spPr>
          <a:xfrm>
            <a:off x="512966" y="671767"/>
            <a:ext cx="3299460" cy="591551"/>
          </a:xfrm>
          <a:prstGeom prst="rect">
            <a:avLst/>
          </a:prstGeom>
        </p:spPr>
        <p:txBody>
          <a:bodyPr vert="horz" wrap="square" lIns="0" tIns="16933" rIns="0" bIns="0" rtlCol="0">
            <a:spAutoFit/>
          </a:bodyPr>
          <a:lstStyle/>
          <a:p>
            <a:pPr marL="16933">
              <a:spcBef>
                <a:spcPts val="133"/>
              </a:spcBef>
            </a:pPr>
            <a:r>
              <a:rPr spc="-7" dirty="0"/>
              <a:t>Results:</a:t>
            </a:r>
            <a:r>
              <a:rPr spc="-113" dirty="0"/>
              <a:t> </a:t>
            </a:r>
            <a:r>
              <a:rPr spc="-7" dirty="0"/>
              <a:t>score</a:t>
            </a:r>
          </a:p>
        </p:txBody>
      </p:sp>
      <p:graphicFrame>
        <p:nvGraphicFramePr>
          <p:cNvPr id="3" name="object 3"/>
          <p:cNvGraphicFramePr>
            <a:graphicFrameLocks noGrp="1"/>
          </p:cNvGraphicFramePr>
          <p:nvPr/>
        </p:nvGraphicFramePr>
        <p:xfrm>
          <a:off x="1263648" y="2637845"/>
          <a:ext cx="9652000" cy="1948179"/>
        </p:xfrm>
        <a:graphic>
          <a:graphicData uri="http://schemas.openxmlformats.org/drawingml/2006/table">
            <a:tbl>
              <a:tblPr firstRow="1" bandRow="1">
                <a:tableStyleId>{2D5ABB26-0587-4C30-8999-92F81FD0307C}</a:tableStyleId>
              </a:tblPr>
              <a:tblGrid>
                <a:gridCol w="2413000">
                  <a:extLst>
                    <a:ext uri="{9D8B030D-6E8A-4147-A177-3AD203B41FA5}">
                      <a16:colId xmlns:a16="http://schemas.microsoft.com/office/drawing/2014/main" val="20000"/>
                    </a:ext>
                  </a:extLst>
                </a:gridCol>
                <a:gridCol w="2413000">
                  <a:extLst>
                    <a:ext uri="{9D8B030D-6E8A-4147-A177-3AD203B41FA5}">
                      <a16:colId xmlns:a16="http://schemas.microsoft.com/office/drawing/2014/main" val="20001"/>
                    </a:ext>
                  </a:extLst>
                </a:gridCol>
                <a:gridCol w="2413000">
                  <a:extLst>
                    <a:ext uri="{9D8B030D-6E8A-4147-A177-3AD203B41FA5}">
                      <a16:colId xmlns:a16="http://schemas.microsoft.com/office/drawing/2014/main" val="20002"/>
                    </a:ext>
                  </a:extLst>
                </a:gridCol>
                <a:gridCol w="2413000">
                  <a:extLst>
                    <a:ext uri="{9D8B030D-6E8A-4147-A177-3AD203B41FA5}">
                      <a16:colId xmlns:a16="http://schemas.microsoft.com/office/drawing/2014/main" val="20003"/>
                    </a:ext>
                  </a:extLst>
                </a:gridCol>
              </a:tblGrid>
              <a:tr h="649393">
                <a:tc>
                  <a:txBody>
                    <a:bodyPr/>
                    <a:lstStyle/>
                    <a:p>
                      <a:pPr>
                        <a:lnSpc>
                          <a:spcPct val="100000"/>
                        </a:lnSpc>
                      </a:pPr>
                      <a:endParaRPr sz="2800">
                        <a:latin typeface="Times New Roman"/>
                        <a:cs typeface="Times New Roman"/>
                      </a:endParaRPr>
                    </a:p>
                  </a:txBody>
                  <a:tcPr marL="0" marR="0" marT="0"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marL="9525" algn="ctr">
                        <a:lnSpc>
                          <a:spcPct val="100000"/>
                        </a:lnSpc>
                        <a:spcBef>
                          <a:spcPts val="640"/>
                        </a:spcBef>
                      </a:pPr>
                      <a:r>
                        <a:rPr sz="2700" b="1" spc="-80" dirty="0">
                          <a:latin typeface="Arial"/>
                          <a:cs typeface="Arial"/>
                        </a:rPr>
                        <a:t>PPL</a:t>
                      </a:r>
                      <a:endParaRPr sz="2700">
                        <a:latin typeface="Arial"/>
                        <a:cs typeface="Arial"/>
                      </a:endParaRPr>
                    </a:p>
                  </a:txBody>
                  <a:tcPr marL="0" marR="0" marT="108373"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marL="8890" algn="ctr">
                        <a:lnSpc>
                          <a:spcPct val="100000"/>
                        </a:lnSpc>
                        <a:spcBef>
                          <a:spcPts val="640"/>
                        </a:spcBef>
                      </a:pPr>
                      <a:r>
                        <a:rPr sz="2700" b="1" spc="-50" dirty="0">
                          <a:latin typeface="Arial"/>
                          <a:cs typeface="Arial"/>
                        </a:rPr>
                        <a:t>Hits@1</a:t>
                      </a:r>
                      <a:endParaRPr sz="2700">
                        <a:latin typeface="Arial"/>
                        <a:cs typeface="Arial"/>
                      </a:endParaRPr>
                    </a:p>
                  </a:txBody>
                  <a:tcPr marL="0" marR="0" marT="108373"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marL="8890" algn="ctr">
                        <a:lnSpc>
                          <a:spcPct val="100000"/>
                        </a:lnSpc>
                        <a:spcBef>
                          <a:spcPts val="640"/>
                        </a:spcBef>
                      </a:pPr>
                      <a:r>
                        <a:rPr sz="2700" b="1" spc="-55" dirty="0">
                          <a:latin typeface="Arial"/>
                          <a:cs typeface="Arial"/>
                        </a:rPr>
                        <a:t>F1</a:t>
                      </a:r>
                      <a:endParaRPr sz="2700">
                        <a:latin typeface="Arial"/>
                        <a:cs typeface="Arial"/>
                      </a:endParaRPr>
                    </a:p>
                  </a:txBody>
                  <a:tcPr marL="0" marR="0" marT="108373"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extLst>
                  <a:ext uri="{0D108BD9-81ED-4DB2-BD59-A6C34878D82A}">
                    <a16:rowId xmlns:a16="http://schemas.microsoft.com/office/drawing/2014/main" val="10000"/>
                  </a:ext>
                </a:extLst>
              </a:tr>
              <a:tr h="649393">
                <a:tc>
                  <a:txBody>
                    <a:bodyPr/>
                    <a:lstStyle/>
                    <a:p>
                      <a:pPr marL="9525" algn="ctr">
                        <a:lnSpc>
                          <a:spcPct val="100000"/>
                        </a:lnSpc>
                        <a:spcBef>
                          <a:spcPts val="640"/>
                        </a:spcBef>
                      </a:pPr>
                      <a:r>
                        <a:rPr sz="2700" b="1" spc="-65" dirty="0">
                          <a:latin typeface="Arial"/>
                          <a:cs typeface="Arial"/>
                        </a:rPr>
                        <a:t>Public</a:t>
                      </a:r>
                      <a:r>
                        <a:rPr sz="2700" b="1" spc="-75" dirty="0">
                          <a:latin typeface="Arial"/>
                          <a:cs typeface="Arial"/>
                        </a:rPr>
                        <a:t> </a:t>
                      </a:r>
                      <a:r>
                        <a:rPr sz="2700" b="1" spc="-45" dirty="0">
                          <a:latin typeface="Arial"/>
                          <a:cs typeface="Arial"/>
                        </a:rPr>
                        <a:t>set</a:t>
                      </a:r>
                      <a:endParaRPr sz="2700">
                        <a:latin typeface="Arial"/>
                        <a:cs typeface="Arial"/>
                      </a:endParaRPr>
                    </a:p>
                  </a:txBody>
                  <a:tcPr marL="0" marR="0" marT="108373"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marL="9525" algn="ctr">
                        <a:lnSpc>
                          <a:spcPct val="100000"/>
                        </a:lnSpc>
                        <a:spcBef>
                          <a:spcPts val="640"/>
                        </a:spcBef>
                      </a:pPr>
                      <a:r>
                        <a:rPr sz="2700" dirty="0">
                          <a:latin typeface="Arial"/>
                          <a:cs typeface="Arial"/>
                        </a:rPr>
                        <a:t>-</a:t>
                      </a:r>
                      <a:endParaRPr sz="2700">
                        <a:latin typeface="Arial"/>
                        <a:cs typeface="Arial"/>
                      </a:endParaRPr>
                    </a:p>
                  </a:txBody>
                  <a:tcPr marL="0" marR="0" marT="108373"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marL="8890" algn="ctr">
                        <a:lnSpc>
                          <a:spcPct val="100000"/>
                        </a:lnSpc>
                        <a:spcBef>
                          <a:spcPts val="640"/>
                        </a:spcBef>
                      </a:pPr>
                      <a:r>
                        <a:rPr sz="2700" spc="-5" dirty="0">
                          <a:latin typeface="Arial"/>
                          <a:cs typeface="Arial"/>
                        </a:rPr>
                        <a:t>0.173</a:t>
                      </a:r>
                      <a:endParaRPr sz="2700">
                        <a:latin typeface="Arial"/>
                        <a:cs typeface="Arial"/>
                      </a:endParaRPr>
                    </a:p>
                  </a:txBody>
                  <a:tcPr marL="0" marR="0" marT="108373"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marL="8890" algn="ctr">
                        <a:lnSpc>
                          <a:spcPct val="100000"/>
                        </a:lnSpc>
                        <a:spcBef>
                          <a:spcPts val="640"/>
                        </a:spcBef>
                      </a:pPr>
                      <a:r>
                        <a:rPr sz="2700" spc="-5" dirty="0">
                          <a:latin typeface="Arial"/>
                          <a:cs typeface="Arial"/>
                        </a:rPr>
                        <a:t>0.179</a:t>
                      </a:r>
                      <a:endParaRPr sz="2700">
                        <a:latin typeface="Arial"/>
                        <a:cs typeface="Arial"/>
                      </a:endParaRPr>
                    </a:p>
                  </a:txBody>
                  <a:tcPr marL="0" marR="0" marT="108373"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extLst>
                  <a:ext uri="{0D108BD9-81ED-4DB2-BD59-A6C34878D82A}">
                    <a16:rowId xmlns:a16="http://schemas.microsoft.com/office/drawing/2014/main" val="10001"/>
                  </a:ext>
                </a:extLst>
              </a:tr>
              <a:tr h="649393">
                <a:tc>
                  <a:txBody>
                    <a:bodyPr/>
                    <a:lstStyle/>
                    <a:p>
                      <a:pPr marL="9525" algn="ctr">
                        <a:lnSpc>
                          <a:spcPct val="100000"/>
                        </a:lnSpc>
                        <a:spcBef>
                          <a:spcPts val="640"/>
                        </a:spcBef>
                      </a:pPr>
                      <a:r>
                        <a:rPr sz="2700" b="1" spc="-45" dirty="0">
                          <a:latin typeface="Arial"/>
                          <a:cs typeface="Arial"/>
                        </a:rPr>
                        <a:t>Private</a:t>
                      </a:r>
                      <a:r>
                        <a:rPr sz="2700" b="1" spc="-75" dirty="0">
                          <a:latin typeface="Arial"/>
                          <a:cs typeface="Arial"/>
                        </a:rPr>
                        <a:t> </a:t>
                      </a:r>
                      <a:r>
                        <a:rPr sz="2700" b="1" spc="-45" dirty="0">
                          <a:latin typeface="Arial"/>
                          <a:cs typeface="Arial"/>
                        </a:rPr>
                        <a:t>set</a:t>
                      </a:r>
                      <a:endParaRPr sz="2700">
                        <a:latin typeface="Arial"/>
                        <a:cs typeface="Arial"/>
                      </a:endParaRPr>
                    </a:p>
                  </a:txBody>
                  <a:tcPr marL="0" marR="0" marT="108373"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marL="9525" algn="ctr">
                        <a:lnSpc>
                          <a:spcPct val="100000"/>
                        </a:lnSpc>
                        <a:spcBef>
                          <a:spcPts val="640"/>
                        </a:spcBef>
                      </a:pPr>
                      <a:r>
                        <a:rPr sz="2700" dirty="0">
                          <a:latin typeface="Arial"/>
                          <a:cs typeface="Arial"/>
                        </a:rPr>
                        <a:t>-</a:t>
                      </a:r>
                      <a:endParaRPr sz="2700">
                        <a:latin typeface="Arial"/>
                        <a:cs typeface="Arial"/>
                      </a:endParaRPr>
                    </a:p>
                  </a:txBody>
                  <a:tcPr marL="0" marR="0" marT="108373"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marL="8890" algn="ctr">
                        <a:lnSpc>
                          <a:spcPct val="100000"/>
                        </a:lnSpc>
                        <a:spcBef>
                          <a:spcPts val="640"/>
                        </a:spcBef>
                      </a:pPr>
                      <a:r>
                        <a:rPr sz="2700" spc="-5" dirty="0">
                          <a:latin typeface="Arial"/>
                          <a:cs typeface="Arial"/>
                        </a:rPr>
                        <a:t>0.171</a:t>
                      </a:r>
                      <a:endParaRPr sz="2700">
                        <a:latin typeface="Arial"/>
                        <a:cs typeface="Arial"/>
                      </a:endParaRPr>
                    </a:p>
                  </a:txBody>
                  <a:tcPr marL="0" marR="0" marT="108373"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marL="8890" algn="ctr">
                        <a:lnSpc>
                          <a:spcPct val="100000"/>
                        </a:lnSpc>
                        <a:spcBef>
                          <a:spcPts val="640"/>
                        </a:spcBef>
                      </a:pPr>
                      <a:r>
                        <a:rPr sz="2700" spc="-5" dirty="0">
                          <a:latin typeface="Arial"/>
                          <a:cs typeface="Arial"/>
                        </a:rPr>
                        <a:t>0.177</a:t>
                      </a:r>
                      <a:endParaRPr sz="2700">
                        <a:latin typeface="Arial"/>
                        <a:cs typeface="Arial"/>
                      </a:endParaRPr>
                    </a:p>
                  </a:txBody>
                  <a:tcPr marL="0" marR="0" marT="108373"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7108632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object 7"/>
          <p:cNvSpPr txBox="1">
            <a:spLocks noGrp="1"/>
          </p:cNvSpPr>
          <p:nvPr>
            <p:ph type="sldNum" sz="quarter" idx="7"/>
          </p:nvPr>
        </p:nvSpPr>
        <p:spPr>
          <a:xfrm>
            <a:off x="15588992" y="8494332"/>
            <a:ext cx="342052" cy="205976"/>
          </a:xfrm>
          <a:prstGeom prst="rect">
            <a:avLst/>
          </a:prstGeom>
        </p:spPr>
        <p:txBody>
          <a:bodyPr vert="horz" wrap="square" lIns="0" tIns="847" rIns="0" bIns="0" rtlCol="0">
            <a:spAutoFit/>
          </a:bodyPr>
          <a:lstStyle/>
          <a:p>
            <a:pPr marL="33866" defTabSz="1219170">
              <a:spcBef>
                <a:spcPts val="7"/>
              </a:spcBef>
            </a:pPr>
            <a:fld id="{81D60167-4931-47E6-BA6A-407CBD079E47}" type="slidenum">
              <a:rPr dirty="0"/>
              <a:pPr marL="33866" defTabSz="1219170">
                <a:spcBef>
                  <a:spcPts val="7"/>
                </a:spcBef>
              </a:pPr>
              <a:t>11</a:t>
            </a:fld>
            <a:endParaRPr dirty="0"/>
          </a:p>
        </p:txBody>
      </p:sp>
      <p:sp>
        <p:nvSpPr>
          <p:cNvPr id="2" name="object 2"/>
          <p:cNvSpPr txBox="1">
            <a:spLocks noGrp="1"/>
          </p:cNvSpPr>
          <p:nvPr>
            <p:ph type="title"/>
          </p:nvPr>
        </p:nvSpPr>
        <p:spPr>
          <a:xfrm>
            <a:off x="512965" y="241400"/>
            <a:ext cx="5718387" cy="591551"/>
          </a:xfrm>
          <a:prstGeom prst="rect">
            <a:avLst/>
          </a:prstGeom>
        </p:spPr>
        <p:txBody>
          <a:bodyPr vert="horz" wrap="square" lIns="0" tIns="16933" rIns="0" bIns="0" rtlCol="0">
            <a:spAutoFit/>
          </a:bodyPr>
          <a:lstStyle/>
          <a:p>
            <a:pPr marL="16933">
              <a:spcBef>
                <a:spcPts val="133"/>
              </a:spcBef>
            </a:pPr>
            <a:r>
              <a:rPr spc="-7" dirty="0"/>
              <a:t>Results: dialog</a:t>
            </a:r>
            <a:r>
              <a:rPr spc="-127" dirty="0"/>
              <a:t> </a:t>
            </a:r>
            <a:r>
              <a:rPr spc="-7" dirty="0"/>
              <a:t>examples</a:t>
            </a:r>
          </a:p>
        </p:txBody>
      </p:sp>
      <p:sp>
        <p:nvSpPr>
          <p:cNvPr id="3" name="object 3"/>
          <p:cNvSpPr txBox="1"/>
          <p:nvPr/>
        </p:nvSpPr>
        <p:spPr>
          <a:xfrm>
            <a:off x="1655665" y="1017191"/>
            <a:ext cx="2634827" cy="1042700"/>
          </a:xfrm>
          <a:prstGeom prst="rect">
            <a:avLst/>
          </a:prstGeom>
        </p:spPr>
        <p:txBody>
          <a:bodyPr vert="horz" wrap="square" lIns="0" tIns="16933" rIns="0" bIns="0" rtlCol="0">
            <a:spAutoFit/>
          </a:bodyPr>
          <a:lstStyle/>
          <a:p>
            <a:pPr marL="16933" defTabSz="1219170">
              <a:spcBef>
                <a:spcPts val="133"/>
              </a:spcBef>
            </a:pPr>
            <a:r>
              <a:rPr sz="1333" b="1" spc="7" dirty="0">
                <a:solidFill>
                  <a:prstClr val="black"/>
                </a:solidFill>
                <a:latin typeface="Arial"/>
                <a:cs typeface="Arial"/>
              </a:rPr>
              <a:t>Persona:</a:t>
            </a:r>
            <a:endParaRPr sz="1333">
              <a:solidFill>
                <a:prstClr val="black"/>
              </a:solidFill>
              <a:latin typeface="Arial"/>
              <a:cs typeface="Arial"/>
            </a:endParaRPr>
          </a:p>
          <a:p>
            <a:pPr marL="16933" marR="284473" defTabSz="1219170"/>
            <a:r>
              <a:rPr sz="1333" spc="360" dirty="0">
                <a:solidFill>
                  <a:prstClr val="black"/>
                </a:solidFill>
                <a:latin typeface="Arial"/>
                <a:cs typeface="Arial"/>
              </a:rPr>
              <a:t>I </a:t>
            </a:r>
            <a:r>
              <a:rPr sz="1333" spc="167" dirty="0">
                <a:solidFill>
                  <a:prstClr val="black"/>
                </a:solidFill>
                <a:latin typeface="Arial"/>
                <a:cs typeface="Arial"/>
              </a:rPr>
              <a:t>ride </a:t>
            </a:r>
            <a:r>
              <a:rPr sz="1333" spc="107" dirty="0">
                <a:solidFill>
                  <a:prstClr val="black"/>
                </a:solidFill>
                <a:latin typeface="Arial"/>
                <a:cs typeface="Arial"/>
              </a:rPr>
              <a:t>the </a:t>
            </a:r>
            <a:r>
              <a:rPr sz="1333" spc="7" dirty="0">
                <a:solidFill>
                  <a:prstClr val="black"/>
                </a:solidFill>
                <a:latin typeface="Arial"/>
                <a:cs typeface="Arial"/>
              </a:rPr>
              <a:t>bus </a:t>
            </a:r>
            <a:r>
              <a:rPr sz="1333" spc="173" dirty="0">
                <a:solidFill>
                  <a:prstClr val="black"/>
                </a:solidFill>
                <a:latin typeface="Arial"/>
                <a:cs typeface="Arial"/>
              </a:rPr>
              <a:t>to </a:t>
            </a:r>
            <a:r>
              <a:rPr sz="1333" spc="120" dirty="0">
                <a:solidFill>
                  <a:prstClr val="black"/>
                </a:solidFill>
                <a:latin typeface="Arial"/>
                <a:cs typeface="Arial"/>
              </a:rPr>
              <a:t>school.  </a:t>
            </a:r>
            <a:r>
              <a:rPr sz="1333" spc="360" dirty="0">
                <a:solidFill>
                  <a:prstClr val="black"/>
                </a:solidFill>
                <a:latin typeface="Arial"/>
                <a:cs typeface="Arial"/>
              </a:rPr>
              <a:t>I </a:t>
            </a:r>
            <a:r>
              <a:rPr sz="1333" spc="73" dirty="0">
                <a:solidFill>
                  <a:prstClr val="black"/>
                </a:solidFill>
                <a:latin typeface="Arial"/>
                <a:cs typeface="Arial"/>
              </a:rPr>
              <a:t>hate </a:t>
            </a:r>
            <a:r>
              <a:rPr sz="1333" spc="-13" dirty="0">
                <a:solidFill>
                  <a:prstClr val="black"/>
                </a:solidFill>
                <a:latin typeface="Arial"/>
                <a:cs typeface="Arial"/>
              </a:rPr>
              <a:t>math</a:t>
            </a:r>
            <a:r>
              <a:rPr sz="1333" spc="167" dirty="0">
                <a:solidFill>
                  <a:prstClr val="black"/>
                </a:solidFill>
                <a:latin typeface="Arial"/>
                <a:cs typeface="Arial"/>
              </a:rPr>
              <a:t> </a:t>
            </a:r>
            <a:r>
              <a:rPr sz="1333" spc="152" dirty="0">
                <a:solidFill>
                  <a:prstClr val="black"/>
                </a:solidFill>
                <a:latin typeface="Arial"/>
                <a:cs typeface="Arial"/>
              </a:rPr>
              <a:t>class.</a:t>
            </a:r>
            <a:endParaRPr sz="1333">
              <a:solidFill>
                <a:prstClr val="black"/>
              </a:solidFill>
              <a:latin typeface="Arial"/>
              <a:cs typeface="Arial"/>
            </a:endParaRPr>
          </a:p>
          <a:p>
            <a:pPr marL="16933" defTabSz="1219170"/>
            <a:r>
              <a:rPr sz="1333" spc="360" dirty="0">
                <a:solidFill>
                  <a:prstClr val="black"/>
                </a:solidFill>
                <a:latin typeface="Arial"/>
                <a:cs typeface="Arial"/>
              </a:rPr>
              <a:t>I </a:t>
            </a:r>
            <a:r>
              <a:rPr sz="1333" spc="-200" dirty="0">
                <a:solidFill>
                  <a:prstClr val="black"/>
                </a:solidFill>
                <a:latin typeface="Arial"/>
                <a:cs typeface="Arial"/>
              </a:rPr>
              <a:t>am </a:t>
            </a:r>
            <a:r>
              <a:rPr sz="1333" spc="-13" dirty="0">
                <a:solidFill>
                  <a:prstClr val="black"/>
                </a:solidFill>
                <a:latin typeface="Arial"/>
                <a:cs typeface="Arial"/>
              </a:rPr>
              <a:t>on </a:t>
            </a:r>
            <a:r>
              <a:rPr sz="1333" spc="107" dirty="0">
                <a:solidFill>
                  <a:prstClr val="black"/>
                </a:solidFill>
                <a:latin typeface="Arial"/>
                <a:cs typeface="Arial"/>
              </a:rPr>
              <a:t>the </a:t>
            </a:r>
            <a:r>
              <a:rPr sz="1333" spc="67" dirty="0">
                <a:solidFill>
                  <a:prstClr val="black"/>
                </a:solidFill>
                <a:latin typeface="Arial"/>
                <a:cs typeface="Arial"/>
              </a:rPr>
              <a:t>soccer</a:t>
            </a:r>
            <a:r>
              <a:rPr sz="1333" spc="160" dirty="0">
                <a:solidFill>
                  <a:prstClr val="black"/>
                </a:solidFill>
                <a:latin typeface="Arial"/>
                <a:cs typeface="Arial"/>
              </a:rPr>
              <a:t> </a:t>
            </a:r>
            <a:r>
              <a:rPr sz="1333" spc="53" dirty="0">
                <a:solidFill>
                  <a:prstClr val="black"/>
                </a:solidFill>
                <a:latin typeface="Arial"/>
                <a:cs typeface="Arial"/>
              </a:rPr>
              <a:t>team.</a:t>
            </a:r>
            <a:endParaRPr sz="1333">
              <a:solidFill>
                <a:prstClr val="black"/>
              </a:solidFill>
              <a:latin typeface="Arial"/>
              <a:cs typeface="Arial"/>
            </a:endParaRPr>
          </a:p>
          <a:p>
            <a:pPr marL="16933" defTabSz="1219170"/>
            <a:r>
              <a:rPr sz="1333" spc="-160" dirty="0">
                <a:solidFill>
                  <a:prstClr val="black"/>
                </a:solidFill>
                <a:latin typeface="Arial"/>
                <a:cs typeface="Arial"/>
              </a:rPr>
              <a:t>My </a:t>
            </a:r>
            <a:r>
              <a:rPr sz="1333" spc="120" dirty="0">
                <a:solidFill>
                  <a:prstClr val="black"/>
                </a:solidFill>
                <a:latin typeface="Arial"/>
                <a:cs typeface="Arial"/>
              </a:rPr>
              <a:t>brother </a:t>
            </a:r>
            <a:r>
              <a:rPr sz="1333" spc="247" dirty="0">
                <a:solidFill>
                  <a:prstClr val="black"/>
                </a:solidFill>
                <a:latin typeface="Arial"/>
                <a:cs typeface="Arial"/>
              </a:rPr>
              <a:t>is </a:t>
            </a:r>
            <a:r>
              <a:rPr sz="1333" spc="133" dirty="0">
                <a:solidFill>
                  <a:prstClr val="black"/>
                </a:solidFill>
                <a:latin typeface="Arial"/>
                <a:cs typeface="Arial"/>
              </a:rPr>
              <a:t>older </a:t>
            </a:r>
            <a:r>
              <a:rPr sz="1333" spc="73" dirty="0">
                <a:solidFill>
                  <a:prstClr val="black"/>
                </a:solidFill>
                <a:latin typeface="Arial"/>
                <a:cs typeface="Arial"/>
              </a:rPr>
              <a:t>than</a:t>
            </a:r>
            <a:r>
              <a:rPr sz="1333" spc="480" dirty="0">
                <a:solidFill>
                  <a:prstClr val="black"/>
                </a:solidFill>
                <a:latin typeface="Arial"/>
                <a:cs typeface="Arial"/>
              </a:rPr>
              <a:t> </a:t>
            </a:r>
            <a:r>
              <a:rPr sz="1333" spc="-20" dirty="0">
                <a:solidFill>
                  <a:prstClr val="black"/>
                </a:solidFill>
                <a:latin typeface="Arial"/>
                <a:cs typeface="Arial"/>
              </a:rPr>
              <a:t>me.</a:t>
            </a:r>
            <a:endParaRPr sz="1333">
              <a:solidFill>
                <a:prstClr val="black"/>
              </a:solidFill>
              <a:latin typeface="Arial"/>
              <a:cs typeface="Arial"/>
            </a:endParaRPr>
          </a:p>
        </p:txBody>
      </p:sp>
      <p:sp>
        <p:nvSpPr>
          <p:cNvPr id="4" name="object 4"/>
          <p:cNvSpPr txBox="1"/>
          <p:nvPr/>
        </p:nvSpPr>
        <p:spPr>
          <a:xfrm>
            <a:off x="1655666" y="2236389"/>
            <a:ext cx="4019127" cy="4119503"/>
          </a:xfrm>
          <a:prstGeom prst="rect">
            <a:avLst/>
          </a:prstGeom>
        </p:spPr>
        <p:txBody>
          <a:bodyPr vert="horz" wrap="square" lIns="0" tIns="16933" rIns="0" bIns="0" rtlCol="0">
            <a:spAutoFit/>
          </a:bodyPr>
          <a:lstStyle/>
          <a:p>
            <a:pPr marL="16933" defTabSz="1219170">
              <a:spcBef>
                <a:spcPts val="133"/>
              </a:spcBef>
            </a:pPr>
            <a:r>
              <a:rPr sz="1333" spc="-233" dirty="0">
                <a:solidFill>
                  <a:prstClr val="black"/>
                </a:solidFill>
                <a:latin typeface="Arial"/>
                <a:cs typeface="Arial"/>
              </a:rPr>
              <a:t>H </a:t>
            </a:r>
            <a:r>
              <a:rPr sz="1333" spc="27" dirty="0">
                <a:solidFill>
                  <a:prstClr val="black"/>
                </a:solidFill>
                <a:latin typeface="Arial"/>
                <a:cs typeface="Arial"/>
              </a:rPr>
              <a:t>(Human): </a:t>
            </a:r>
            <a:r>
              <a:rPr sz="1333" spc="120" dirty="0">
                <a:solidFill>
                  <a:prstClr val="black"/>
                </a:solidFill>
                <a:latin typeface="Arial"/>
                <a:cs typeface="Arial"/>
              </a:rPr>
              <a:t>Hello</a:t>
            </a:r>
            <a:r>
              <a:rPr sz="1333" spc="320" dirty="0">
                <a:solidFill>
                  <a:prstClr val="black"/>
                </a:solidFill>
                <a:latin typeface="Arial"/>
                <a:cs typeface="Arial"/>
              </a:rPr>
              <a:t> </a:t>
            </a:r>
            <a:r>
              <a:rPr sz="1333" spc="193" dirty="0">
                <a:solidFill>
                  <a:prstClr val="black"/>
                </a:solidFill>
                <a:latin typeface="Arial"/>
                <a:cs typeface="Arial"/>
              </a:rPr>
              <a:t>friend.</a:t>
            </a:r>
            <a:endParaRPr sz="1333">
              <a:solidFill>
                <a:prstClr val="black"/>
              </a:solidFill>
              <a:latin typeface="Arial"/>
              <a:cs typeface="Arial"/>
            </a:endParaRPr>
          </a:p>
          <a:p>
            <a:pPr marL="16933" marR="1204777" defTabSz="1219170"/>
            <a:r>
              <a:rPr sz="1333" spc="-160" dirty="0">
                <a:solidFill>
                  <a:prstClr val="black"/>
                </a:solidFill>
                <a:latin typeface="Arial"/>
                <a:cs typeface="Arial"/>
              </a:rPr>
              <a:t>B </a:t>
            </a:r>
            <a:r>
              <a:rPr sz="1333" spc="180" dirty="0">
                <a:solidFill>
                  <a:prstClr val="black"/>
                </a:solidFill>
                <a:latin typeface="Arial"/>
                <a:cs typeface="Arial"/>
              </a:rPr>
              <a:t>(Bot): </a:t>
            </a:r>
            <a:r>
              <a:rPr sz="1333" spc="100" dirty="0">
                <a:solidFill>
                  <a:prstClr val="black"/>
                </a:solidFill>
                <a:latin typeface="Arial"/>
                <a:cs typeface="Arial"/>
              </a:rPr>
              <a:t>Hi </a:t>
            </a:r>
            <a:r>
              <a:rPr sz="1333" spc="-87" dirty="0">
                <a:solidFill>
                  <a:prstClr val="black"/>
                </a:solidFill>
                <a:latin typeface="Arial"/>
                <a:cs typeface="Arial"/>
              </a:rPr>
              <a:t>how </a:t>
            </a:r>
            <a:r>
              <a:rPr sz="1333" spc="80" dirty="0">
                <a:solidFill>
                  <a:prstClr val="black"/>
                </a:solidFill>
                <a:latin typeface="Arial"/>
                <a:cs typeface="Arial"/>
              </a:rPr>
              <a:t>are </a:t>
            </a:r>
            <a:r>
              <a:rPr sz="1333" spc="7" dirty="0">
                <a:solidFill>
                  <a:prstClr val="black"/>
                </a:solidFill>
                <a:latin typeface="Arial"/>
                <a:cs typeface="Arial"/>
              </a:rPr>
              <a:t>you </a:t>
            </a:r>
            <a:r>
              <a:rPr sz="1333" spc="53" dirty="0">
                <a:solidFill>
                  <a:prstClr val="black"/>
                </a:solidFill>
                <a:latin typeface="Arial"/>
                <a:cs typeface="Arial"/>
              </a:rPr>
              <a:t>today?  </a:t>
            </a:r>
            <a:r>
              <a:rPr sz="1333" spc="60" dirty="0">
                <a:solidFill>
                  <a:prstClr val="black"/>
                </a:solidFill>
                <a:latin typeface="Arial"/>
                <a:cs typeface="Arial"/>
              </a:rPr>
              <a:t>H: </a:t>
            </a:r>
            <a:r>
              <a:rPr sz="1333" spc="360" dirty="0">
                <a:solidFill>
                  <a:prstClr val="black"/>
                </a:solidFill>
                <a:latin typeface="Arial"/>
                <a:cs typeface="Arial"/>
              </a:rPr>
              <a:t>I </a:t>
            </a:r>
            <a:r>
              <a:rPr sz="1333" spc="-200" dirty="0">
                <a:solidFill>
                  <a:prstClr val="black"/>
                </a:solidFill>
                <a:latin typeface="Arial"/>
                <a:cs typeface="Arial"/>
              </a:rPr>
              <a:t>am </a:t>
            </a:r>
            <a:r>
              <a:rPr sz="1333" spc="220" dirty="0">
                <a:solidFill>
                  <a:prstClr val="black"/>
                </a:solidFill>
                <a:latin typeface="Arial"/>
                <a:cs typeface="Arial"/>
              </a:rPr>
              <a:t>fine,</a:t>
            </a:r>
            <a:r>
              <a:rPr sz="1333" spc="240" dirty="0">
                <a:solidFill>
                  <a:prstClr val="black"/>
                </a:solidFill>
                <a:latin typeface="Arial"/>
                <a:cs typeface="Arial"/>
              </a:rPr>
              <a:t> </a:t>
            </a:r>
            <a:r>
              <a:rPr sz="1333" dirty="0">
                <a:solidFill>
                  <a:prstClr val="black"/>
                </a:solidFill>
                <a:latin typeface="Arial"/>
                <a:cs typeface="Arial"/>
              </a:rPr>
              <a:t>you?</a:t>
            </a:r>
            <a:endParaRPr sz="1333">
              <a:solidFill>
                <a:prstClr val="black"/>
              </a:solidFill>
              <a:latin typeface="Arial"/>
              <a:cs typeface="Arial"/>
            </a:endParaRPr>
          </a:p>
          <a:p>
            <a:pPr marL="16933" defTabSz="1219170"/>
            <a:r>
              <a:rPr sz="1333" spc="93" dirty="0">
                <a:solidFill>
                  <a:prstClr val="black"/>
                </a:solidFill>
                <a:latin typeface="Arial"/>
                <a:cs typeface="Arial"/>
              </a:rPr>
              <a:t>B: </a:t>
            </a:r>
            <a:r>
              <a:rPr sz="1333" spc="360" dirty="0">
                <a:solidFill>
                  <a:prstClr val="black"/>
                </a:solidFill>
                <a:latin typeface="Arial"/>
                <a:cs typeface="Arial"/>
              </a:rPr>
              <a:t>I </a:t>
            </a:r>
            <a:r>
              <a:rPr sz="1333" spc="-200" dirty="0">
                <a:solidFill>
                  <a:prstClr val="black"/>
                </a:solidFill>
                <a:latin typeface="Arial"/>
                <a:cs typeface="Arial"/>
              </a:rPr>
              <a:t>am </a:t>
            </a:r>
            <a:r>
              <a:rPr sz="1333" spc="73" dirty="0">
                <a:solidFill>
                  <a:prstClr val="black"/>
                </a:solidFill>
                <a:latin typeface="Arial"/>
                <a:cs typeface="Arial"/>
              </a:rPr>
              <a:t>doing </a:t>
            </a:r>
            <a:r>
              <a:rPr sz="1333" spc="193" dirty="0">
                <a:solidFill>
                  <a:prstClr val="black"/>
                </a:solidFill>
                <a:latin typeface="Arial"/>
                <a:cs typeface="Arial"/>
              </a:rPr>
              <a:t>well, </a:t>
            </a:r>
            <a:r>
              <a:rPr sz="1333" spc="207" dirty="0">
                <a:solidFill>
                  <a:prstClr val="black"/>
                </a:solidFill>
                <a:latin typeface="Arial"/>
                <a:cs typeface="Arial"/>
              </a:rPr>
              <a:t>just </a:t>
            </a:r>
            <a:r>
              <a:rPr sz="1333" spc="107" dirty="0">
                <a:solidFill>
                  <a:prstClr val="black"/>
                </a:solidFill>
                <a:latin typeface="Arial"/>
                <a:cs typeface="Arial"/>
              </a:rPr>
              <a:t>got </a:t>
            </a:r>
            <a:r>
              <a:rPr sz="1333" spc="233" dirty="0">
                <a:solidFill>
                  <a:prstClr val="black"/>
                </a:solidFill>
                <a:latin typeface="Arial"/>
                <a:cs typeface="Arial"/>
              </a:rPr>
              <a:t>off </a:t>
            </a:r>
            <a:r>
              <a:rPr sz="1333" spc="87" dirty="0">
                <a:solidFill>
                  <a:prstClr val="black"/>
                </a:solidFill>
                <a:latin typeface="Arial"/>
                <a:cs typeface="Arial"/>
              </a:rPr>
              <a:t>work.</a:t>
            </a:r>
            <a:r>
              <a:rPr sz="1333" spc="272" dirty="0">
                <a:solidFill>
                  <a:prstClr val="black"/>
                </a:solidFill>
                <a:latin typeface="Arial"/>
                <a:cs typeface="Arial"/>
              </a:rPr>
              <a:t> </a:t>
            </a:r>
            <a:r>
              <a:rPr sz="1333" spc="527" dirty="0">
                <a:solidFill>
                  <a:prstClr val="black"/>
                </a:solidFill>
                <a:latin typeface="DejaVu Sans"/>
                <a:cs typeface="DejaVu Sans"/>
              </a:rPr>
              <a:t>😁</a:t>
            </a:r>
            <a:endParaRPr sz="1333">
              <a:solidFill>
                <a:prstClr val="black"/>
              </a:solidFill>
              <a:latin typeface="DejaVu Sans"/>
              <a:cs typeface="DejaVu Sans"/>
            </a:endParaRPr>
          </a:p>
          <a:p>
            <a:pPr marL="16933" defTabSz="1219170"/>
            <a:r>
              <a:rPr sz="1333" spc="60" dirty="0">
                <a:solidFill>
                  <a:prstClr val="black"/>
                </a:solidFill>
                <a:latin typeface="Arial"/>
                <a:cs typeface="Arial"/>
              </a:rPr>
              <a:t>H: </a:t>
            </a:r>
            <a:r>
              <a:rPr sz="1333" spc="-60" dirty="0">
                <a:solidFill>
                  <a:prstClr val="black"/>
                </a:solidFill>
                <a:latin typeface="Arial"/>
                <a:cs typeface="Arial"/>
              </a:rPr>
              <a:t>Where </a:t>
            </a:r>
            <a:r>
              <a:rPr sz="1333" spc="-13" dirty="0">
                <a:solidFill>
                  <a:prstClr val="black"/>
                </a:solidFill>
                <a:latin typeface="Arial"/>
                <a:cs typeface="Arial"/>
              </a:rPr>
              <a:t>do </a:t>
            </a:r>
            <a:r>
              <a:rPr sz="1333" spc="7" dirty="0">
                <a:solidFill>
                  <a:prstClr val="black"/>
                </a:solidFill>
                <a:latin typeface="Arial"/>
                <a:cs typeface="Arial"/>
              </a:rPr>
              <a:t>you</a:t>
            </a:r>
            <a:r>
              <a:rPr sz="1333" spc="20" dirty="0">
                <a:solidFill>
                  <a:prstClr val="black"/>
                </a:solidFill>
                <a:latin typeface="Arial"/>
                <a:cs typeface="Arial"/>
              </a:rPr>
              <a:t> </a:t>
            </a:r>
            <a:r>
              <a:rPr sz="1333" spc="13" dirty="0">
                <a:solidFill>
                  <a:prstClr val="black"/>
                </a:solidFill>
                <a:latin typeface="Arial"/>
                <a:cs typeface="Arial"/>
              </a:rPr>
              <a:t>work?</a:t>
            </a:r>
            <a:endParaRPr sz="1333">
              <a:solidFill>
                <a:prstClr val="black"/>
              </a:solidFill>
              <a:latin typeface="Arial"/>
              <a:cs typeface="Arial"/>
            </a:endParaRPr>
          </a:p>
          <a:p>
            <a:pPr marL="16933" marR="90591" defTabSz="1219170"/>
            <a:r>
              <a:rPr sz="1333" spc="93" dirty="0">
                <a:solidFill>
                  <a:prstClr val="black"/>
                </a:solidFill>
                <a:latin typeface="Arial"/>
                <a:cs typeface="Arial"/>
              </a:rPr>
              <a:t>B: </a:t>
            </a:r>
            <a:r>
              <a:rPr sz="1333" spc="147" dirty="0">
                <a:solidFill>
                  <a:prstClr val="black"/>
                </a:solidFill>
                <a:latin typeface="Arial"/>
                <a:cs typeface="Arial"/>
              </a:rPr>
              <a:t>I'm </a:t>
            </a:r>
            <a:r>
              <a:rPr sz="1333" spc="207" dirty="0">
                <a:solidFill>
                  <a:prstClr val="black"/>
                </a:solidFill>
                <a:latin typeface="Arial"/>
                <a:cs typeface="Arial"/>
              </a:rPr>
              <a:t>in </a:t>
            </a:r>
            <a:r>
              <a:rPr sz="1333" spc="80" dirty="0">
                <a:solidFill>
                  <a:prstClr val="black"/>
                </a:solidFill>
                <a:latin typeface="Arial"/>
                <a:cs typeface="Arial"/>
              </a:rPr>
              <a:t>school </a:t>
            </a:r>
            <a:r>
              <a:rPr sz="1333" spc="207" dirty="0">
                <a:solidFill>
                  <a:prstClr val="black"/>
                </a:solidFill>
                <a:latin typeface="Arial"/>
                <a:cs typeface="Arial"/>
              </a:rPr>
              <a:t>right </a:t>
            </a:r>
            <a:r>
              <a:rPr sz="1333" spc="20" dirty="0">
                <a:solidFill>
                  <a:prstClr val="black"/>
                </a:solidFill>
                <a:latin typeface="Arial"/>
                <a:cs typeface="Arial"/>
              </a:rPr>
              <a:t>now. </a:t>
            </a:r>
            <a:r>
              <a:rPr sz="1333" spc="-167" dirty="0">
                <a:solidFill>
                  <a:prstClr val="black"/>
                </a:solidFill>
                <a:latin typeface="Arial"/>
                <a:cs typeface="Arial"/>
              </a:rPr>
              <a:t>How </a:t>
            </a:r>
            <a:r>
              <a:rPr sz="1333" spc="60" dirty="0">
                <a:solidFill>
                  <a:prstClr val="black"/>
                </a:solidFill>
                <a:latin typeface="Arial"/>
                <a:cs typeface="Arial"/>
              </a:rPr>
              <a:t>about </a:t>
            </a:r>
            <a:r>
              <a:rPr sz="1333" dirty="0">
                <a:solidFill>
                  <a:prstClr val="black"/>
                </a:solidFill>
                <a:latin typeface="Arial"/>
                <a:cs typeface="Arial"/>
              </a:rPr>
              <a:t>you?  </a:t>
            </a:r>
            <a:r>
              <a:rPr sz="1333" spc="60" dirty="0">
                <a:solidFill>
                  <a:prstClr val="black"/>
                </a:solidFill>
                <a:latin typeface="Arial"/>
                <a:cs typeface="Arial"/>
              </a:rPr>
              <a:t>H: </a:t>
            </a:r>
            <a:r>
              <a:rPr sz="1333" spc="360" dirty="0">
                <a:solidFill>
                  <a:prstClr val="black"/>
                </a:solidFill>
                <a:latin typeface="Arial"/>
                <a:cs typeface="Arial"/>
              </a:rPr>
              <a:t>I </a:t>
            </a:r>
            <a:r>
              <a:rPr sz="1333" spc="-200" dirty="0">
                <a:solidFill>
                  <a:prstClr val="black"/>
                </a:solidFill>
                <a:latin typeface="Arial"/>
                <a:cs typeface="Arial"/>
              </a:rPr>
              <a:t>am </a:t>
            </a:r>
            <a:r>
              <a:rPr sz="1333" spc="-13" dirty="0">
                <a:solidFill>
                  <a:prstClr val="black"/>
                </a:solidFill>
                <a:latin typeface="Arial"/>
                <a:cs typeface="Arial"/>
              </a:rPr>
              <a:t>a </a:t>
            </a:r>
            <a:r>
              <a:rPr sz="1333" spc="93" dirty="0">
                <a:solidFill>
                  <a:prstClr val="black"/>
                </a:solidFill>
                <a:latin typeface="Arial"/>
                <a:cs typeface="Arial"/>
              </a:rPr>
              <a:t>software</a:t>
            </a:r>
            <a:r>
              <a:rPr sz="1333" spc="267" dirty="0">
                <a:solidFill>
                  <a:prstClr val="black"/>
                </a:solidFill>
                <a:latin typeface="Arial"/>
                <a:cs typeface="Arial"/>
              </a:rPr>
              <a:t> </a:t>
            </a:r>
            <a:r>
              <a:rPr sz="1333" spc="100" dirty="0">
                <a:solidFill>
                  <a:prstClr val="black"/>
                </a:solidFill>
                <a:latin typeface="Arial"/>
                <a:cs typeface="Arial"/>
              </a:rPr>
              <a:t>developer.</a:t>
            </a:r>
            <a:endParaRPr sz="1333">
              <a:solidFill>
                <a:prstClr val="black"/>
              </a:solidFill>
              <a:latin typeface="Arial"/>
              <a:cs typeface="Arial"/>
            </a:endParaRPr>
          </a:p>
          <a:p>
            <a:pPr marL="16933" defTabSz="1219170"/>
            <a:r>
              <a:rPr sz="1333" spc="93" dirty="0">
                <a:solidFill>
                  <a:prstClr val="black"/>
                </a:solidFill>
                <a:latin typeface="Arial"/>
                <a:cs typeface="Arial"/>
              </a:rPr>
              <a:t>B: </a:t>
            </a:r>
            <a:r>
              <a:rPr sz="1333" spc="60" dirty="0">
                <a:solidFill>
                  <a:prstClr val="black"/>
                </a:solidFill>
                <a:latin typeface="Arial"/>
                <a:cs typeface="Arial"/>
              </a:rPr>
              <a:t>That </a:t>
            </a:r>
            <a:r>
              <a:rPr sz="1333" spc="247" dirty="0">
                <a:solidFill>
                  <a:prstClr val="black"/>
                </a:solidFill>
                <a:latin typeface="Arial"/>
                <a:cs typeface="Arial"/>
              </a:rPr>
              <a:t>is </a:t>
            </a:r>
            <a:r>
              <a:rPr sz="1333" spc="160" dirty="0">
                <a:solidFill>
                  <a:prstClr val="black"/>
                </a:solidFill>
                <a:latin typeface="Arial"/>
                <a:cs typeface="Arial"/>
              </a:rPr>
              <a:t>cool. </a:t>
            </a:r>
            <a:r>
              <a:rPr sz="1333" spc="-53" dirty="0">
                <a:solidFill>
                  <a:prstClr val="black"/>
                </a:solidFill>
                <a:latin typeface="Arial"/>
                <a:cs typeface="Arial"/>
              </a:rPr>
              <a:t>What </a:t>
            </a:r>
            <a:r>
              <a:rPr sz="1333" spc="-13" dirty="0">
                <a:solidFill>
                  <a:prstClr val="black"/>
                </a:solidFill>
                <a:latin typeface="Arial"/>
                <a:cs typeface="Arial"/>
              </a:rPr>
              <a:t>do </a:t>
            </a:r>
            <a:r>
              <a:rPr sz="1333" spc="7" dirty="0">
                <a:solidFill>
                  <a:prstClr val="black"/>
                </a:solidFill>
                <a:latin typeface="Arial"/>
                <a:cs typeface="Arial"/>
              </a:rPr>
              <a:t>you </a:t>
            </a:r>
            <a:r>
              <a:rPr sz="1333" spc="-13" dirty="0">
                <a:solidFill>
                  <a:prstClr val="black"/>
                </a:solidFill>
                <a:latin typeface="Arial"/>
                <a:cs typeface="Arial"/>
              </a:rPr>
              <a:t>do </a:t>
            </a:r>
            <a:r>
              <a:rPr sz="1333" spc="207" dirty="0">
                <a:solidFill>
                  <a:prstClr val="black"/>
                </a:solidFill>
                <a:latin typeface="Arial"/>
                <a:cs typeface="Arial"/>
              </a:rPr>
              <a:t>for </a:t>
            </a:r>
            <a:r>
              <a:rPr sz="1333" spc="73" dirty="0">
                <a:solidFill>
                  <a:prstClr val="black"/>
                </a:solidFill>
                <a:latin typeface="Arial"/>
                <a:cs typeface="Arial"/>
              </a:rPr>
              <a:t>fun?</a:t>
            </a:r>
            <a:r>
              <a:rPr sz="1333" spc="93" dirty="0">
                <a:solidFill>
                  <a:prstClr val="black"/>
                </a:solidFill>
                <a:latin typeface="Arial"/>
                <a:cs typeface="Arial"/>
              </a:rPr>
              <a:t> </a:t>
            </a:r>
            <a:r>
              <a:rPr sz="1333" spc="527" dirty="0">
                <a:solidFill>
                  <a:prstClr val="black"/>
                </a:solidFill>
                <a:latin typeface="DejaVu Sans"/>
                <a:cs typeface="DejaVu Sans"/>
              </a:rPr>
              <a:t>😄</a:t>
            </a:r>
            <a:endParaRPr sz="1333">
              <a:solidFill>
                <a:prstClr val="black"/>
              </a:solidFill>
              <a:latin typeface="DejaVu Sans"/>
              <a:cs typeface="DejaVu Sans"/>
            </a:endParaRPr>
          </a:p>
          <a:p>
            <a:pPr marL="16933" defTabSz="1219170"/>
            <a:r>
              <a:rPr sz="1333" spc="60" dirty="0">
                <a:solidFill>
                  <a:prstClr val="black"/>
                </a:solidFill>
                <a:latin typeface="Arial"/>
                <a:cs typeface="Arial"/>
              </a:rPr>
              <a:t>H: </a:t>
            </a:r>
            <a:r>
              <a:rPr sz="1333" spc="360" dirty="0">
                <a:solidFill>
                  <a:prstClr val="black"/>
                </a:solidFill>
                <a:latin typeface="Arial"/>
                <a:cs typeface="Arial"/>
              </a:rPr>
              <a:t>I </a:t>
            </a:r>
            <a:r>
              <a:rPr sz="1333" spc="227" dirty="0">
                <a:solidFill>
                  <a:prstClr val="black"/>
                </a:solidFill>
                <a:latin typeface="Arial"/>
                <a:cs typeface="Arial"/>
              </a:rPr>
              <a:t>like </a:t>
            </a:r>
            <a:r>
              <a:rPr sz="1333" spc="173" dirty="0">
                <a:solidFill>
                  <a:prstClr val="black"/>
                </a:solidFill>
                <a:latin typeface="Arial"/>
                <a:cs typeface="Arial"/>
              </a:rPr>
              <a:t>to </a:t>
            </a:r>
            <a:r>
              <a:rPr sz="1333" spc="60" dirty="0">
                <a:solidFill>
                  <a:prstClr val="black"/>
                </a:solidFill>
                <a:latin typeface="Arial"/>
                <a:cs typeface="Arial"/>
              </a:rPr>
              <a:t>read</a:t>
            </a:r>
            <a:r>
              <a:rPr sz="1333" spc="-27" dirty="0">
                <a:solidFill>
                  <a:prstClr val="black"/>
                </a:solidFill>
                <a:latin typeface="Arial"/>
                <a:cs typeface="Arial"/>
              </a:rPr>
              <a:t> </a:t>
            </a:r>
            <a:r>
              <a:rPr sz="1333" spc="67" dirty="0">
                <a:solidFill>
                  <a:prstClr val="black"/>
                </a:solidFill>
                <a:latin typeface="Arial"/>
                <a:cs typeface="Arial"/>
              </a:rPr>
              <a:t>books.</a:t>
            </a:r>
            <a:endParaRPr sz="1333">
              <a:solidFill>
                <a:prstClr val="black"/>
              </a:solidFill>
              <a:latin typeface="Arial"/>
              <a:cs typeface="Arial"/>
            </a:endParaRPr>
          </a:p>
          <a:p>
            <a:pPr marL="16933" marR="834792" defTabSz="1219170"/>
            <a:r>
              <a:rPr sz="1333" spc="93" dirty="0">
                <a:solidFill>
                  <a:prstClr val="black"/>
                </a:solidFill>
                <a:latin typeface="Arial"/>
                <a:cs typeface="Arial"/>
              </a:rPr>
              <a:t>B: </a:t>
            </a:r>
            <a:r>
              <a:rPr sz="1333" spc="-53" dirty="0">
                <a:solidFill>
                  <a:prstClr val="black"/>
                </a:solidFill>
                <a:latin typeface="Arial"/>
                <a:cs typeface="Arial"/>
              </a:rPr>
              <a:t>What </a:t>
            </a:r>
            <a:r>
              <a:rPr sz="1333" spc="113" dirty="0">
                <a:solidFill>
                  <a:prstClr val="black"/>
                </a:solidFill>
                <a:latin typeface="Arial"/>
                <a:cs typeface="Arial"/>
              </a:rPr>
              <a:t>kind </a:t>
            </a:r>
            <a:r>
              <a:rPr sz="1333" spc="173" dirty="0">
                <a:solidFill>
                  <a:prstClr val="black"/>
                </a:solidFill>
                <a:latin typeface="Arial"/>
                <a:cs typeface="Arial"/>
              </a:rPr>
              <a:t>of </a:t>
            </a:r>
            <a:r>
              <a:rPr sz="1333" spc="13" dirty="0">
                <a:solidFill>
                  <a:prstClr val="black"/>
                </a:solidFill>
                <a:latin typeface="Arial"/>
                <a:cs typeface="Arial"/>
              </a:rPr>
              <a:t>books </a:t>
            </a:r>
            <a:r>
              <a:rPr sz="1333" spc="-13" dirty="0">
                <a:solidFill>
                  <a:prstClr val="black"/>
                </a:solidFill>
                <a:latin typeface="Arial"/>
                <a:cs typeface="Arial"/>
              </a:rPr>
              <a:t>do </a:t>
            </a:r>
            <a:r>
              <a:rPr sz="1333" spc="7" dirty="0">
                <a:solidFill>
                  <a:prstClr val="black"/>
                </a:solidFill>
                <a:latin typeface="Arial"/>
                <a:cs typeface="Arial"/>
              </a:rPr>
              <a:t>you </a:t>
            </a:r>
            <a:r>
              <a:rPr sz="1333" spc="173" dirty="0">
                <a:solidFill>
                  <a:prstClr val="black"/>
                </a:solidFill>
                <a:latin typeface="Arial"/>
                <a:cs typeface="Arial"/>
              </a:rPr>
              <a:t>like?  </a:t>
            </a:r>
            <a:r>
              <a:rPr sz="1333" spc="60" dirty="0">
                <a:solidFill>
                  <a:prstClr val="black"/>
                </a:solidFill>
                <a:latin typeface="Arial"/>
                <a:cs typeface="Arial"/>
              </a:rPr>
              <a:t>H: </a:t>
            </a:r>
            <a:r>
              <a:rPr sz="1333" spc="360" dirty="0">
                <a:solidFill>
                  <a:prstClr val="black"/>
                </a:solidFill>
                <a:latin typeface="Arial"/>
                <a:cs typeface="Arial"/>
              </a:rPr>
              <a:t>I </a:t>
            </a:r>
            <a:r>
              <a:rPr sz="1333" spc="147" dirty="0">
                <a:solidFill>
                  <a:prstClr val="black"/>
                </a:solidFill>
                <a:latin typeface="Arial"/>
                <a:cs typeface="Arial"/>
              </a:rPr>
              <a:t>prefer</a:t>
            </a:r>
            <a:r>
              <a:rPr sz="1333" spc="207" dirty="0">
                <a:solidFill>
                  <a:prstClr val="black"/>
                </a:solidFill>
                <a:latin typeface="Arial"/>
                <a:cs typeface="Arial"/>
              </a:rPr>
              <a:t> </a:t>
            </a:r>
            <a:r>
              <a:rPr sz="1333" spc="147" dirty="0">
                <a:solidFill>
                  <a:prstClr val="black"/>
                </a:solidFill>
                <a:latin typeface="Arial"/>
                <a:cs typeface="Arial"/>
              </a:rPr>
              <a:t>horrors.</a:t>
            </a:r>
            <a:endParaRPr sz="1333">
              <a:solidFill>
                <a:prstClr val="black"/>
              </a:solidFill>
              <a:latin typeface="Arial"/>
              <a:cs typeface="Arial"/>
            </a:endParaRPr>
          </a:p>
          <a:p>
            <a:pPr marL="16933" marR="1204777" defTabSz="1219170"/>
            <a:r>
              <a:rPr sz="1333" spc="93" dirty="0">
                <a:solidFill>
                  <a:prstClr val="black"/>
                </a:solidFill>
                <a:latin typeface="Arial"/>
                <a:cs typeface="Arial"/>
              </a:rPr>
              <a:t>B: Horror </a:t>
            </a:r>
            <a:r>
              <a:rPr sz="1333" spc="20" dirty="0">
                <a:solidFill>
                  <a:prstClr val="black"/>
                </a:solidFill>
                <a:latin typeface="Arial"/>
                <a:cs typeface="Arial"/>
              </a:rPr>
              <a:t>movies </a:t>
            </a:r>
            <a:r>
              <a:rPr sz="1333" spc="80" dirty="0">
                <a:solidFill>
                  <a:prstClr val="black"/>
                </a:solidFill>
                <a:latin typeface="Arial"/>
                <a:cs typeface="Arial"/>
              </a:rPr>
              <a:t>are </a:t>
            </a:r>
            <a:r>
              <a:rPr sz="1333" spc="107" dirty="0">
                <a:solidFill>
                  <a:prstClr val="black"/>
                </a:solidFill>
                <a:latin typeface="Arial"/>
                <a:cs typeface="Arial"/>
              </a:rPr>
              <a:t>the </a:t>
            </a:r>
            <a:r>
              <a:rPr sz="1333" spc="147" dirty="0">
                <a:solidFill>
                  <a:prstClr val="black"/>
                </a:solidFill>
                <a:latin typeface="Arial"/>
                <a:cs typeface="Arial"/>
              </a:rPr>
              <a:t>best!  </a:t>
            </a:r>
            <a:r>
              <a:rPr sz="1333" spc="60" dirty="0">
                <a:solidFill>
                  <a:prstClr val="black"/>
                </a:solidFill>
                <a:latin typeface="Arial"/>
                <a:cs typeface="Arial"/>
              </a:rPr>
              <a:t>H: </a:t>
            </a:r>
            <a:r>
              <a:rPr sz="1333" spc="360" dirty="0">
                <a:solidFill>
                  <a:prstClr val="black"/>
                </a:solidFill>
                <a:latin typeface="Arial"/>
                <a:cs typeface="Arial"/>
              </a:rPr>
              <a:t>I </a:t>
            </a:r>
            <a:r>
              <a:rPr sz="1333" spc="227" dirty="0">
                <a:solidFill>
                  <a:prstClr val="black"/>
                </a:solidFill>
                <a:latin typeface="Arial"/>
                <a:cs typeface="Arial"/>
              </a:rPr>
              <a:t>like </a:t>
            </a:r>
            <a:r>
              <a:rPr sz="1333" spc="-13" dirty="0">
                <a:solidFill>
                  <a:prstClr val="black"/>
                </a:solidFill>
                <a:latin typeface="Arial"/>
                <a:cs typeface="Arial"/>
              </a:rPr>
              <a:t>them</a:t>
            </a:r>
            <a:r>
              <a:rPr sz="1333" spc="320" dirty="0">
                <a:solidFill>
                  <a:prstClr val="black"/>
                </a:solidFill>
                <a:latin typeface="Arial"/>
                <a:cs typeface="Arial"/>
              </a:rPr>
              <a:t> </a:t>
            </a:r>
            <a:r>
              <a:rPr sz="1333" spc="167" dirty="0">
                <a:solidFill>
                  <a:prstClr val="black"/>
                </a:solidFill>
                <a:latin typeface="Arial"/>
                <a:cs typeface="Arial"/>
              </a:rPr>
              <a:t>too.</a:t>
            </a:r>
            <a:endParaRPr sz="1333">
              <a:solidFill>
                <a:prstClr val="black"/>
              </a:solidFill>
              <a:latin typeface="Arial"/>
              <a:cs typeface="Arial"/>
            </a:endParaRPr>
          </a:p>
          <a:p>
            <a:pPr marL="16933" marR="1204777" defTabSz="1219170"/>
            <a:r>
              <a:rPr sz="1333" spc="93" dirty="0">
                <a:solidFill>
                  <a:prstClr val="black"/>
                </a:solidFill>
                <a:latin typeface="Arial"/>
                <a:cs typeface="Arial"/>
              </a:rPr>
              <a:t>B: </a:t>
            </a:r>
            <a:r>
              <a:rPr sz="1333" spc="-53" dirty="0">
                <a:solidFill>
                  <a:prstClr val="black"/>
                </a:solidFill>
                <a:latin typeface="Arial"/>
                <a:cs typeface="Arial"/>
              </a:rPr>
              <a:t>What </a:t>
            </a:r>
            <a:r>
              <a:rPr sz="1333" spc="247" dirty="0">
                <a:solidFill>
                  <a:prstClr val="black"/>
                </a:solidFill>
                <a:latin typeface="Arial"/>
                <a:cs typeface="Arial"/>
              </a:rPr>
              <a:t>is </a:t>
            </a:r>
            <a:r>
              <a:rPr sz="1333" spc="73" dirty="0">
                <a:solidFill>
                  <a:prstClr val="black"/>
                </a:solidFill>
                <a:latin typeface="Arial"/>
                <a:cs typeface="Arial"/>
              </a:rPr>
              <a:t>your </a:t>
            </a:r>
            <a:r>
              <a:rPr sz="1333" spc="180" dirty="0">
                <a:solidFill>
                  <a:prstClr val="black"/>
                </a:solidFill>
                <a:latin typeface="Arial"/>
                <a:cs typeface="Arial"/>
              </a:rPr>
              <a:t>favorite </a:t>
            </a:r>
            <a:r>
              <a:rPr sz="1333" spc="-7" dirty="0">
                <a:solidFill>
                  <a:prstClr val="black"/>
                </a:solidFill>
                <a:latin typeface="Arial"/>
                <a:cs typeface="Arial"/>
              </a:rPr>
              <a:t>book?  </a:t>
            </a:r>
            <a:r>
              <a:rPr sz="1333" spc="60" dirty="0">
                <a:solidFill>
                  <a:prstClr val="black"/>
                </a:solidFill>
                <a:latin typeface="Arial"/>
                <a:cs typeface="Arial"/>
              </a:rPr>
              <a:t>H: </a:t>
            </a:r>
            <a:r>
              <a:rPr sz="1333" spc="353" dirty="0">
                <a:solidFill>
                  <a:prstClr val="black"/>
                </a:solidFill>
                <a:latin typeface="Arial"/>
                <a:cs typeface="Arial"/>
              </a:rPr>
              <a:t>It </a:t>
            </a:r>
            <a:r>
              <a:rPr sz="1333" spc="20" dirty="0">
                <a:solidFill>
                  <a:prstClr val="black"/>
                </a:solidFill>
                <a:latin typeface="Arial"/>
                <a:cs typeface="Arial"/>
              </a:rPr>
              <a:t>by </a:t>
            </a:r>
            <a:r>
              <a:rPr sz="1333" spc="13" dirty="0">
                <a:solidFill>
                  <a:prstClr val="black"/>
                </a:solidFill>
                <a:latin typeface="Arial"/>
                <a:cs typeface="Arial"/>
              </a:rPr>
              <a:t>Stephen</a:t>
            </a:r>
            <a:r>
              <a:rPr sz="1333" spc="152" dirty="0">
                <a:solidFill>
                  <a:prstClr val="black"/>
                </a:solidFill>
                <a:latin typeface="Arial"/>
                <a:cs typeface="Arial"/>
              </a:rPr>
              <a:t> </a:t>
            </a:r>
            <a:r>
              <a:rPr sz="1333" spc="113" dirty="0">
                <a:solidFill>
                  <a:prstClr val="black"/>
                </a:solidFill>
                <a:latin typeface="Arial"/>
                <a:cs typeface="Arial"/>
              </a:rPr>
              <a:t>King.</a:t>
            </a:r>
            <a:endParaRPr sz="1333">
              <a:solidFill>
                <a:prstClr val="black"/>
              </a:solidFill>
              <a:latin typeface="Arial"/>
              <a:cs typeface="Arial"/>
            </a:endParaRPr>
          </a:p>
          <a:p>
            <a:pPr marL="16933" marR="277698" defTabSz="1219170"/>
            <a:r>
              <a:rPr sz="1333" spc="93" dirty="0">
                <a:solidFill>
                  <a:prstClr val="black"/>
                </a:solidFill>
                <a:latin typeface="Arial"/>
                <a:cs typeface="Arial"/>
              </a:rPr>
              <a:t>B: </a:t>
            </a:r>
            <a:r>
              <a:rPr sz="1333" spc="360" dirty="0">
                <a:solidFill>
                  <a:prstClr val="black"/>
                </a:solidFill>
                <a:latin typeface="Arial"/>
                <a:cs typeface="Arial"/>
              </a:rPr>
              <a:t>I </a:t>
            </a:r>
            <a:r>
              <a:rPr sz="1333" spc="227" dirty="0">
                <a:solidFill>
                  <a:prstClr val="black"/>
                </a:solidFill>
                <a:latin typeface="Arial"/>
                <a:cs typeface="Arial"/>
              </a:rPr>
              <a:t>like </a:t>
            </a:r>
            <a:r>
              <a:rPr sz="1333" spc="13" dirty="0">
                <a:solidFill>
                  <a:prstClr val="black"/>
                </a:solidFill>
                <a:latin typeface="Arial"/>
                <a:cs typeface="Arial"/>
              </a:rPr>
              <a:t>Stephen </a:t>
            </a:r>
            <a:r>
              <a:rPr sz="1333" spc="60" dirty="0">
                <a:solidFill>
                  <a:prstClr val="black"/>
                </a:solidFill>
                <a:latin typeface="Arial"/>
                <a:cs typeface="Arial"/>
              </a:rPr>
              <a:t>King </a:t>
            </a:r>
            <a:r>
              <a:rPr sz="1333" spc="167" dirty="0">
                <a:solidFill>
                  <a:prstClr val="black"/>
                </a:solidFill>
                <a:latin typeface="Arial"/>
                <a:cs typeface="Arial"/>
              </a:rPr>
              <a:t>too. </a:t>
            </a:r>
            <a:r>
              <a:rPr sz="1333" spc="-127" dirty="0">
                <a:solidFill>
                  <a:prstClr val="black"/>
                </a:solidFill>
                <a:latin typeface="Arial"/>
                <a:cs typeface="Arial"/>
              </a:rPr>
              <a:t>Do </a:t>
            </a:r>
            <a:r>
              <a:rPr sz="1333" spc="7" dirty="0">
                <a:solidFill>
                  <a:prstClr val="black"/>
                </a:solidFill>
                <a:latin typeface="Arial"/>
                <a:cs typeface="Arial"/>
              </a:rPr>
              <a:t>you </a:t>
            </a:r>
            <a:r>
              <a:rPr sz="1333" spc="13" dirty="0">
                <a:solidFill>
                  <a:prstClr val="black"/>
                </a:solidFill>
                <a:latin typeface="Arial"/>
                <a:cs typeface="Arial"/>
              </a:rPr>
              <a:t>work?  </a:t>
            </a:r>
            <a:r>
              <a:rPr sz="1333" spc="60" dirty="0">
                <a:solidFill>
                  <a:prstClr val="black"/>
                </a:solidFill>
                <a:latin typeface="Arial"/>
                <a:cs typeface="Arial"/>
              </a:rPr>
              <a:t>H: </a:t>
            </a:r>
            <a:r>
              <a:rPr sz="1333" spc="100" dirty="0">
                <a:solidFill>
                  <a:prstClr val="black"/>
                </a:solidFill>
                <a:latin typeface="Arial"/>
                <a:cs typeface="Arial"/>
              </a:rPr>
              <a:t>Right </a:t>
            </a:r>
            <a:r>
              <a:rPr sz="1333" spc="-87" dirty="0">
                <a:solidFill>
                  <a:prstClr val="black"/>
                </a:solidFill>
                <a:latin typeface="Arial"/>
                <a:cs typeface="Arial"/>
              </a:rPr>
              <a:t>now</a:t>
            </a:r>
            <a:r>
              <a:rPr sz="1333" spc="-7" dirty="0">
                <a:solidFill>
                  <a:prstClr val="black"/>
                </a:solidFill>
                <a:latin typeface="Arial"/>
                <a:cs typeface="Arial"/>
              </a:rPr>
              <a:t> </a:t>
            </a:r>
            <a:r>
              <a:rPr sz="1333" spc="107" dirty="0">
                <a:solidFill>
                  <a:prstClr val="black"/>
                </a:solidFill>
                <a:latin typeface="Arial"/>
                <a:cs typeface="Arial"/>
              </a:rPr>
              <a:t>no.</a:t>
            </a:r>
            <a:endParaRPr sz="1333">
              <a:solidFill>
                <a:prstClr val="black"/>
              </a:solidFill>
              <a:latin typeface="Arial"/>
              <a:cs typeface="Arial"/>
            </a:endParaRPr>
          </a:p>
          <a:p>
            <a:pPr marL="16933" defTabSz="1219170"/>
            <a:r>
              <a:rPr sz="1333" spc="93" dirty="0">
                <a:solidFill>
                  <a:prstClr val="black"/>
                </a:solidFill>
                <a:latin typeface="Arial"/>
                <a:cs typeface="Arial"/>
              </a:rPr>
              <a:t>B: </a:t>
            </a:r>
            <a:r>
              <a:rPr sz="1333" spc="360" dirty="0">
                <a:solidFill>
                  <a:prstClr val="black"/>
                </a:solidFill>
                <a:latin typeface="Arial"/>
                <a:cs typeface="Arial"/>
              </a:rPr>
              <a:t>I </a:t>
            </a:r>
            <a:r>
              <a:rPr sz="1333" spc="227" dirty="0">
                <a:solidFill>
                  <a:prstClr val="black"/>
                </a:solidFill>
                <a:latin typeface="Arial"/>
                <a:cs typeface="Arial"/>
              </a:rPr>
              <a:t>like </a:t>
            </a:r>
            <a:r>
              <a:rPr sz="1333" spc="173" dirty="0">
                <a:solidFill>
                  <a:prstClr val="black"/>
                </a:solidFill>
                <a:latin typeface="Arial"/>
                <a:cs typeface="Arial"/>
              </a:rPr>
              <a:t>to </a:t>
            </a:r>
            <a:r>
              <a:rPr sz="1333" spc="107" dirty="0">
                <a:solidFill>
                  <a:prstClr val="black"/>
                </a:solidFill>
                <a:latin typeface="Arial"/>
                <a:cs typeface="Arial"/>
              </a:rPr>
              <a:t>eat </a:t>
            </a:r>
            <a:r>
              <a:rPr sz="1333" spc="100" dirty="0">
                <a:solidFill>
                  <a:prstClr val="black"/>
                </a:solidFill>
                <a:latin typeface="Arial"/>
                <a:cs typeface="Arial"/>
              </a:rPr>
              <a:t>pizza </a:t>
            </a:r>
            <a:r>
              <a:rPr sz="1333" spc="133" dirty="0">
                <a:solidFill>
                  <a:prstClr val="black"/>
                </a:solidFill>
                <a:latin typeface="Arial"/>
                <a:cs typeface="Arial"/>
              </a:rPr>
              <a:t>with </a:t>
            </a:r>
            <a:r>
              <a:rPr sz="1333" spc="-160" dirty="0">
                <a:solidFill>
                  <a:prstClr val="black"/>
                </a:solidFill>
                <a:latin typeface="Arial"/>
                <a:cs typeface="Arial"/>
              </a:rPr>
              <a:t>my </a:t>
            </a:r>
            <a:r>
              <a:rPr sz="1333" spc="147" dirty="0">
                <a:solidFill>
                  <a:prstClr val="black"/>
                </a:solidFill>
                <a:latin typeface="Arial"/>
                <a:cs typeface="Arial"/>
              </a:rPr>
              <a:t>brother.</a:t>
            </a:r>
            <a:r>
              <a:rPr sz="1333" spc="407" dirty="0">
                <a:solidFill>
                  <a:prstClr val="black"/>
                </a:solidFill>
                <a:latin typeface="Arial"/>
                <a:cs typeface="Arial"/>
              </a:rPr>
              <a:t> </a:t>
            </a:r>
            <a:r>
              <a:rPr sz="1333" spc="527" dirty="0">
                <a:solidFill>
                  <a:prstClr val="black"/>
                </a:solidFill>
                <a:latin typeface="DejaVu Sans"/>
                <a:cs typeface="DejaVu Sans"/>
              </a:rPr>
              <a:t>😁</a:t>
            </a:r>
            <a:endParaRPr sz="1333">
              <a:solidFill>
                <a:prstClr val="black"/>
              </a:solidFill>
              <a:latin typeface="DejaVu Sans"/>
              <a:cs typeface="DejaVu Sans"/>
            </a:endParaRPr>
          </a:p>
          <a:p>
            <a:pPr marL="16933" defTabSz="1219170"/>
            <a:r>
              <a:rPr sz="1333" spc="60" dirty="0">
                <a:solidFill>
                  <a:prstClr val="black"/>
                </a:solidFill>
                <a:latin typeface="Arial"/>
                <a:cs typeface="Arial"/>
              </a:rPr>
              <a:t>H:</a:t>
            </a:r>
            <a:r>
              <a:rPr sz="1333" spc="253" dirty="0">
                <a:solidFill>
                  <a:prstClr val="black"/>
                </a:solidFill>
                <a:latin typeface="Arial"/>
                <a:cs typeface="Arial"/>
              </a:rPr>
              <a:t> </a:t>
            </a:r>
            <a:r>
              <a:rPr sz="1333" spc="53" dirty="0">
                <a:solidFill>
                  <a:prstClr val="black"/>
                </a:solidFill>
                <a:latin typeface="Arial"/>
                <a:cs typeface="Arial"/>
              </a:rPr>
              <a:t>Bye.</a:t>
            </a:r>
            <a:endParaRPr sz="1333">
              <a:solidFill>
                <a:prstClr val="black"/>
              </a:solidFill>
              <a:latin typeface="Arial"/>
              <a:cs typeface="Arial"/>
            </a:endParaRPr>
          </a:p>
          <a:p>
            <a:pPr marL="16933" defTabSz="1219170"/>
            <a:r>
              <a:rPr sz="1333" spc="93" dirty="0">
                <a:solidFill>
                  <a:prstClr val="black"/>
                </a:solidFill>
                <a:latin typeface="Arial"/>
                <a:cs typeface="Arial"/>
              </a:rPr>
              <a:t>B:</a:t>
            </a:r>
            <a:r>
              <a:rPr sz="1333" spc="260" dirty="0">
                <a:solidFill>
                  <a:prstClr val="black"/>
                </a:solidFill>
                <a:latin typeface="Arial"/>
                <a:cs typeface="Arial"/>
              </a:rPr>
              <a:t> </a:t>
            </a:r>
            <a:r>
              <a:rPr sz="1333" spc="53" dirty="0">
                <a:solidFill>
                  <a:prstClr val="black"/>
                </a:solidFill>
                <a:latin typeface="Arial"/>
                <a:cs typeface="Arial"/>
              </a:rPr>
              <a:t>Bye.</a:t>
            </a:r>
            <a:endParaRPr sz="1333">
              <a:solidFill>
                <a:prstClr val="black"/>
              </a:solidFill>
              <a:latin typeface="Arial"/>
              <a:cs typeface="Arial"/>
            </a:endParaRPr>
          </a:p>
        </p:txBody>
      </p:sp>
      <p:sp>
        <p:nvSpPr>
          <p:cNvPr id="5" name="object 5"/>
          <p:cNvSpPr txBox="1"/>
          <p:nvPr/>
        </p:nvSpPr>
        <p:spPr>
          <a:xfrm>
            <a:off x="6686645" y="1017191"/>
            <a:ext cx="1242059" cy="427339"/>
          </a:xfrm>
          <a:prstGeom prst="rect">
            <a:avLst/>
          </a:prstGeom>
        </p:spPr>
        <p:txBody>
          <a:bodyPr vert="horz" wrap="square" lIns="0" tIns="16933" rIns="0" bIns="0" rtlCol="0">
            <a:spAutoFit/>
          </a:bodyPr>
          <a:lstStyle/>
          <a:p>
            <a:pPr marL="16933" defTabSz="1219170">
              <a:spcBef>
                <a:spcPts val="133"/>
              </a:spcBef>
            </a:pPr>
            <a:r>
              <a:rPr sz="1333" b="1" spc="7" dirty="0">
                <a:solidFill>
                  <a:prstClr val="black"/>
                </a:solidFill>
                <a:latin typeface="Arial"/>
                <a:cs typeface="Arial"/>
              </a:rPr>
              <a:t>Persona:</a:t>
            </a:r>
            <a:endParaRPr sz="1333">
              <a:solidFill>
                <a:prstClr val="black"/>
              </a:solidFill>
              <a:latin typeface="Arial"/>
              <a:cs typeface="Arial"/>
            </a:endParaRPr>
          </a:p>
          <a:p>
            <a:pPr marL="16933" defTabSz="1219170"/>
            <a:r>
              <a:rPr sz="1333" spc="360" dirty="0">
                <a:solidFill>
                  <a:prstClr val="black"/>
                </a:solidFill>
                <a:latin typeface="Arial"/>
                <a:cs typeface="Arial"/>
              </a:rPr>
              <a:t>I </a:t>
            </a:r>
            <a:r>
              <a:rPr sz="1333" spc="-200" dirty="0">
                <a:solidFill>
                  <a:prstClr val="black"/>
                </a:solidFill>
                <a:latin typeface="Arial"/>
                <a:cs typeface="Arial"/>
              </a:rPr>
              <a:t>am </a:t>
            </a:r>
            <a:r>
              <a:rPr sz="1333" spc="-13" dirty="0">
                <a:solidFill>
                  <a:prstClr val="black"/>
                </a:solidFill>
                <a:latin typeface="Arial"/>
                <a:cs typeface="Arial"/>
              </a:rPr>
              <a:t>a</a:t>
            </a:r>
            <a:r>
              <a:rPr sz="1333" spc="300" dirty="0">
                <a:solidFill>
                  <a:prstClr val="black"/>
                </a:solidFill>
                <a:latin typeface="Arial"/>
                <a:cs typeface="Arial"/>
              </a:rPr>
              <a:t> </a:t>
            </a:r>
            <a:r>
              <a:rPr sz="1333" spc="193" dirty="0">
                <a:solidFill>
                  <a:prstClr val="black"/>
                </a:solidFill>
                <a:latin typeface="Arial"/>
                <a:cs typeface="Arial"/>
              </a:rPr>
              <a:t>ninja.</a:t>
            </a:r>
            <a:endParaRPr sz="1333">
              <a:solidFill>
                <a:prstClr val="black"/>
              </a:solidFill>
              <a:latin typeface="Arial"/>
              <a:cs typeface="Arial"/>
            </a:endParaRPr>
          </a:p>
        </p:txBody>
      </p:sp>
      <p:sp>
        <p:nvSpPr>
          <p:cNvPr id="6" name="object 6"/>
          <p:cNvSpPr txBox="1"/>
          <p:nvPr/>
        </p:nvSpPr>
        <p:spPr>
          <a:xfrm>
            <a:off x="6686645" y="1626790"/>
            <a:ext cx="4026747" cy="3093903"/>
          </a:xfrm>
          <a:prstGeom prst="rect">
            <a:avLst/>
          </a:prstGeom>
        </p:spPr>
        <p:txBody>
          <a:bodyPr vert="horz" wrap="square" lIns="0" tIns="16933" rIns="0" bIns="0" rtlCol="0">
            <a:spAutoFit/>
          </a:bodyPr>
          <a:lstStyle/>
          <a:p>
            <a:pPr marL="16933" defTabSz="1219170">
              <a:spcBef>
                <a:spcPts val="133"/>
              </a:spcBef>
            </a:pPr>
            <a:r>
              <a:rPr sz="1333" spc="-233" dirty="0">
                <a:solidFill>
                  <a:prstClr val="black"/>
                </a:solidFill>
                <a:latin typeface="Arial"/>
                <a:cs typeface="Arial"/>
              </a:rPr>
              <a:t>H </a:t>
            </a:r>
            <a:r>
              <a:rPr sz="1333" spc="27" dirty="0">
                <a:solidFill>
                  <a:prstClr val="black"/>
                </a:solidFill>
                <a:latin typeface="Arial"/>
                <a:cs typeface="Arial"/>
              </a:rPr>
              <a:t>(Human): </a:t>
            </a:r>
            <a:r>
              <a:rPr sz="1333" spc="360" dirty="0">
                <a:solidFill>
                  <a:prstClr val="black"/>
                </a:solidFill>
                <a:latin typeface="Arial"/>
                <a:cs typeface="Arial"/>
              </a:rPr>
              <a:t>I </a:t>
            </a:r>
            <a:r>
              <a:rPr sz="1333" spc="227" dirty="0">
                <a:solidFill>
                  <a:prstClr val="black"/>
                </a:solidFill>
                <a:latin typeface="Arial"/>
                <a:cs typeface="Arial"/>
              </a:rPr>
              <a:t>like</a:t>
            </a:r>
            <a:r>
              <a:rPr sz="1333" spc="320" dirty="0">
                <a:solidFill>
                  <a:prstClr val="black"/>
                </a:solidFill>
                <a:latin typeface="Arial"/>
                <a:cs typeface="Arial"/>
              </a:rPr>
              <a:t> </a:t>
            </a:r>
            <a:r>
              <a:rPr sz="1333" spc="160" dirty="0">
                <a:solidFill>
                  <a:prstClr val="black"/>
                </a:solidFill>
                <a:latin typeface="Arial"/>
                <a:cs typeface="Arial"/>
              </a:rPr>
              <a:t>cats.</a:t>
            </a:r>
            <a:endParaRPr sz="1333">
              <a:solidFill>
                <a:prstClr val="black"/>
              </a:solidFill>
              <a:latin typeface="Arial"/>
              <a:cs typeface="Arial"/>
            </a:endParaRPr>
          </a:p>
          <a:p>
            <a:pPr marL="16933" marR="6773" defTabSz="1219170"/>
            <a:r>
              <a:rPr sz="1333" spc="-160" dirty="0">
                <a:solidFill>
                  <a:prstClr val="black"/>
                </a:solidFill>
                <a:latin typeface="Arial"/>
                <a:cs typeface="Arial"/>
              </a:rPr>
              <a:t>B </a:t>
            </a:r>
            <a:r>
              <a:rPr sz="1333" spc="180" dirty="0">
                <a:solidFill>
                  <a:prstClr val="black"/>
                </a:solidFill>
                <a:latin typeface="Arial"/>
                <a:cs typeface="Arial"/>
              </a:rPr>
              <a:t>(Bot): </a:t>
            </a:r>
            <a:r>
              <a:rPr sz="1333" spc="40" dirty="0">
                <a:solidFill>
                  <a:prstClr val="black"/>
                </a:solidFill>
                <a:latin typeface="Arial"/>
                <a:cs typeface="Arial"/>
              </a:rPr>
              <a:t>Cats </a:t>
            </a:r>
            <a:r>
              <a:rPr sz="1333" spc="80" dirty="0">
                <a:solidFill>
                  <a:prstClr val="black"/>
                </a:solidFill>
                <a:latin typeface="Arial"/>
                <a:cs typeface="Arial"/>
              </a:rPr>
              <a:t>are </a:t>
            </a:r>
            <a:r>
              <a:rPr sz="1333" spc="-160" dirty="0">
                <a:solidFill>
                  <a:prstClr val="black"/>
                </a:solidFill>
                <a:latin typeface="Arial"/>
                <a:cs typeface="Arial"/>
              </a:rPr>
              <a:t>my </a:t>
            </a:r>
            <a:r>
              <a:rPr sz="1333" spc="200" dirty="0">
                <a:solidFill>
                  <a:prstClr val="black"/>
                </a:solidFill>
                <a:latin typeface="Arial"/>
                <a:cs typeface="Arial"/>
              </a:rPr>
              <a:t>favorite. </a:t>
            </a:r>
            <a:r>
              <a:rPr sz="1333" spc="360" dirty="0">
                <a:solidFill>
                  <a:prstClr val="black"/>
                </a:solidFill>
                <a:latin typeface="Arial"/>
                <a:cs typeface="Arial"/>
              </a:rPr>
              <a:t>I </a:t>
            </a:r>
            <a:r>
              <a:rPr sz="1333" dirty="0">
                <a:solidFill>
                  <a:prstClr val="black"/>
                </a:solidFill>
                <a:latin typeface="Arial"/>
                <a:cs typeface="Arial"/>
              </a:rPr>
              <a:t>have </a:t>
            </a:r>
            <a:r>
              <a:rPr sz="1333" spc="-13" dirty="0">
                <a:solidFill>
                  <a:prstClr val="black"/>
                </a:solidFill>
                <a:latin typeface="Arial"/>
                <a:cs typeface="Arial"/>
              </a:rPr>
              <a:t>a </a:t>
            </a:r>
            <a:r>
              <a:rPr sz="1333" spc="253" dirty="0">
                <a:solidFill>
                  <a:prstClr val="black"/>
                </a:solidFill>
                <a:latin typeface="Arial"/>
                <a:cs typeface="Arial"/>
              </a:rPr>
              <a:t>lot  </a:t>
            </a:r>
            <a:r>
              <a:rPr sz="1333" spc="173" dirty="0">
                <a:solidFill>
                  <a:prstClr val="black"/>
                </a:solidFill>
                <a:latin typeface="Arial"/>
                <a:cs typeface="Arial"/>
              </a:rPr>
              <a:t>of </a:t>
            </a:r>
            <a:r>
              <a:rPr sz="1333" spc="60" dirty="0">
                <a:solidFill>
                  <a:prstClr val="black"/>
                </a:solidFill>
                <a:latin typeface="Arial"/>
                <a:cs typeface="Arial"/>
              </a:rPr>
              <a:t>them. </a:t>
            </a:r>
            <a:r>
              <a:rPr sz="1333" spc="-53" dirty="0">
                <a:solidFill>
                  <a:prstClr val="black"/>
                </a:solidFill>
                <a:latin typeface="Arial"/>
                <a:cs typeface="Arial"/>
              </a:rPr>
              <a:t>What </a:t>
            </a:r>
            <a:r>
              <a:rPr sz="1333" spc="247" dirty="0">
                <a:solidFill>
                  <a:prstClr val="black"/>
                </a:solidFill>
                <a:latin typeface="Arial"/>
                <a:cs typeface="Arial"/>
              </a:rPr>
              <a:t>is </a:t>
            </a:r>
            <a:r>
              <a:rPr sz="1333" spc="73" dirty="0">
                <a:solidFill>
                  <a:prstClr val="black"/>
                </a:solidFill>
                <a:latin typeface="Arial"/>
                <a:cs typeface="Arial"/>
              </a:rPr>
              <a:t>your </a:t>
            </a:r>
            <a:r>
              <a:rPr sz="1333" spc="113" dirty="0">
                <a:solidFill>
                  <a:prstClr val="black"/>
                </a:solidFill>
                <a:latin typeface="Arial"/>
                <a:cs typeface="Arial"/>
              </a:rPr>
              <a:t>cats</a:t>
            </a:r>
            <a:r>
              <a:rPr sz="1333" spc="-113" dirty="0">
                <a:solidFill>
                  <a:prstClr val="black"/>
                </a:solidFill>
                <a:latin typeface="Arial"/>
                <a:cs typeface="Arial"/>
              </a:rPr>
              <a:t> </a:t>
            </a:r>
            <a:r>
              <a:rPr sz="1333" spc="-93" dirty="0">
                <a:solidFill>
                  <a:prstClr val="black"/>
                </a:solidFill>
                <a:latin typeface="Arial"/>
                <a:cs typeface="Arial"/>
              </a:rPr>
              <a:t>name?</a:t>
            </a:r>
            <a:endParaRPr sz="1333">
              <a:solidFill>
                <a:prstClr val="black"/>
              </a:solidFill>
              <a:latin typeface="Arial"/>
              <a:cs typeface="Arial"/>
            </a:endParaRPr>
          </a:p>
          <a:p>
            <a:pPr marL="16933" defTabSz="1219170"/>
            <a:r>
              <a:rPr sz="1333" spc="60" dirty="0">
                <a:solidFill>
                  <a:prstClr val="black"/>
                </a:solidFill>
                <a:latin typeface="Arial"/>
                <a:cs typeface="Arial"/>
              </a:rPr>
              <a:t>H: </a:t>
            </a:r>
            <a:r>
              <a:rPr sz="1333" spc="360" dirty="0">
                <a:solidFill>
                  <a:prstClr val="black"/>
                </a:solidFill>
                <a:latin typeface="Arial"/>
                <a:cs typeface="Arial"/>
              </a:rPr>
              <a:t>I </a:t>
            </a:r>
            <a:r>
              <a:rPr sz="1333" spc="227" dirty="0">
                <a:solidFill>
                  <a:prstClr val="black"/>
                </a:solidFill>
                <a:latin typeface="Arial"/>
                <a:cs typeface="Arial"/>
              </a:rPr>
              <a:t>call </a:t>
            </a:r>
            <a:r>
              <a:rPr sz="1333" spc="-160" dirty="0">
                <a:solidFill>
                  <a:prstClr val="black"/>
                </a:solidFill>
                <a:latin typeface="Arial"/>
                <a:cs typeface="Arial"/>
              </a:rPr>
              <a:t>my </a:t>
            </a:r>
            <a:r>
              <a:rPr sz="1333" spc="133" dirty="0">
                <a:solidFill>
                  <a:prstClr val="black"/>
                </a:solidFill>
                <a:latin typeface="Arial"/>
                <a:cs typeface="Arial"/>
              </a:rPr>
              <a:t>cat </a:t>
            </a:r>
            <a:r>
              <a:rPr sz="1333" spc="220" dirty="0">
                <a:solidFill>
                  <a:prstClr val="black"/>
                </a:solidFill>
                <a:latin typeface="Arial"/>
                <a:cs typeface="Arial"/>
              </a:rPr>
              <a:t>jerk, </a:t>
            </a:r>
            <a:r>
              <a:rPr sz="1333" spc="360" dirty="0">
                <a:solidFill>
                  <a:prstClr val="black"/>
                </a:solidFill>
                <a:latin typeface="Arial"/>
                <a:cs typeface="Arial"/>
              </a:rPr>
              <a:t>I </a:t>
            </a:r>
            <a:r>
              <a:rPr sz="1333" spc="73" dirty="0">
                <a:solidFill>
                  <a:prstClr val="black"/>
                </a:solidFill>
                <a:latin typeface="Arial"/>
                <a:cs typeface="Arial"/>
              </a:rPr>
              <a:t>hate</a:t>
            </a:r>
            <a:r>
              <a:rPr sz="1333" spc="67" dirty="0">
                <a:solidFill>
                  <a:prstClr val="black"/>
                </a:solidFill>
                <a:latin typeface="Arial"/>
                <a:cs typeface="Arial"/>
              </a:rPr>
              <a:t> </a:t>
            </a:r>
            <a:r>
              <a:rPr sz="1333" spc="93" dirty="0">
                <a:solidFill>
                  <a:prstClr val="black"/>
                </a:solidFill>
                <a:latin typeface="Arial"/>
                <a:cs typeface="Arial"/>
              </a:rPr>
              <a:t>him.</a:t>
            </a:r>
            <a:endParaRPr sz="1333">
              <a:solidFill>
                <a:prstClr val="black"/>
              </a:solidFill>
              <a:latin typeface="Arial"/>
              <a:cs typeface="Arial"/>
            </a:endParaRPr>
          </a:p>
          <a:p>
            <a:pPr marL="16933" marR="376757" defTabSz="1219170"/>
            <a:r>
              <a:rPr sz="1333" spc="93" dirty="0">
                <a:solidFill>
                  <a:prstClr val="black"/>
                </a:solidFill>
                <a:latin typeface="Arial"/>
                <a:cs typeface="Arial"/>
              </a:rPr>
              <a:t>B: </a:t>
            </a:r>
            <a:r>
              <a:rPr sz="1333" spc="60" dirty="0">
                <a:solidFill>
                  <a:prstClr val="black"/>
                </a:solidFill>
                <a:latin typeface="Arial"/>
                <a:cs typeface="Arial"/>
              </a:rPr>
              <a:t>That </a:t>
            </a:r>
            <a:r>
              <a:rPr sz="1333" spc="247" dirty="0">
                <a:solidFill>
                  <a:prstClr val="black"/>
                </a:solidFill>
                <a:latin typeface="Arial"/>
                <a:cs typeface="Arial"/>
              </a:rPr>
              <a:t>is </a:t>
            </a:r>
            <a:r>
              <a:rPr sz="1333" spc="120" dirty="0">
                <a:solidFill>
                  <a:prstClr val="black"/>
                </a:solidFill>
                <a:latin typeface="Arial"/>
                <a:cs typeface="Arial"/>
              </a:rPr>
              <a:t>funny. </a:t>
            </a:r>
            <a:r>
              <a:rPr sz="1333" spc="-127" dirty="0">
                <a:solidFill>
                  <a:prstClr val="black"/>
                </a:solidFill>
                <a:latin typeface="Arial"/>
                <a:cs typeface="Arial"/>
              </a:rPr>
              <a:t>Do </a:t>
            </a:r>
            <a:r>
              <a:rPr sz="1333" spc="7" dirty="0">
                <a:solidFill>
                  <a:prstClr val="black"/>
                </a:solidFill>
                <a:latin typeface="Arial"/>
                <a:cs typeface="Arial"/>
              </a:rPr>
              <a:t>you </a:t>
            </a:r>
            <a:r>
              <a:rPr sz="1333" spc="227" dirty="0">
                <a:solidFill>
                  <a:prstClr val="black"/>
                </a:solidFill>
                <a:latin typeface="Arial"/>
                <a:cs typeface="Arial"/>
              </a:rPr>
              <a:t>live </a:t>
            </a:r>
            <a:r>
              <a:rPr sz="1333" spc="207" dirty="0">
                <a:solidFill>
                  <a:prstClr val="black"/>
                </a:solidFill>
                <a:latin typeface="Arial"/>
                <a:cs typeface="Arial"/>
              </a:rPr>
              <a:t>in </a:t>
            </a:r>
            <a:r>
              <a:rPr sz="1333" spc="-7" dirty="0">
                <a:solidFill>
                  <a:prstClr val="black"/>
                </a:solidFill>
                <a:latin typeface="Arial"/>
                <a:cs typeface="Arial"/>
              </a:rPr>
              <a:t>Japan?  </a:t>
            </a:r>
            <a:r>
              <a:rPr sz="1333" spc="60" dirty="0">
                <a:solidFill>
                  <a:prstClr val="black"/>
                </a:solidFill>
                <a:latin typeface="Arial"/>
                <a:cs typeface="Arial"/>
              </a:rPr>
              <a:t>H: </a:t>
            </a:r>
            <a:r>
              <a:rPr sz="1333" spc="33" dirty="0">
                <a:solidFill>
                  <a:prstClr val="black"/>
                </a:solidFill>
                <a:latin typeface="Arial"/>
                <a:cs typeface="Arial"/>
              </a:rPr>
              <a:t>No,</a:t>
            </a:r>
            <a:r>
              <a:rPr sz="1333" spc="213" dirty="0">
                <a:solidFill>
                  <a:prstClr val="black"/>
                </a:solidFill>
                <a:latin typeface="Arial"/>
                <a:cs typeface="Arial"/>
              </a:rPr>
              <a:t> </a:t>
            </a:r>
            <a:r>
              <a:rPr sz="1333" dirty="0">
                <a:solidFill>
                  <a:prstClr val="black"/>
                </a:solidFill>
                <a:latin typeface="Arial"/>
                <a:cs typeface="Arial"/>
              </a:rPr>
              <a:t>you?</a:t>
            </a:r>
            <a:endParaRPr sz="1333">
              <a:solidFill>
                <a:prstClr val="black"/>
              </a:solidFill>
              <a:latin typeface="Arial"/>
              <a:cs typeface="Arial"/>
            </a:endParaRPr>
          </a:p>
          <a:p>
            <a:pPr marL="16933" marR="99058" defTabSz="1219170"/>
            <a:r>
              <a:rPr sz="1333" spc="93" dirty="0">
                <a:solidFill>
                  <a:prstClr val="black"/>
                </a:solidFill>
                <a:latin typeface="Arial"/>
                <a:cs typeface="Arial"/>
              </a:rPr>
              <a:t>B: </a:t>
            </a:r>
            <a:r>
              <a:rPr sz="1333" spc="360" dirty="0">
                <a:solidFill>
                  <a:prstClr val="black"/>
                </a:solidFill>
                <a:latin typeface="Arial"/>
                <a:cs typeface="Arial"/>
              </a:rPr>
              <a:t>I </a:t>
            </a:r>
            <a:r>
              <a:rPr sz="1333" spc="227" dirty="0">
                <a:solidFill>
                  <a:prstClr val="black"/>
                </a:solidFill>
                <a:latin typeface="Arial"/>
                <a:cs typeface="Arial"/>
              </a:rPr>
              <a:t>live </a:t>
            </a:r>
            <a:r>
              <a:rPr sz="1333" spc="207" dirty="0">
                <a:solidFill>
                  <a:prstClr val="black"/>
                </a:solidFill>
                <a:latin typeface="Arial"/>
                <a:cs typeface="Arial"/>
              </a:rPr>
              <a:t>in </a:t>
            </a:r>
            <a:r>
              <a:rPr sz="1333" spc="107" dirty="0">
                <a:solidFill>
                  <a:prstClr val="black"/>
                </a:solidFill>
                <a:latin typeface="Arial"/>
                <a:cs typeface="Arial"/>
              </a:rPr>
              <a:t>the </a:t>
            </a:r>
            <a:r>
              <a:rPr sz="1333" spc="120" dirty="0">
                <a:solidFill>
                  <a:prstClr val="black"/>
                </a:solidFill>
                <a:latin typeface="Arial"/>
                <a:cs typeface="Arial"/>
              </a:rPr>
              <a:t>united </a:t>
            </a:r>
            <a:r>
              <a:rPr sz="1333" spc="160" dirty="0">
                <a:solidFill>
                  <a:prstClr val="black"/>
                </a:solidFill>
                <a:latin typeface="Arial"/>
                <a:cs typeface="Arial"/>
              </a:rPr>
              <a:t>states. </a:t>
            </a:r>
            <a:r>
              <a:rPr sz="1333" spc="360" dirty="0">
                <a:solidFill>
                  <a:prstClr val="black"/>
                </a:solidFill>
                <a:latin typeface="Arial"/>
                <a:cs typeface="Arial"/>
              </a:rPr>
              <a:t>I </a:t>
            </a:r>
            <a:r>
              <a:rPr sz="1333" spc="-73" dirty="0">
                <a:solidFill>
                  <a:prstClr val="black"/>
                </a:solidFill>
                <a:latin typeface="Arial"/>
                <a:cs typeface="Arial"/>
              </a:rPr>
              <a:t>moved </a:t>
            </a:r>
            <a:r>
              <a:rPr sz="1333" spc="167" dirty="0">
                <a:solidFill>
                  <a:prstClr val="black"/>
                </a:solidFill>
                <a:latin typeface="Arial"/>
                <a:cs typeface="Arial"/>
              </a:rPr>
              <a:t>to  </a:t>
            </a:r>
            <a:r>
              <a:rPr sz="1333" spc="27" dirty="0">
                <a:solidFill>
                  <a:prstClr val="black"/>
                </a:solidFill>
                <a:latin typeface="Arial"/>
                <a:cs typeface="Arial"/>
              </a:rPr>
              <a:t>America </a:t>
            </a:r>
            <a:r>
              <a:rPr sz="1333" spc="-73" dirty="0">
                <a:solidFill>
                  <a:prstClr val="black"/>
                </a:solidFill>
                <a:latin typeface="Arial"/>
                <a:cs typeface="Arial"/>
              </a:rPr>
              <a:t>when </a:t>
            </a:r>
            <a:r>
              <a:rPr sz="1333" spc="360" dirty="0">
                <a:solidFill>
                  <a:prstClr val="black"/>
                </a:solidFill>
                <a:latin typeface="Arial"/>
                <a:cs typeface="Arial"/>
              </a:rPr>
              <a:t>I </a:t>
            </a:r>
            <a:r>
              <a:rPr sz="1333" spc="-67" dirty="0">
                <a:solidFill>
                  <a:prstClr val="black"/>
                </a:solidFill>
                <a:latin typeface="Arial"/>
                <a:cs typeface="Arial"/>
              </a:rPr>
              <a:t>was </a:t>
            </a:r>
            <a:r>
              <a:rPr sz="1333" spc="107" dirty="0">
                <a:solidFill>
                  <a:prstClr val="black"/>
                </a:solidFill>
                <a:latin typeface="Arial"/>
                <a:cs typeface="Arial"/>
              </a:rPr>
              <a:t>14. </a:t>
            </a:r>
            <a:r>
              <a:rPr sz="1333" spc="-167" dirty="0">
                <a:solidFill>
                  <a:prstClr val="black"/>
                </a:solidFill>
                <a:latin typeface="Arial"/>
                <a:cs typeface="Arial"/>
              </a:rPr>
              <a:t>How </a:t>
            </a:r>
            <a:r>
              <a:rPr sz="1333" spc="60" dirty="0">
                <a:solidFill>
                  <a:prstClr val="black"/>
                </a:solidFill>
                <a:latin typeface="Arial"/>
                <a:cs typeface="Arial"/>
              </a:rPr>
              <a:t>about </a:t>
            </a:r>
            <a:r>
              <a:rPr sz="1333" spc="7" dirty="0">
                <a:solidFill>
                  <a:prstClr val="black"/>
                </a:solidFill>
                <a:latin typeface="Arial"/>
                <a:cs typeface="Arial"/>
              </a:rPr>
              <a:t>you </a:t>
            </a:r>
            <a:r>
              <a:rPr sz="1333" spc="-20" dirty="0">
                <a:solidFill>
                  <a:prstClr val="black"/>
                </a:solidFill>
                <a:latin typeface="Arial"/>
                <a:cs typeface="Arial"/>
              </a:rPr>
              <a:t>Mars  </a:t>
            </a:r>
            <a:r>
              <a:rPr sz="1333" spc="133" dirty="0">
                <a:solidFill>
                  <a:prstClr val="black"/>
                </a:solidFill>
                <a:latin typeface="Arial"/>
                <a:cs typeface="Arial"/>
              </a:rPr>
              <a:t>or</a:t>
            </a:r>
            <a:r>
              <a:rPr sz="1333" spc="347" dirty="0">
                <a:solidFill>
                  <a:prstClr val="black"/>
                </a:solidFill>
                <a:latin typeface="Arial"/>
                <a:cs typeface="Arial"/>
              </a:rPr>
              <a:t> </a:t>
            </a:r>
            <a:r>
              <a:rPr sz="1333" spc="133" dirty="0">
                <a:solidFill>
                  <a:prstClr val="black"/>
                </a:solidFill>
                <a:latin typeface="Arial"/>
                <a:cs typeface="Arial"/>
              </a:rPr>
              <a:t>Jupiter?</a:t>
            </a:r>
            <a:endParaRPr sz="1333">
              <a:solidFill>
                <a:prstClr val="black"/>
              </a:solidFill>
              <a:latin typeface="Arial"/>
              <a:cs typeface="Arial"/>
            </a:endParaRPr>
          </a:p>
          <a:p>
            <a:pPr marL="16933" defTabSz="1219170"/>
            <a:r>
              <a:rPr sz="1333" spc="60" dirty="0">
                <a:solidFill>
                  <a:prstClr val="black"/>
                </a:solidFill>
                <a:latin typeface="Arial"/>
                <a:cs typeface="Arial"/>
              </a:rPr>
              <a:t>H:</a:t>
            </a:r>
            <a:r>
              <a:rPr sz="1333" spc="260" dirty="0">
                <a:solidFill>
                  <a:prstClr val="black"/>
                </a:solidFill>
                <a:latin typeface="Arial"/>
                <a:cs typeface="Arial"/>
              </a:rPr>
              <a:t> </a:t>
            </a:r>
            <a:r>
              <a:rPr sz="1333" spc="53" dirty="0">
                <a:solidFill>
                  <a:prstClr val="black"/>
                </a:solidFill>
                <a:latin typeface="Arial"/>
                <a:cs typeface="Arial"/>
              </a:rPr>
              <a:t>Mars.</a:t>
            </a:r>
            <a:endParaRPr sz="1333">
              <a:solidFill>
                <a:prstClr val="black"/>
              </a:solidFill>
              <a:latin typeface="Arial"/>
              <a:cs typeface="Arial"/>
            </a:endParaRPr>
          </a:p>
          <a:p>
            <a:pPr marL="16933" marR="377604" defTabSz="1219170"/>
            <a:r>
              <a:rPr sz="1333" spc="93" dirty="0">
                <a:solidFill>
                  <a:prstClr val="black"/>
                </a:solidFill>
                <a:latin typeface="Arial"/>
                <a:cs typeface="Arial"/>
              </a:rPr>
              <a:t>B: </a:t>
            </a:r>
            <a:r>
              <a:rPr sz="1333" spc="-13" dirty="0">
                <a:solidFill>
                  <a:prstClr val="black"/>
                </a:solidFill>
                <a:latin typeface="Arial"/>
                <a:cs typeface="Arial"/>
              </a:rPr>
              <a:t>Mars </a:t>
            </a:r>
            <a:r>
              <a:rPr sz="1333" spc="247" dirty="0">
                <a:solidFill>
                  <a:prstClr val="black"/>
                </a:solidFill>
                <a:latin typeface="Arial"/>
                <a:cs typeface="Arial"/>
              </a:rPr>
              <a:t>is </a:t>
            </a:r>
            <a:r>
              <a:rPr sz="1333" spc="180" dirty="0">
                <a:solidFill>
                  <a:prstClr val="black"/>
                </a:solidFill>
                <a:latin typeface="Arial"/>
                <a:cs typeface="Arial"/>
              </a:rPr>
              <a:t>beautiful. </a:t>
            </a:r>
            <a:r>
              <a:rPr sz="1333" spc="60" dirty="0">
                <a:solidFill>
                  <a:prstClr val="black"/>
                </a:solidFill>
                <a:latin typeface="Arial"/>
                <a:cs typeface="Arial"/>
              </a:rPr>
              <a:t>But </a:t>
            </a:r>
            <a:r>
              <a:rPr sz="1333" spc="360" dirty="0">
                <a:solidFill>
                  <a:prstClr val="black"/>
                </a:solidFill>
                <a:latin typeface="Arial"/>
                <a:cs typeface="Arial"/>
              </a:rPr>
              <a:t>I </a:t>
            </a:r>
            <a:r>
              <a:rPr sz="1333" spc="152" dirty="0">
                <a:solidFill>
                  <a:prstClr val="black"/>
                </a:solidFill>
                <a:latin typeface="Arial"/>
                <a:cs typeface="Arial"/>
              </a:rPr>
              <a:t>don't </a:t>
            </a:r>
            <a:r>
              <a:rPr sz="1333" spc="160" dirty="0">
                <a:solidFill>
                  <a:prstClr val="black"/>
                </a:solidFill>
                <a:latin typeface="Arial"/>
                <a:cs typeface="Arial"/>
              </a:rPr>
              <a:t>think  </a:t>
            </a:r>
            <a:r>
              <a:rPr sz="1333" spc="-13" dirty="0">
                <a:solidFill>
                  <a:prstClr val="black"/>
                </a:solidFill>
                <a:latin typeface="Arial"/>
                <a:cs typeface="Arial"/>
              </a:rPr>
              <a:t>Mars </a:t>
            </a:r>
            <a:r>
              <a:rPr sz="1333" spc="247" dirty="0">
                <a:solidFill>
                  <a:prstClr val="black"/>
                </a:solidFill>
                <a:latin typeface="Arial"/>
                <a:cs typeface="Arial"/>
              </a:rPr>
              <a:t>is </a:t>
            </a:r>
            <a:r>
              <a:rPr sz="1333" spc="20" dirty="0">
                <a:solidFill>
                  <a:prstClr val="black"/>
                </a:solidFill>
                <a:latin typeface="Arial"/>
                <a:cs typeface="Arial"/>
              </a:rPr>
              <a:t>as </a:t>
            </a:r>
            <a:r>
              <a:rPr sz="1333" spc="113" dirty="0">
                <a:solidFill>
                  <a:prstClr val="black"/>
                </a:solidFill>
                <a:latin typeface="Arial"/>
                <a:cs typeface="Arial"/>
              </a:rPr>
              <a:t>cool </a:t>
            </a:r>
            <a:r>
              <a:rPr sz="1333" spc="20" dirty="0">
                <a:solidFill>
                  <a:prstClr val="black"/>
                </a:solidFill>
                <a:latin typeface="Arial"/>
                <a:cs typeface="Arial"/>
              </a:rPr>
              <a:t>as </a:t>
            </a:r>
            <a:r>
              <a:rPr sz="1333" spc="60" dirty="0">
                <a:solidFill>
                  <a:prstClr val="black"/>
                </a:solidFill>
                <a:latin typeface="Arial"/>
                <a:cs typeface="Arial"/>
              </a:rPr>
              <a:t>Mars. </a:t>
            </a:r>
            <a:r>
              <a:rPr sz="1333" spc="-53" dirty="0">
                <a:solidFill>
                  <a:prstClr val="black"/>
                </a:solidFill>
                <a:latin typeface="Arial"/>
                <a:cs typeface="Arial"/>
              </a:rPr>
              <a:t>What </a:t>
            </a:r>
            <a:r>
              <a:rPr sz="1333" spc="80" dirty="0">
                <a:solidFill>
                  <a:prstClr val="black"/>
                </a:solidFill>
                <a:latin typeface="Arial"/>
                <a:cs typeface="Arial"/>
              </a:rPr>
              <a:t>are </a:t>
            </a:r>
            <a:r>
              <a:rPr sz="1333" spc="73" dirty="0">
                <a:solidFill>
                  <a:prstClr val="black"/>
                </a:solidFill>
                <a:latin typeface="Arial"/>
                <a:cs typeface="Arial"/>
              </a:rPr>
              <a:t>your  </a:t>
            </a:r>
            <a:r>
              <a:rPr sz="1333" spc="47" dirty="0">
                <a:solidFill>
                  <a:prstClr val="black"/>
                </a:solidFill>
                <a:latin typeface="Arial"/>
                <a:cs typeface="Arial"/>
              </a:rPr>
              <a:t>hobbies?</a:t>
            </a:r>
            <a:endParaRPr sz="1333">
              <a:solidFill>
                <a:prstClr val="black"/>
              </a:solidFill>
              <a:latin typeface="Arial"/>
              <a:cs typeface="Arial"/>
            </a:endParaRPr>
          </a:p>
          <a:p>
            <a:pPr marL="16933" marR="376757" defTabSz="1219170"/>
            <a:r>
              <a:rPr sz="1333" spc="60" dirty="0">
                <a:solidFill>
                  <a:prstClr val="black"/>
                </a:solidFill>
                <a:latin typeface="Arial"/>
                <a:cs typeface="Arial"/>
              </a:rPr>
              <a:t>H: </a:t>
            </a:r>
            <a:r>
              <a:rPr sz="1333" spc="33" dirty="0">
                <a:solidFill>
                  <a:prstClr val="black"/>
                </a:solidFill>
                <a:latin typeface="Arial"/>
                <a:cs typeface="Arial"/>
              </a:rPr>
              <a:t>No. </a:t>
            </a:r>
            <a:r>
              <a:rPr sz="1333" spc="-60" dirty="0">
                <a:solidFill>
                  <a:prstClr val="black"/>
                </a:solidFill>
                <a:latin typeface="Arial"/>
                <a:cs typeface="Arial"/>
              </a:rPr>
              <a:t>Where </a:t>
            </a:r>
            <a:r>
              <a:rPr sz="1333" spc="80" dirty="0">
                <a:solidFill>
                  <a:prstClr val="black"/>
                </a:solidFill>
                <a:latin typeface="Arial"/>
                <a:cs typeface="Arial"/>
              </a:rPr>
              <a:t>are </a:t>
            </a:r>
            <a:r>
              <a:rPr sz="1333" spc="7" dirty="0">
                <a:solidFill>
                  <a:prstClr val="black"/>
                </a:solidFill>
                <a:latin typeface="Arial"/>
                <a:cs typeface="Arial"/>
              </a:rPr>
              <a:t>you </a:t>
            </a:r>
            <a:r>
              <a:rPr sz="1333" spc="-73" dirty="0">
                <a:solidFill>
                  <a:prstClr val="black"/>
                </a:solidFill>
                <a:latin typeface="Arial"/>
                <a:cs typeface="Arial"/>
              </a:rPr>
              <a:t>moved </a:t>
            </a:r>
            <a:r>
              <a:rPr sz="1333" spc="173" dirty="0">
                <a:solidFill>
                  <a:prstClr val="black"/>
                </a:solidFill>
                <a:latin typeface="Arial"/>
                <a:cs typeface="Arial"/>
              </a:rPr>
              <a:t>to </a:t>
            </a:r>
            <a:r>
              <a:rPr sz="1333" spc="-187" dirty="0">
                <a:solidFill>
                  <a:prstClr val="black"/>
                </a:solidFill>
                <a:latin typeface="Arial"/>
                <a:cs typeface="Arial"/>
              </a:rPr>
              <a:t>USA </a:t>
            </a:r>
            <a:r>
              <a:rPr sz="1333" spc="40" dirty="0">
                <a:solidFill>
                  <a:prstClr val="black"/>
                </a:solidFill>
                <a:latin typeface="Arial"/>
                <a:cs typeface="Arial"/>
              </a:rPr>
              <a:t>from?  </a:t>
            </a:r>
            <a:r>
              <a:rPr sz="1333" spc="93" dirty="0">
                <a:solidFill>
                  <a:prstClr val="black"/>
                </a:solidFill>
                <a:latin typeface="Arial"/>
                <a:cs typeface="Arial"/>
              </a:rPr>
              <a:t>B: </a:t>
            </a:r>
            <a:r>
              <a:rPr sz="1333" spc="60" dirty="0">
                <a:solidFill>
                  <a:prstClr val="black"/>
                </a:solidFill>
                <a:latin typeface="Arial"/>
                <a:cs typeface="Arial"/>
              </a:rPr>
              <a:t>Japan. </a:t>
            </a:r>
            <a:r>
              <a:rPr sz="1333" spc="353" dirty="0">
                <a:solidFill>
                  <a:prstClr val="black"/>
                </a:solidFill>
                <a:latin typeface="Arial"/>
                <a:cs typeface="Arial"/>
              </a:rPr>
              <a:t>It </a:t>
            </a:r>
            <a:r>
              <a:rPr sz="1333" spc="247" dirty="0">
                <a:solidFill>
                  <a:prstClr val="black"/>
                </a:solidFill>
                <a:latin typeface="Arial"/>
                <a:cs typeface="Arial"/>
              </a:rPr>
              <a:t>is </a:t>
            </a:r>
            <a:r>
              <a:rPr sz="1333" spc="-13" dirty="0">
                <a:solidFill>
                  <a:prstClr val="black"/>
                </a:solidFill>
                <a:latin typeface="Arial"/>
                <a:cs typeface="Arial"/>
              </a:rPr>
              <a:t>a </a:t>
            </a:r>
            <a:r>
              <a:rPr sz="1333" spc="113" dirty="0">
                <a:solidFill>
                  <a:prstClr val="black"/>
                </a:solidFill>
                <a:latin typeface="Arial"/>
                <a:cs typeface="Arial"/>
              </a:rPr>
              <a:t>great </a:t>
            </a:r>
            <a:r>
              <a:rPr sz="1333" spc="87" dirty="0">
                <a:solidFill>
                  <a:prstClr val="black"/>
                </a:solidFill>
                <a:latin typeface="Arial"/>
                <a:cs typeface="Arial"/>
              </a:rPr>
              <a:t>place </a:t>
            </a:r>
            <a:r>
              <a:rPr sz="1333" spc="173" dirty="0">
                <a:solidFill>
                  <a:prstClr val="black"/>
                </a:solidFill>
                <a:latin typeface="Arial"/>
                <a:cs typeface="Arial"/>
              </a:rPr>
              <a:t>to</a:t>
            </a:r>
            <a:r>
              <a:rPr sz="1333" spc="187" dirty="0">
                <a:solidFill>
                  <a:prstClr val="black"/>
                </a:solidFill>
                <a:latin typeface="Arial"/>
                <a:cs typeface="Arial"/>
              </a:rPr>
              <a:t> </a:t>
            </a:r>
            <a:r>
              <a:rPr sz="1333" spc="247" dirty="0">
                <a:solidFill>
                  <a:prstClr val="black"/>
                </a:solidFill>
                <a:latin typeface="Arial"/>
                <a:cs typeface="Arial"/>
              </a:rPr>
              <a:t>live.</a:t>
            </a:r>
            <a:endParaRPr sz="1333">
              <a:solidFill>
                <a:prstClr val="black"/>
              </a:solidFill>
              <a:latin typeface="Arial"/>
              <a:cs typeface="Arial"/>
            </a:endParaRPr>
          </a:p>
        </p:txBody>
      </p:sp>
      <p:pic>
        <p:nvPicPr>
          <p:cNvPr id="9" name="Picture 8">
            <a:extLst>
              <a:ext uri="{FF2B5EF4-FFF2-40B4-BE49-F238E27FC236}">
                <a16:creationId xmlns:a16="http://schemas.microsoft.com/office/drawing/2014/main" id="{FF1036DD-89A6-834A-94A5-972DC9F8BA12}"/>
              </a:ext>
            </a:extLst>
          </p:cNvPr>
          <p:cNvPicPr>
            <a:picLocks noChangeAspect="1"/>
          </p:cNvPicPr>
          <p:nvPr/>
        </p:nvPicPr>
        <p:blipFill>
          <a:blip r:embed="rId3"/>
          <a:stretch>
            <a:fillRect/>
          </a:stretch>
        </p:blipFill>
        <p:spPr>
          <a:xfrm>
            <a:off x="1262681" y="951050"/>
            <a:ext cx="9937341" cy="5631820"/>
          </a:xfrm>
          <a:prstGeom prst="rect">
            <a:avLst/>
          </a:prstGeom>
        </p:spPr>
      </p:pic>
    </p:spTree>
    <p:extLst>
      <p:ext uri="{BB962C8B-B14F-4D97-AF65-F5344CB8AC3E}">
        <p14:creationId xmlns:p14="http://schemas.microsoft.com/office/powerpoint/2010/main" val="22769601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sldNum" sz="quarter" idx="7"/>
          </p:nvPr>
        </p:nvSpPr>
        <p:spPr>
          <a:xfrm>
            <a:off x="15588992" y="8494332"/>
            <a:ext cx="342052" cy="205976"/>
          </a:xfrm>
          <a:prstGeom prst="rect">
            <a:avLst/>
          </a:prstGeom>
        </p:spPr>
        <p:txBody>
          <a:bodyPr vert="horz" wrap="square" lIns="0" tIns="847" rIns="0" bIns="0" rtlCol="0">
            <a:spAutoFit/>
          </a:bodyPr>
          <a:lstStyle/>
          <a:p>
            <a:pPr marL="33866" defTabSz="1219170">
              <a:spcBef>
                <a:spcPts val="7"/>
              </a:spcBef>
            </a:pPr>
            <a:fld id="{81D60167-4931-47E6-BA6A-407CBD079E47}" type="slidenum">
              <a:rPr dirty="0"/>
              <a:pPr marL="33866" defTabSz="1219170">
                <a:spcBef>
                  <a:spcPts val="7"/>
                </a:spcBef>
              </a:pPr>
              <a:t>12</a:t>
            </a:fld>
            <a:endParaRPr dirty="0"/>
          </a:p>
        </p:txBody>
      </p:sp>
      <p:sp>
        <p:nvSpPr>
          <p:cNvPr id="2" name="object 2"/>
          <p:cNvSpPr txBox="1">
            <a:spLocks noGrp="1"/>
          </p:cNvSpPr>
          <p:nvPr>
            <p:ph type="title"/>
          </p:nvPr>
        </p:nvSpPr>
        <p:spPr>
          <a:xfrm>
            <a:off x="512965" y="671767"/>
            <a:ext cx="4871720" cy="591551"/>
          </a:xfrm>
          <a:prstGeom prst="rect">
            <a:avLst/>
          </a:prstGeom>
        </p:spPr>
        <p:txBody>
          <a:bodyPr vert="horz" wrap="square" lIns="0" tIns="16933" rIns="0" bIns="0" rtlCol="0">
            <a:spAutoFit/>
          </a:bodyPr>
          <a:lstStyle/>
          <a:p>
            <a:pPr marL="16933">
              <a:spcBef>
                <a:spcPts val="133"/>
              </a:spcBef>
            </a:pPr>
            <a:r>
              <a:rPr spc="-7" dirty="0"/>
              <a:t>Future</a:t>
            </a:r>
            <a:r>
              <a:rPr spc="-127" dirty="0"/>
              <a:t> </a:t>
            </a:r>
            <a:r>
              <a:rPr spc="-7" dirty="0"/>
              <a:t>improvements</a:t>
            </a:r>
          </a:p>
        </p:txBody>
      </p:sp>
      <p:sp>
        <p:nvSpPr>
          <p:cNvPr id="3" name="object 3"/>
          <p:cNvSpPr txBox="1"/>
          <p:nvPr/>
        </p:nvSpPr>
        <p:spPr>
          <a:xfrm>
            <a:off x="735131" y="1620453"/>
            <a:ext cx="10143912" cy="4311159"/>
          </a:xfrm>
          <a:prstGeom prst="rect">
            <a:avLst/>
          </a:prstGeom>
        </p:spPr>
        <p:txBody>
          <a:bodyPr vert="horz" wrap="square" lIns="0" tIns="16933" rIns="0" bIns="0" rtlCol="0">
            <a:spAutoFit/>
          </a:bodyPr>
          <a:lstStyle/>
          <a:p>
            <a:pPr marL="16933" defTabSz="1219170">
              <a:spcBef>
                <a:spcPts val="133"/>
              </a:spcBef>
            </a:pPr>
            <a:r>
              <a:rPr sz="2667" spc="-7" dirty="0">
                <a:solidFill>
                  <a:prstClr val="black"/>
                </a:solidFill>
                <a:latin typeface="Arial"/>
                <a:cs typeface="Arial"/>
              </a:rPr>
              <a:t>What we wanted to do but did not have time and </a:t>
            </a:r>
            <a:r>
              <a:rPr sz="2667" dirty="0">
                <a:solidFill>
                  <a:prstClr val="black"/>
                </a:solidFill>
                <a:latin typeface="Arial"/>
                <a:cs typeface="Arial"/>
              </a:rPr>
              <a:t>resources</a:t>
            </a:r>
            <a:r>
              <a:rPr sz="2667" spc="-53" dirty="0">
                <a:solidFill>
                  <a:prstClr val="black"/>
                </a:solidFill>
                <a:latin typeface="Arial"/>
                <a:cs typeface="Arial"/>
              </a:rPr>
              <a:t> </a:t>
            </a:r>
            <a:r>
              <a:rPr sz="2667" spc="-7" dirty="0">
                <a:solidFill>
                  <a:prstClr val="black"/>
                </a:solidFill>
                <a:latin typeface="Arial"/>
                <a:cs typeface="Arial"/>
              </a:rPr>
              <a:t>for:</a:t>
            </a:r>
            <a:endParaRPr sz="2667">
              <a:solidFill>
                <a:prstClr val="black"/>
              </a:solidFill>
              <a:latin typeface="Arial"/>
              <a:cs typeface="Arial"/>
            </a:endParaRPr>
          </a:p>
          <a:p>
            <a:pPr defTabSz="1219170">
              <a:spcBef>
                <a:spcPts val="20"/>
              </a:spcBef>
            </a:pPr>
            <a:endParaRPr sz="4067">
              <a:solidFill>
                <a:prstClr val="black"/>
              </a:solidFill>
              <a:latin typeface="Times New Roman"/>
              <a:cs typeface="Times New Roman"/>
            </a:endParaRPr>
          </a:p>
          <a:p>
            <a:pPr marL="626518" indent="-509681" defTabSz="1219170">
              <a:buFontTx/>
              <a:buChar char="●"/>
              <a:tabLst>
                <a:tab pos="625671" algn="l"/>
                <a:tab pos="626518" algn="l"/>
              </a:tabLst>
            </a:pPr>
            <a:r>
              <a:rPr sz="2667" spc="-7" dirty="0">
                <a:solidFill>
                  <a:prstClr val="black"/>
                </a:solidFill>
                <a:latin typeface="Arial"/>
                <a:cs typeface="Arial"/>
              </a:rPr>
              <a:t>Hybrid of generative and </a:t>
            </a:r>
            <a:r>
              <a:rPr sz="2667" dirty="0">
                <a:solidFill>
                  <a:prstClr val="black"/>
                </a:solidFill>
                <a:latin typeface="Arial"/>
                <a:cs typeface="Arial"/>
              </a:rPr>
              <a:t>retrieval</a:t>
            </a:r>
            <a:r>
              <a:rPr sz="2667" spc="-27" dirty="0">
                <a:solidFill>
                  <a:prstClr val="black"/>
                </a:solidFill>
                <a:latin typeface="Arial"/>
                <a:cs typeface="Arial"/>
              </a:rPr>
              <a:t> </a:t>
            </a:r>
            <a:r>
              <a:rPr sz="2667" dirty="0">
                <a:solidFill>
                  <a:prstClr val="black"/>
                </a:solidFill>
                <a:latin typeface="Arial"/>
                <a:cs typeface="Arial"/>
              </a:rPr>
              <a:t>systems</a:t>
            </a:r>
            <a:endParaRPr sz="2667">
              <a:solidFill>
                <a:prstClr val="black"/>
              </a:solidFill>
              <a:latin typeface="Arial"/>
              <a:cs typeface="Arial"/>
            </a:endParaRPr>
          </a:p>
          <a:p>
            <a:pPr marL="626518" indent="-509681" defTabSz="1219170">
              <a:spcBef>
                <a:spcPts val="500"/>
              </a:spcBef>
              <a:buFontTx/>
              <a:buChar char="●"/>
              <a:tabLst>
                <a:tab pos="625671" algn="l"/>
                <a:tab pos="626518" algn="l"/>
              </a:tabLst>
            </a:pPr>
            <a:r>
              <a:rPr sz="2667" spc="-7" dirty="0">
                <a:solidFill>
                  <a:prstClr val="black"/>
                </a:solidFill>
                <a:latin typeface="Arial"/>
                <a:cs typeface="Arial"/>
              </a:rPr>
              <a:t>Sentence</a:t>
            </a:r>
            <a:r>
              <a:rPr sz="2667" spc="-140" dirty="0">
                <a:solidFill>
                  <a:prstClr val="black"/>
                </a:solidFill>
                <a:latin typeface="Arial"/>
                <a:cs typeface="Arial"/>
              </a:rPr>
              <a:t> </a:t>
            </a:r>
            <a:r>
              <a:rPr sz="2667" dirty="0">
                <a:solidFill>
                  <a:prstClr val="black"/>
                </a:solidFill>
                <a:latin typeface="Arial"/>
                <a:cs typeface="Arial"/>
              </a:rPr>
              <a:t>compression</a:t>
            </a:r>
            <a:endParaRPr sz="2667">
              <a:solidFill>
                <a:prstClr val="black"/>
              </a:solidFill>
              <a:latin typeface="Arial"/>
              <a:cs typeface="Arial"/>
            </a:endParaRPr>
          </a:p>
          <a:p>
            <a:pPr marL="626518" indent="-509681" defTabSz="1219170">
              <a:spcBef>
                <a:spcPts val="500"/>
              </a:spcBef>
              <a:buFontTx/>
              <a:buChar char="●"/>
              <a:tabLst>
                <a:tab pos="625671" algn="l"/>
                <a:tab pos="626518" algn="l"/>
              </a:tabLst>
            </a:pPr>
            <a:r>
              <a:rPr sz="2667" spc="-7" dirty="0">
                <a:solidFill>
                  <a:prstClr val="black"/>
                </a:solidFill>
                <a:latin typeface="Arial"/>
                <a:cs typeface="Arial"/>
              </a:rPr>
              <a:t>Attention on</a:t>
            </a:r>
            <a:r>
              <a:rPr sz="2667" spc="-133" dirty="0">
                <a:solidFill>
                  <a:prstClr val="black"/>
                </a:solidFill>
                <a:latin typeface="Arial"/>
                <a:cs typeface="Arial"/>
              </a:rPr>
              <a:t> </a:t>
            </a:r>
            <a:r>
              <a:rPr sz="2667" dirty="0">
                <a:solidFill>
                  <a:prstClr val="black"/>
                </a:solidFill>
                <a:latin typeface="Arial"/>
                <a:cs typeface="Arial"/>
              </a:rPr>
              <a:t>sentences</a:t>
            </a:r>
            <a:endParaRPr sz="2667">
              <a:solidFill>
                <a:prstClr val="black"/>
              </a:solidFill>
              <a:latin typeface="Arial"/>
              <a:cs typeface="Arial"/>
            </a:endParaRPr>
          </a:p>
          <a:p>
            <a:pPr marL="626518" indent="-509681" defTabSz="1219170">
              <a:spcBef>
                <a:spcPts val="500"/>
              </a:spcBef>
              <a:buFontTx/>
              <a:buChar char="●"/>
              <a:tabLst>
                <a:tab pos="625671" algn="l"/>
                <a:tab pos="626518" algn="l"/>
              </a:tabLst>
            </a:pPr>
            <a:r>
              <a:rPr sz="2667" spc="-7" dirty="0">
                <a:solidFill>
                  <a:prstClr val="black"/>
                </a:solidFill>
                <a:latin typeface="Arial"/>
                <a:cs typeface="Arial"/>
              </a:rPr>
              <a:t>Dataset augmentation </a:t>
            </a:r>
            <a:r>
              <a:rPr sz="2667" dirty="0">
                <a:solidFill>
                  <a:prstClr val="black"/>
                </a:solidFill>
                <a:latin typeface="Arial"/>
                <a:cs typeface="Arial"/>
              </a:rPr>
              <a:t>(translate </a:t>
            </a:r>
            <a:r>
              <a:rPr sz="2667" spc="-7" dirty="0">
                <a:solidFill>
                  <a:prstClr val="black"/>
                </a:solidFill>
                <a:latin typeface="Arial"/>
                <a:cs typeface="Arial"/>
              </a:rPr>
              <a:t>to another language and</a:t>
            </a:r>
            <a:r>
              <a:rPr sz="2667" spc="-107" dirty="0">
                <a:solidFill>
                  <a:prstClr val="black"/>
                </a:solidFill>
                <a:latin typeface="Arial"/>
                <a:cs typeface="Arial"/>
              </a:rPr>
              <a:t> </a:t>
            </a:r>
            <a:r>
              <a:rPr sz="2667" spc="-7" dirty="0">
                <a:solidFill>
                  <a:prstClr val="black"/>
                </a:solidFill>
                <a:latin typeface="Arial"/>
                <a:cs typeface="Arial"/>
              </a:rPr>
              <a:t>back)</a:t>
            </a:r>
            <a:endParaRPr sz="2667">
              <a:solidFill>
                <a:prstClr val="black"/>
              </a:solidFill>
              <a:latin typeface="Arial"/>
              <a:cs typeface="Arial"/>
            </a:endParaRPr>
          </a:p>
          <a:p>
            <a:pPr marL="626518" indent="-509681" defTabSz="1219170">
              <a:spcBef>
                <a:spcPts val="500"/>
              </a:spcBef>
              <a:buFontTx/>
              <a:buChar char="●"/>
              <a:tabLst>
                <a:tab pos="625671" algn="l"/>
                <a:tab pos="626518" algn="l"/>
              </a:tabLst>
            </a:pPr>
            <a:r>
              <a:rPr sz="2667" dirty="0">
                <a:solidFill>
                  <a:prstClr val="black"/>
                </a:solidFill>
                <a:latin typeface="Arial"/>
                <a:cs typeface="Arial"/>
              </a:rPr>
              <a:t>Memory </a:t>
            </a:r>
            <a:r>
              <a:rPr sz="2667" spc="-7" dirty="0">
                <a:solidFill>
                  <a:prstClr val="black"/>
                </a:solidFill>
                <a:latin typeface="Arial"/>
                <a:cs typeface="Arial"/>
              </a:rPr>
              <a:t>and </a:t>
            </a:r>
            <a:r>
              <a:rPr sz="2667" dirty="0">
                <a:solidFill>
                  <a:prstClr val="black"/>
                </a:solidFill>
                <a:latin typeface="Arial"/>
                <a:cs typeface="Arial"/>
              </a:rPr>
              <a:t>speed</a:t>
            </a:r>
            <a:r>
              <a:rPr sz="2667" spc="-27" dirty="0">
                <a:solidFill>
                  <a:prstClr val="black"/>
                </a:solidFill>
                <a:latin typeface="Arial"/>
                <a:cs typeface="Arial"/>
              </a:rPr>
              <a:t> </a:t>
            </a:r>
            <a:r>
              <a:rPr sz="2667" spc="-7" dirty="0">
                <a:solidFill>
                  <a:prstClr val="black"/>
                </a:solidFill>
                <a:latin typeface="Arial"/>
                <a:cs typeface="Arial"/>
              </a:rPr>
              <a:t>optimization</a:t>
            </a:r>
            <a:endParaRPr sz="2667">
              <a:solidFill>
                <a:prstClr val="black"/>
              </a:solidFill>
              <a:latin typeface="Arial"/>
              <a:cs typeface="Arial"/>
            </a:endParaRPr>
          </a:p>
          <a:p>
            <a:pPr marL="626518" indent="-509681" defTabSz="1219170">
              <a:spcBef>
                <a:spcPts val="500"/>
              </a:spcBef>
              <a:buFontTx/>
              <a:buChar char="●"/>
              <a:tabLst>
                <a:tab pos="625671" algn="l"/>
                <a:tab pos="626518" algn="l"/>
              </a:tabLst>
            </a:pPr>
            <a:r>
              <a:rPr sz="2667" spc="-7" dirty="0">
                <a:solidFill>
                  <a:prstClr val="black"/>
                </a:solidFill>
                <a:latin typeface="Arial"/>
                <a:cs typeface="Arial"/>
              </a:rPr>
              <a:t>Critic to evaluate dialog accordance with</a:t>
            </a:r>
            <a:r>
              <a:rPr sz="2667" spc="-27" dirty="0">
                <a:solidFill>
                  <a:prstClr val="black"/>
                </a:solidFill>
                <a:latin typeface="Arial"/>
                <a:cs typeface="Arial"/>
              </a:rPr>
              <a:t> </a:t>
            </a:r>
            <a:r>
              <a:rPr sz="2667" spc="-7" dirty="0">
                <a:solidFill>
                  <a:prstClr val="black"/>
                </a:solidFill>
                <a:latin typeface="Arial"/>
                <a:cs typeface="Arial"/>
              </a:rPr>
              <a:t>persona</a:t>
            </a:r>
            <a:endParaRPr sz="2667">
              <a:solidFill>
                <a:prstClr val="black"/>
              </a:solidFill>
              <a:latin typeface="Arial"/>
              <a:cs typeface="Arial"/>
            </a:endParaRPr>
          </a:p>
          <a:p>
            <a:pPr marL="626518" indent="-509681" defTabSz="1219170">
              <a:spcBef>
                <a:spcPts val="500"/>
              </a:spcBef>
              <a:buFontTx/>
              <a:buChar char="●"/>
              <a:tabLst>
                <a:tab pos="625671" algn="l"/>
                <a:tab pos="626518" algn="l"/>
              </a:tabLst>
            </a:pPr>
            <a:r>
              <a:rPr sz="2667" dirty="0">
                <a:solidFill>
                  <a:prstClr val="black"/>
                </a:solidFill>
                <a:latin typeface="Arial"/>
                <a:cs typeface="Arial"/>
              </a:rPr>
              <a:t>…</a:t>
            </a:r>
            <a:endParaRPr sz="2667">
              <a:solidFill>
                <a:prstClr val="black"/>
              </a:solidFill>
              <a:latin typeface="Arial"/>
              <a:cs typeface="Arial"/>
            </a:endParaRPr>
          </a:p>
        </p:txBody>
      </p:sp>
    </p:spTree>
    <p:extLst>
      <p:ext uri="{BB962C8B-B14F-4D97-AF65-F5344CB8AC3E}">
        <p14:creationId xmlns:p14="http://schemas.microsoft.com/office/powerpoint/2010/main" val="11961129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8" name="background_slides_3.png" descr="background_slides_3.png"/>
          <p:cNvPicPr>
            <a:picLocks noChangeAspect="1"/>
          </p:cNvPicPr>
          <p:nvPr/>
        </p:nvPicPr>
        <p:blipFill>
          <a:blip r:embed="rId3">
            <a:extLst/>
          </a:blip>
          <a:srcRect t="20747"/>
          <a:stretch>
            <a:fillRect/>
          </a:stretch>
        </p:blipFill>
        <p:spPr>
          <a:xfrm>
            <a:off x="-26725" y="1502305"/>
            <a:ext cx="12245600" cy="6901305"/>
          </a:xfrm>
          <a:prstGeom prst="rect">
            <a:avLst/>
          </a:prstGeom>
          <a:ln w="12700">
            <a:miter lim="400000"/>
          </a:ln>
        </p:spPr>
      </p:pic>
      <p:sp>
        <p:nvSpPr>
          <p:cNvPr id="119" name="Shape 54"/>
          <p:cNvSpPr txBox="1">
            <a:spLocks noGrp="1"/>
          </p:cNvSpPr>
          <p:nvPr>
            <p:ph type="ctrTitle"/>
          </p:nvPr>
        </p:nvSpPr>
        <p:spPr>
          <a:xfrm>
            <a:off x="553914" y="2621754"/>
            <a:ext cx="11084173" cy="2736799"/>
          </a:xfrm>
          <a:prstGeom prst="rect">
            <a:avLst/>
          </a:prstGeom>
        </p:spPr>
        <p:txBody>
          <a:bodyPr/>
          <a:lstStyle>
            <a:lvl1pPr defTabSz="566927">
              <a:defRPr sz="3200" b="1">
                <a:solidFill>
                  <a:srgbClr val="FFFFFF"/>
                </a:solidFill>
              </a:defRPr>
            </a:lvl1pPr>
          </a:lstStyle>
          <a:p>
            <a:r>
              <a:t>Transfer-Transfo: A Transfer Learning Approach for Neural Network Conversational Agents</a:t>
            </a:r>
          </a:p>
        </p:txBody>
      </p:sp>
      <p:sp>
        <p:nvSpPr>
          <p:cNvPr id="120" name="Shape 57"/>
          <p:cNvSpPr txBox="1"/>
          <p:nvPr/>
        </p:nvSpPr>
        <p:spPr>
          <a:xfrm>
            <a:off x="9356009" y="6136534"/>
            <a:ext cx="12323396" cy="820817"/>
          </a:xfrm>
          <a:prstGeom prst="rect">
            <a:avLst/>
          </a:prstGeom>
          <a:ln w="12700">
            <a:miter lim="400000"/>
          </a:ln>
          <a:extLst>
            <a:ext uri="{C572A759-6A51-4108-AA02-DFA0A04FC94B}">
              <ma14:wrappingTextBoxFlag xmlns="" xmlns:ma14="http://schemas.microsoft.com/office/mac/drawingml/2011/main" val="1"/>
            </a:ext>
          </a:extLst>
        </p:spPr>
        <p:txBody>
          <a:bodyPr lIns="121896" tIns="121896" rIns="121896" bIns="121896">
            <a:spAutoFit/>
          </a:bodyPr>
          <a:lstStyle/>
          <a:p>
            <a:pPr defTabSz="1219170" hangingPunct="0">
              <a:defRPr i="1">
                <a:solidFill>
                  <a:srgbClr val="FFFFFF"/>
                </a:solidFill>
                <a:latin typeface="+mj-lt"/>
                <a:ea typeface="+mj-ea"/>
                <a:cs typeface="+mj-cs"/>
                <a:sym typeface="Arial"/>
              </a:defRPr>
            </a:pPr>
            <a:br>
              <a:rPr sz="1867" i="1" kern="0">
                <a:solidFill>
                  <a:srgbClr val="FFFFFF"/>
                </a:solidFill>
                <a:latin typeface="Arial"/>
                <a:cs typeface="Arial"/>
                <a:sym typeface="Arial"/>
              </a:rPr>
            </a:br>
            <a:r>
              <a:rPr sz="1867" i="1" kern="0">
                <a:solidFill>
                  <a:srgbClr val="FFFFFF"/>
                </a:solidFill>
                <a:latin typeface="Arial"/>
                <a:cs typeface="Arial"/>
                <a:sym typeface="Arial"/>
              </a:rPr>
              <a:t>thomas@huggingface.co</a:t>
            </a:r>
          </a:p>
        </p:txBody>
      </p:sp>
      <p:pic>
        <p:nvPicPr>
          <p:cNvPr id="121" name="icon_desktop.pdf" descr="icon_desktop.pdf"/>
          <p:cNvPicPr>
            <a:picLocks noChangeAspect="1"/>
          </p:cNvPicPr>
          <p:nvPr/>
        </p:nvPicPr>
        <p:blipFill>
          <a:blip r:embed="rId4">
            <a:extLst/>
          </a:blip>
          <a:stretch>
            <a:fillRect/>
          </a:stretch>
        </p:blipFill>
        <p:spPr>
          <a:xfrm>
            <a:off x="10782833" y="179175"/>
            <a:ext cx="1183212" cy="1098439"/>
          </a:xfrm>
          <a:prstGeom prst="rect">
            <a:avLst/>
          </a:prstGeom>
          <a:ln w="12700">
            <a:miter lim="400000"/>
          </a:ln>
        </p:spPr>
      </p:pic>
      <p:pic>
        <p:nvPicPr>
          <p:cNvPr id="122" name="NeurIPS_logo.jpeg" descr="NeurIPS_logo.jpeg"/>
          <p:cNvPicPr>
            <a:picLocks noChangeAspect="1"/>
          </p:cNvPicPr>
          <p:nvPr/>
        </p:nvPicPr>
        <p:blipFill>
          <a:blip r:embed="rId5">
            <a:extLst/>
          </a:blip>
          <a:stretch>
            <a:fillRect/>
          </a:stretch>
        </p:blipFill>
        <p:spPr>
          <a:xfrm>
            <a:off x="216049" y="196109"/>
            <a:ext cx="1129140" cy="1098439"/>
          </a:xfrm>
          <a:prstGeom prst="rect">
            <a:avLst/>
          </a:prstGeom>
          <a:ln w="12700">
            <a:miter lim="400000"/>
          </a:ln>
        </p:spPr>
      </p:pic>
      <p:sp>
        <p:nvSpPr>
          <p:cNvPr id="123" name="Shape 54"/>
          <p:cNvSpPr txBox="1"/>
          <p:nvPr/>
        </p:nvSpPr>
        <p:spPr>
          <a:xfrm>
            <a:off x="1319458" y="-339441"/>
            <a:ext cx="9553085" cy="1759749"/>
          </a:xfrm>
          <a:prstGeom prst="rect">
            <a:avLst/>
          </a:prstGeom>
          <a:ln w="12700">
            <a:miter lim="400000"/>
          </a:ln>
          <a:extLst>
            <a:ext uri="{C572A759-6A51-4108-AA02-DFA0A04FC94B}">
              <ma14:wrappingTextBoxFlag xmlns="" xmlns:ma14="http://schemas.microsoft.com/office/mac/drawingml/2011/main" val="1"/>
            </a:ext>
          </a:extLst>
        </p:spPr>
        <p:txBody>
          <a:bodyPr lIns="121896" tIns="121896" rIns="121896" bIns="121896" anchor="b">
            <a:normAutofit/>
          </a:bodyPr>
          <a:lstStyle>
            <a:lvl1pPr algn="ctr">
              <a:defRPr sz="3000" b="1">
                <a:solidFill>
                  <a:srgbClr val="6570FF"/>
                </a:solidFill>
                <a:latin typeface="+mj-lt"/>
                <a:ea typeface="+mj-ea"/>
                <a:cs typeface="+mj-cs"/>
                <a:sym typeface="Arial"/>
              </a:defRPr>
            </a:lvl1pPr>
          </a:lstStyle>
          <a:p>
            <a:pPr defTabSz="1219170" hangingPunct="0"/>
            <a:r>
              <a:rPr sz="4000" kern="0">
                <a:latin typeface="Arial"/>
                <a:cs typeface="Arial"/>
              </a:rPr>
              <a:t>The Conversational Intelligence Challenge 2 (ConvAI2)</a:t>
            </a:r>
          </a:p>
        </p:txBody>
      </p:sp>
    </p:spTree>
    <p:extLst>
      <p:ext uri="{BB962C8B-B14F-4D97-AF65-F5344CB8AC3E}">
        <p14:creationId xmlns:p14="http://schemas.microsoft.com/office/powerpoint/2010/main" val="3572493554"/>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6570FF"/>
        </a:solidFill>
        <a:effectLst/>
      </p:bgPr>
    </p:bg>
    <p:spTree>
      <p:nvGrpSpPr>
        <p:cNvPr id="1" name=""/>
        <p:cNvGrpSpPr/>
        <p:nvPr/>
      </p:nvGrpSpPr>
      <p:grpSpPr>
        <a:xfrm>
          <a:off x="0" y="0"/>
          <a:ext cx="0" cy="0"/>
          <a:chOff x="0" y="0"/>
          <a:chExt cx="0" cy="0"/>
        </a:xfrm>
      </p:grpSpPr>
      <p:sp>
        <p:nvSpPr>
          <p:cNvPr id="127" name="Shape 62"/>
          <p:cNvSpPr txBox="1">
            <a:spLocks noGrp="1"/>
          </p:cNvSpPr>
          <p:nvPr>
            <p:ph type="ctrTitle"/>
          </p:nvPr>
        </p:nvSpPr>
        <p:spPr>
          <a:xfrm>
            <a:off x="4636" y="247698"/>
            <a:ext cx="12182729" cy="1361500"/>
          </a:xfrm>
          <a:prstGeom prst="rect">
            <a:avLst/>
          </a:prstGeom>
        </p:spPr>
        <p:txBody>
          <a:bodyPr/>
          <a:lstStyle/>
          <a:p>
            <a:pPr defTabSz="682732">
              <a:defRPr sz="2900" b="1">
                <a:solidFill>
                  <a:srgbClr val="FFFFFF"/>
                </a:solidFill>
              </a:defRPr>
            </a:pPr>
            <a:r>
              <a:t>The Conversational Intelligence Challenge 2</a:t>
            </a:r>
          </a:p>
          <a:p>
            <a:pPr defTabSz="682732">
              <a:defRPr sz="2900" b="1">
                <a:solidFill>
                  <a:srgbClr val="FFFFFF"/>
                </a:solidFill>
              </a:defRPr>
            </a:pPr>
            <a:r>
              <a:t>(NeurIPS 2018 competition)</a:t>
            </a:r>
          </a:p>
        </p:txBody>
      </p:sp>
      <p:pic>
        <p:nvPicPr>
          <p:cNvPr id="128" name="Image" descr="Image"/>
          <p:cNvPicPr>
            <a:picLocks noChangeAspect="1"/>
          </p:cNvPicPr>
          <p:nvPr/>
        </p:nvPicPr>
        <p:blipFill>
          <a:blip r:embed="rId3">
            <a:extLst/>
          </a:blip>
          <a:stretch>
            <a:fillRect/>
          </a:stretch>
        </p:blipFill>
        <p:spPr>
          <a:xfrm>
            <a:off x="396214" y="1952423"/>
            <a:ext cx="6382380" cy="3957536"/>
          </a:xfrm>
          <a:prstGeom prst="rect">
            <a:avLst/>
          </a:prstGeom>
          <a:ln w="12700">
            <a:miter lim="400000"/>
          </a:ln>
        </p:spPr>
      </p:pic>
      <p:sp>
        <p:nvSpPr>
          <p:cNvPr id="129" name="Shape 63"/>
          <p:cNvSpPr txBox="1">
            <a:spLocks noGrp="1"/>
          </p:cNvSpPr>
          <p:nvPr>
            <p:ph type="subTitle" sz="quarter" idx="1"/>
          </p:nvPr>
        </p:nvSpPr>
        <p:spPr>
          <a:xfrm>
            <a:off x="7030510" y="1990672"/>
            <a:ext cx="4956343" cy="1211147"/>
          </a:xfrm>
          <a:prstGeom prst="rect">
            <a:avLst/>
          </a:prstGeom>
        </p:spPr>
        <p:txBody>
          <a:bodyPr/>
          <a:lstStyle>
            <a:lvl1pPr marL="0" algn="l" defTabSz="740662">
              <a:defRPr sz="2500" b="1">
                <a:solidFill>
                  <a:srgbClr val="FFFFFF"/>
                </a:solidFill>
              </a:defRPr>
            </a:lvl1pPr>
          </a:lstStyle>
          <a:p>
            <a:r>
              <a:t>Chit-Chatting with a coherent personality</a:t>
            </a:r>
          </a:p>
        </p:txBody>
      </p:sp>
      <p:sp>
        <p:nvSpPr>
          <p:cNvPr id="130" name="Open domain dialog…"/>
          <p:cNvSpPr txBox="1"/>
          <p:nvPr/>
        </p:nvSpPr>
        <p:spPr>
          <a:xfrm>
            <a:off x="7025156" y="3583297"/>
            <a:ext cx="5144920" cy="2366185"/>
          </a:xfrm>
          <a:prstGeom prst="rect">
            <a:avLst/>
          </a:prstGeom>
          <a:ln w="12700">
            <a:miter lim="400000"/>
          </a:ln>
          <a:extLst>
            <a:ext uri="{C572A759-6A51-4108-AA02-DFA0A04FC94B}">
              <ma14:wrappingTextBoxFlag xmlns="" xmlns:ma14="http://schemas.microsoft.com/office/mac/drawingml/2011/main" val="1"/>
            </a:ext>
          </a:extLst>
        </p:spPr>
        <p:txBody>
          <a:bodyPr lIns="121896" tIns="121896" rIns="121896" bIns="121896">
            <a:normAutofit/>
          </a:bodyPr>
          <a:lstStyle/>
          <a:p>
            <a:pPr defTabSz="1219170" hangingPunct="0">
              <a:defRPr sz="2000">
                <a:solidFill>
                  <a:srgbClr val="FFFFFF"/>
                </a:solidFill>
                <a:latin typeface="+mj-lt"/>
                <a:ea typeface="+mj-ea"/>
                <a:cs typeface="+mj-cs"/>
                <a:sym typeface="Arial"/>
              </a:defRPr>
            </a:pPr>
            <a:r>
              <a:rPr sz="2667" kern="0">
                <a:solidFill>
                  <a:srgbClr val="FFFFFF"/>
                </a:solidFill>
                <a:latin typeface="Arial"/>
                <a:cs typeface="Arial"/>
                <a:sym typeface="Arial"/>
              </a:rPr>
              <a:t>Open domain dialog</a:t>
            </a:r>
          </a:p>
          <a:p>
            <a:pPr defTabSz="1219170" hangingPunct="0">
              <a:defRPr sz="2000">
                <a:solidFill>
                  <a:srgbClr val="FFFFFF"/>
                </a:solidFill>
                <a:latin typeface="+mj-lt"/>
                <a:ea typeface="+mj-ea"/>
                <a:cs typeface="+mj-cs"/>
                <a:sym typeface="Arial"/>
              </a:defRPr>
            </a:pPr>
            <a:r>
              <a:rPr sz="2667" kern="0">
                <a:solidFill>
                  <a:srgbClr val="FFFFFF"/>
                </a:solidFill>
                <a:latin typeface="Arial"/>
                <a:cs typeface="Arial"/>
                <a:sym typeface="Arial"/>
              </a:rPr>
              <a:t>Short conversation: &lt;10 turns</a:t>
            </a:r>
          </a:p>
          <a:p>
            <a:pPr defTabSz="1219170" hangingPunct="0">
              <a:defRPr sz="2000">
                <a:solidFill>
                  <a:srgbClr val="FFFFFF"/>
                </a:solidFill>
                <a:latin typeface="+mj-lt"/>
                <a:ea typeface="+mj-ea"/>
                <a:cs typeface="+mj-cs"/>
                <a:sym typeface="Arial"/>
              </a:defRPr>
            </a:pPr>
            <a:r>
              <a:rPr sz="2667" kern="0">
                <a:solidFill>
                  <a:srgbClr val="FFFFFF"/>
                </a:solidFill>
                <a:latin typeface="Arial"/>
                <a:cs typeface="Arial"/>
                <a:sym typeface="Arial"/>
              </a:rPr>
              <a:t>Small talk: shallow topics, quick switches</a:t>
            </a:r>
          </a:p>
        </p:txBody>
      </p:sp>
    </p:spTree>
    <p:extLst>
      <p:ext uri="{BB962C8B-B14F-4D97-AF65-F5344CB8AC3E}">
        <p14:creationId xmlns:p14="http://schemas.microsoft.com/office/powerpoint/2010/main" val="816186459"/>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6570FF"/>
        </a:solidFill>
        <a:effectLst/>
      </p:bgPr>
    </p:bg>
    <p:spTree>
      <p:nvGrpSpPr>
        <p:cNvPr id="1" name=""/>
        <p:cNvGrpSpPr/>
        <p:nvPr/>
      </p:nvGrpSpPr>
      <p:grpSpPr>
        <a:xfrm>
          <a:off x="0" y="0"/>
          <a:ext cx="0" cy="0"/>
          <a:chOff x="0" y="0"/>
          <a:chExt cx="0" cy="0"/>
        </a:xfrm>
      </p:grpSpPr>
      <p:sp>
        <p:nvSpPr>
          <p:cNvPr id="134" name="Légende"/>
          <p:cNvSpPr/>
          <p:nvPr/>
        </p:nvSpPr>
        <p:spPr>
          <a:xfrm>
            <a:off x="8699499" y="1888066"/>
            <a:ext cx="3252261" cy="4638149"/>
          </a:xfrm>
          <a:custGeom>
            <a:avLst/>
            <a:gdLst/>
            <a:ahLst/>
            <a:cxnLst>
              <a:cxn ang="0">
                <a:pos x="wd2" y="hd2"/>
              </a:cxn>
              <a:cxn ang="5400000">
                <a:pos x="wd2" y="hd2"/>
              </a:cxn>
              <a:cxn ang="10800000">
                <a:pos x="wd2" y="hd2"/>
              </a:cxn>
              <a:cxn ang="16200000">
                <a:pos x="wd2" y="hd2"/>
              </a:cxn>
            </a:cxnLst>
            <a:rect l="0" t="0" r="r" b="b"/>
            <a:pathLst>
              <a:path w="21600" h="21600" extrusionOk="0">
                <a:moveTo>
                  <a:pt x="5381" y="0"/>
                </a:moveTo>
                <a:cubicBezTo>
                  <a:pt x="4909" y="0"/>
                  <a:pt x="4527" y="268"/>
                  <a:pt x="4527" y="599"/>
                </a:cubicBezTo>
                <a:lnTo>
                  <a:pt x="4527" y="10868"/>
                </a:lnTo>
                <a:lnTo>
                  <a:pt x="0" y="12147"/>
                </a:lnTo>
                <a:lnTo>
                  <a:pt x="4527" y="13428"/>
                </a:lnTo>
                <a:lnTo>
                  <a:pt x="4527" y="21001"/>
                </a:lnTo>
                <a:cubicBezTo>
                  <a:pt x="4527" y="21332"/>
                  <a:pt x="4909" y="21600"/>
                  <a:pt x="5381" y="21600"/>
                </a:cubicBezTo>
                <a:lnTo>
                  <a:pt x="20746" y="21600"/>
                </a:lnTo>
                <a:cubicBezTo>
                  <a:pt x="21217" y="21600"/>
                  <a:pt x="21600" y="21332"/>
                  <a:pt x="21600" y="21001"/>
                </a:cubicBezTo>
                <a:lnTo>
                  <a:pt x="21600" y="599"/>
                </a:lnTo>
                <a:cubicBezTo>
                  <a:pt x="21600" y="268"/>
                  <a:pt x="21217" y="0"/>
                  <a:pt x="20746" y="0"/>
                </a:cubicBezTo>
                <a:lnTo>
                  <a:pt x="5381" y="0"/>
                </a:lnTo>
                <a:close/>
              </a:path>
            </a:pathLst>
          </a:custGeom>
          <a:solidFill>
            <a:srgbClr val="FFFFFF"/>
          </a:solidFill>
          <a:ln w="25400">
            <a:solidFill>
              <a:schemeClr val="accent1"/>
            </a:solidFill>
          </a:ln>
          <a:effectLst>
            <a:outerShdw blurRad="38100" dist="23000" dir="5400000" rotWithShape="0">
              <a:srgbClr val="000000">
                <a:alpha val="35000"/>
              </a:srgbClr>
            </a:outerShdw>
          </a:effectLst>
        </p:spPr>
        <p:txBody>
          <a:bodyPr lIns="60957" tIns="60957" rIns="60957" bIns="60957" anchor="ctr"/>
          <a:lstStyle/>
          <a:p>
            <a:pPr defTabSz="1219170" hangingPunct="0">
              <a:defRPr>
                <a:latin typeface="+mj-lt"/>
                <a:ea typeface="+mj-ea"/>
                <a:cs typeface="+mj-cs"/>
                <a:sym typeface="Arial"/>
              </a:defRPr>
            </a:pPr>
            <a:endParaRPr sz="1867" kern="0">
              <a:solidFill>
                <a:srgbClr val="000000"/>
              </a:solidFill>
              <a:latin typeface="Arial"/>
              <a:cs typeface="Arial"/>
              <a:sym typeface="Arial"/>
            </a:endParaRPr>
          </a:p>
        </p:txBody>
      </p:sp>
      <p:sp>
        <p:nvSpPr>
          <p:cNvPr id="135" name="Shape 80"/>
          <p:cNvSpPr txBox="1">
            <a:spLocks noGrp="1"/>
          </p:cNvSpPr>
          <p:nvPr>
            <p:ph type="title"/>
          </p:nvPr>
        </p:nvSpPr>
        <p:spPr>
          <a:xfrm>
            <a:off x="504231" y="271632"/>
            <a:ext cx="12199539" cy="1049513"/>
          </a:xfrm>
          <a:prstGeom prst="rect">
            <a:avLst/>
          </a:prstGeom>
        </p:spPr>
        <p:txBody>
          <a:bodyPr/>
          <a:lstStyle/>
          <a:p>
            <a:r>
              <a:t>A Generative Transformer Model for Chit-Chat </a:t>
            </a:r>
            <a:r>
              <a:rPr b="0">
                <a:latin typeface="Apple Color Emoji"/>
                <a:ea typeface="Apple Color Emoji"/>
                <a:cs typeface="Apple Color Emoji"/>
                <a:sym typeface="Apple Color Emoji"/>
              </a:rPr>
              <a:t>🤖</a:t>
            </a:r>
          </a:p>
        </p:txBody>
      </p:sp>
      <p:sp>
        <p:nvSpPr>
          <p:cNvPr id="136" name="Shape 81"/>
          <p:cNvSpPr txBox="1">
            <a:spLocks noGrp="1"/>
          </p:cNvSpPr>
          <p:nvPr>
            <p:ph type="body" sz="half" idx="1"/>
          </p:nvPr>
        </p:nvSpPr>
        <p:spPr>
          <a:xfrm>
            <a:off x="190704" y="1209821"/>
            <a:ext cx="11810592" cy="1792559"/>
          </a:xfrm>
          <a:prstGeom prst="rect">
            <a:avLst/>
          </a:prstGeom>
        </p:spPr>
        <p:txBody>
          <a:bodyPr/>
          <a:lstStyle/>
          <a:p>
            <a:pPr marL="603488" indent="-452615" defTabSz="1206976">
              <a:buClr>
                <a:srgbClr val="FFFFFF"/>
              </a:buClr>
              <a:buSzPts val="1700"/>
              <a:defRPr sz="1700">
                <a:solidFill>
                  <a:schemeClr val="accent1"/>
                </a:solidFill>
              </a:defRPr>
            </a:pPr>
            <a:r>
              <a:t>Input</a:t>
            </a:r>
            <a:r>
              <a:rPr>
                <a:solidFill>
                  <a:srgbClr val="FFFFFF"/>
                </a:solidFill>
              </a:rPr>
              <a:t> and </a:t>
            </a:r>
            <a:r>
              <a:rPr>
                <a:solidFill>
                  <a:srgbClr val="7FCBD3"/>
                </a:solidFill>
              </a:rPr>
              <a:t>outputs: </a:t>
            </a:r>
            <a:r>
              <a:rPr>
                <a:solidFill>
                  <a:srgbClr val="FFFFFF"/>
                </a:solidFill>
              </a:rPr>
              <a:t>Fixed-length sequences of tokens (« words », in our case BPE)</a:t>
            </a:r>
          </a:p>
          <a:p>
            <a:pPr marL="603488" indent="-452615" defTabSz="1206976">
              <a:buClr>
                <a:srgbClr val="FFFFFF"/>
              </a:buClr>
              <a:buSzPts val="1700"/>
              <a:defRPr sz="1700"/>
            </a:pPr>
            <a:r>
              <a:t>Each </a:t>
            </a:r>
            <a:r>
              <a:rPr>
                <a:solidFill>
                  <a:srgbClr val="7FCBD3"/>
                </a:solidFill>
              </a:rPr>
              <a:t>output</a:t>
            </a:r>
            <a:r>
              <a:t> is a probability distribution for the next token in the</a:t>
            </a:r>
            <a:br/>
            <a:r>
              <a:t>sequence over the vocabulary of tokens.</a:t>
            </a:r>
          </a:p>
        </p:txBody>
      </p:sp>
      <p:pic>
        <p:nvPicPr>
          <p:cNvPr id="137" name="Image" descr="Image"/>
          <p:cNvPicPr>
            <a:picLocks noChangeAspect="1"/>
          </p:cNvPicPr>
          <p:nvPr/>
        </p:nvPicPr>
        <p:blipFill>
          <a:blip r:embed="rId3">
            <a:extLst/>
          </a:blip>
          <a:srcRect l="3905" t="404" r="75690" b="21408"/>
          <a:stretch>
            <a:fillRect/>
          </a:stretch>
        </p:blipFill>
        <p:spPr>
          <a:xfrm>
            <a:off x="9480226" y="2030679"/>
            <a:ext cx="2271913" cy="4352924"/>
          </a:xfrm>
          <a:prstGeom prst="rect">
            <a:avLst/>
          </a:prstGeom>
          <a:ln w="12700">
            <a:miter lim="400000"/>
          </a:ln>
        </p:spPr>
      </p:pic>
      <p:grpSp>
        <p:nvGrpSpPr>
          <p:cNvPr id="178" name="Grouper"/>
          <p:cNvGrpSpPr/>
          <p:nvPr/>
        </p:nvGrpSpPr>
        <p:grpSpPr>
          <a:xfrm>
            <a:off x="5140189" y="2994398"/>
            <a:ext cx="3738175" cy="3402904"/>
            <a:chOff x="-1" y="-4"/>
            <a:chExt cx="2803630" cy="2552177"/>
          </a:xfrm>
        </p:grpSpPr>
        <p:grpSp>
          <p:nvGrpSpPr>
            <p:cNvPr id="150" name="Grouper"/>
            <p:cNvGrpSpPr/>
            <p:nvPr/>
          </p:nvGrpSpPr>
          <p:grpSpPr>
            <a:xfrm>
              <a:off x="153042" y="2140108"/>
              <a:ext cx="2497545" cy="412065"/>
              <a:chOff x="-3" y="-1"/>
              <a:chExt cx="2497544" cy="412064"/>
            </a:xfrm>
          </p:grpSpPr>
          <p:grpSp>
            <p:nvGrpSpPr>
              <p:cNvPr id="140" name="Bob"/>
              <p:cNvGrpSpPr/>
              <p:nvPr/>
            </p:nvGrpSpPr>
            <p:grpSpPr>
              <a:xfrm>
                <a:off x="-3" y="-1"/>
                <a:ext cx="566545" cy="412064"/>
                <a:chOff x="-1" y="0"/>
                <a:chExt cx="566543" cy="412063"/>
              </a:xfrm>
            </p:grpSpPr>
            <p:sp>
              <p:nvSpPr>
                <p:cNvPr id="138" name="Rectangle"/>
                <p:cNvSpPr/>
                <p:nvPr/>
              </p:nvSpPr>
              <p:spPr>
                <a:xfrm>
                  <a:off x="-1" y="0"/>
                  <a:ext cx="566543" cy="412063"/>
                </a:xfrm>
                <a:prstGeom prst="rect">
                  <a:avLst/>
                </a:prstGeom>
                <a:gradFill flip="none" rotWithShape="1">
                  <a:gsLst>
                    <a:gs pos="0">
                      <a:schemeClr val="accent1">
                        <a:hueOff val="-473915"/>
                        <a:lumOff val="24720"/>
                      </a:schemeClr>
                    </a:gs>
                    <a:gs pos="35000">
                      <a:srgbClr val="FFE4D1"/>
                    </a:gs>
                    <a:gs pos="100000">
                      <a:schemeClr val="accent1">
                        <a:hueOff val="-591707"/>
                        <a:lumOff val="34068"/>
                      </a:schemeClr>
                    </a:gs>
                  </a:gsLst>
                  <a:lin ang="16200000" scaled="0"/>
                </a:gradFill>
                <a:ln w="9525" cap="flat">
                  <a:solidFill>
                    <a:srgbClr val="FEA83A"/>
                  </a:solidFill>
                  <a:prstDash val="solid"/>
                  <a:round/>
                </a:ln>
                <a:effectLst>
                  <a:outerShdw blurRad="38100" dist="20000" dir="5400000" rotWithShape="0">
                    <a:srgbClr val="000000">
                      <a:alpha val="38000"/>
                    </a:srgbClr>
                  </a:outerShdw>
                </a:effectLst>
              </p:spPr>
              <p:txBody>
                <a:bodyPr wrap="square" lIns="60957" tIns="60957" rIns="60957" bIns="60957" numCol="1" anchor="ctr">
                  <a:noAutofit/>
                </a:bodyPr>
                <a:lstStyle/>
                <a:p>
                  <a:pPr algn="ctr" defTabSz="1219170" hangingPunct="0">
                    <a:defRPr>
                      <a:latin typeface="+mj-lt"/>
                      <a:ea typeface="+mj-ea"/>
                      <a:cs typeface="+mj-cs"/>
                      <a:sym typeface="Arial"/>
                    </a:defRPr>
                  </a:pPr>
                  <a:endParaRPr sz="1867" kern="0">
                    <a:solidFill>
                      <a:srgbClr val="000000"/>
                    </a:solidFill>
                    <a:latin typeface="Arial"/>
                    <a:cs typeface="Arial"/>
                    <a:sym typeface="Arial"/>
                  </a:endParaRPr>
                </a:p>
              </p:txBody>
            </p:sp>
            <p:sp>
              <p:nvSpPr>
                <p:cNvPr id="139" name="Bob"/>
                <p:cNvSpPr txBox="1"/>
                <p:nvPr/>
              </p:nvSpPr>
              <p:spPr>
                <a:xfrm>
                  <a:off x="-1" y="52119"/>
                  <a:ext cx="566543" cy="30781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60957" tIns="60957" rIns="60957" bIns="60957" numCol="1" anchor="ctr">
                  <a:spAutoFit/>
                </a:bodyPr>
                <a:lstStyle>
                  <a:lvl1pPr algn="ctr">
                    <a:defRPr>
                      <a:latin typeface="+mj-lt"/>
                      <a:ea typeface="+mj-ea"/>
                      <a:cs typeface="+mj-cs"/>
                      <a:sym typeface="Arial"/>
                    </a:defRPr>
                  </a:lvl1pPr>
                </a:lstStyle>
                <a:p>
                  <a:pPr defTabSz="1219170" hangingPunct="0"/>
                  <a:r>
                    <a:rPr sz="1867" kern="0">
                      <a:solidFill>
                        <a:srgbClr val="000000"/>
                      </a:solidFill>
                      <a:latin typeface="Arial"/>
                      <a:cs typeface="Arial"/>
                    </a:rPr>
                    <a:t>Bob</a:t>
                  </a:r>
                </a:p>
              </p:txBody>
            </p:sp>
          </p:grpSp>
          <p:grpSp>
            <p:nvGrpSpPr>
              <p:cNvPr id="143" name="is"/>
              <p:cNvGrpSpPr/>
              <p:nvPr/>
            </p:nvGrpSpPr>
            <p:grpSpPr>
              <a:xfrm>
                <a:off x="592763" y="-1"/>
                <a:ext cx="566546" cy="412064"/>
                <a:chOff x="-1" y="0"/>
                <a:chExt cx="566544" cy="412063"/>
              </a:xfrm>
            </p:grpSpPr>
            <p:sp>
              <p:nvSpPr>
                <p:cNvPr id="141" name="Rectangle"/>
                <p:cNvSpPr/>
                <p:nvPr/>
              </p:nvSpPr>
              <p:spPr>
                <a:xfrm>
                  <a:off x="-1" y="0"/>
                  <a:ext cx="566544" cy="412063"/>
                </a:xfrm>
                <a:prstGeom prst="rect">
                  <a:avLst/>
                </a:prstGeom>
                <a:gradFill flip="none" rotWithShape="1">
                  <a:gsLst>
                    <a:gs pos="0">
                      <a:schemeClr val="accent1">
                        <a:hueOff val="-473915"/>
                        <a:lumOff val="24720"/>
                      </a:schemeClr>
                    </a:gs>
                    <a:gs pos="35000">
                      <a:srgbClr val="FFE4D1"/>
                    </a:gs>
                    <a:gs pos="100000">
                      <a:schemeClr val="accent1">
                        <a:hueOff val="-591707"/>
                        <a:lumOff val="34068"/>
                      </a:schemeClr>
                    </a:gs>
                  </a:gsLst>
                  <a:lin ang="16200000" scaled="0"/>
                </a:gradFill>
                <a:ln w="9525" cap="flat">
                  <a:solidFill>
                    <a:srgbClr val="FEA83A"/>
                  </a:solidFill>
                  <a:prstDash val="solid"/>
                  <a:round/>
                </a:ln>
                <a:effectLst>
                  <a:outerShdw blurRad="38100" dist="20000" dir="5400000" rotWithShape="0">
                    <a:srgbClr val="000000">
                      <a:alpha val="38000"/>
                    </a:srgbClr>
                  </a:outerShdw>
                </a:effectLst>
              </p:spPr>
              <p:txBody>
                <a:bodyPr wrap="square" lIns="60957" tIns="60957" rIns="60957" bIns="60957" numCol="1" anchor="ctr">
                  <a:noAutofit/>
                </a:bodyPr>
                <a:lstStyle/>
                <a:p>
                  <a:pPr algn="ctr" defTabSz="1219170" hangingPunct="0">
                    <a:defRPr>
                      <a:latin typeface="+mj-lt"/>
                      <a:ea typeface="+mj-ea"/>
                      <a:cs typeface="+mj-cs"/>
                      <a:sym typeface="Arial"/>
                    </a:defRPr>
                  </a:pPr>
                  <a:endParaRPr sz="1867" kern="0">
                    <a:solidFill>
                      <a:srgbClr val="000000"/>
                    </a:solidFill>
                    <a:latin typeface="Arial"/>
                    <a:cs typeface="Arial"/>
                    <a:sym typeface="Arial"/>
                  </a:endParaRPr>
                </a:p>
              </p:txBody>
            </p:sp>
            <p:sp>
              <p:nvSpPr>
                <p:cNvPr id="142" name="is"/>
                <p:cNvSpPr txBox="1"/>
                <p:nvPr/>
              </p:nvSpPr>
              <p:spPr>
                <a:xfrm>
                  <a:off x="-1" y="52119"/>
                  <a:ext cx="566544" cy="30781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60957" tIns="60957" rIns="60957" bIns="60957" numCol="1" anchor="ctr">
                  <a:spAutoFit/>
                </a:bodyPr>
                <a:lstStyle>
                  <a:lvl1pPr algn="ctr">
                    <a:defRPr>
                      <a:latin typeface="+mj-lt"/>
                      <a:ea typeface="+mj-ea"/>
                      <a:cs typeface="+mj-cs"/>
                      <a:sym typeface="Arial"/>
                    </a:defRPr>
                  </a:lvl1pPr>
                </a:lstStyle>
                <a:p>
                  <a:pPr defTabSz="1219170" hangingPunct="0"/>
                  <a:r>
                    <a:rPr sz="1867" kern="0">
                      <a:solidFill>
                        <a:srgbClr val="000000"/>
                      </a:solidFill>
                      <a:latin typeface="Arial"/>
                      <a:cs typeface="Arial"/>
                    </a:rPr>
                    <a:t>is</a:t>
                  </a:r>
                </a:p>
              </p:txBody>
            </p:sp>
          </p:grpSp>
          <p:grpSp>
            <p:nvGrpSpPr>
              <p:cNvPr id="146" name="very"/>
              <p:cNvGrpSpPr/>
              <p:nvPr/>
            </p:nvGrpSpPr>
            <p:grpSpPr>
              <a:xfrm>
                <a:off x="1198231" y="-1"/>
                <a:ext cx="566544" cy="412064"/>
                <a:chOff x="-1" y="0"/>
                <a:chExt cx="566543" cy="412063"/>
              </a:xfrm>
            </p:grpSpPr>
            <p:sp>
              <p:nvSpPr>
                <p:cNvPr id="144" name="Rectangle"/>
                <p:cNvSpPr/>
                <p:nvPr/>
              </p:nvSpPr>
              <p:spPr>
                <a:xfrm>
                  <a:off x="-1" y="0"/>
                  <a:ext cx="566543" cy="412063"/>
                </a:xfrm>
                <a:prstGeom prst="rect">
                  <a:avLst/>
                </a:prstGeom>
                <a:gradFill flip="none" rotWithShape="1">
                  <a:gsLst>
                    <a:gs pos="0">
                      <a:schemeClr val="accent1">
                        <a:hueOff val="-473915"/>
                        <a:lumOff val="24720"/>
                      </a:schemeClr>
                    </a:gs>
                    <a:gs pos="35000">
                      <a:srgbClr val="FFE4D1"/>
                    </a:gs>
                    <a:gs pos="100000">
                      <a:schemeClr val="accent1">
                        <a:hueOff val="-591707"/>
                        <a:lumOff val="34068"/>
                      </a:schemeClr>
                    </a:gs>
                  </a:gsLst>
                  <a:lin ang="16200000" scaled="0"/>
                </a:gradFill>
                <a:ln w="9525" cap="flat">
                  <a:solidFill>
                    <a:srgbClr val="FEA83A"/>
                  </a:solidFill>
                  <a:prstDash val="solid"/>
                  <a:round/>
                </a:ln>
                <a:effectLst>
                  <a:outerShdw blurRad="38100" dist="20000" dir="5400000" rotWithShape="0">
                    <a:srgbClr val="000000">
                      <a:alpha val="38000"/>
                    </a:srgbClr>
                  </a:outerShdw>
                </a:effectLst>
              </p:spPr>
              <p:txBody>
                <a:bodyPr wrap="square" lIns="60957" tIns="60957" rIns="60957" bIns="60957" numCol="1" anchor="ctr">
                  <a:noAutofit/>
                </a:bodyPr>
                <a:lstStyle/>
                <a:p>
                  <a:pPr algn="ctr" defTabSz="1219170" hangingPunct="0">
                    <a:defRPr>
                      <a:latin typeface="+mj-lt"/>
                      <a:ea typeface="+mj-ea"/>
                      <a:cs typeface="+mj-cs"/>
                      <a:sym typeface="Arial"/>
                    </a:defRPr>
                  </a:pPr>
                  <a:endParaRPr sz="1867" kern="0">
                    <a:solidFill>
                      <a:srgbClr val="000000"/>
                    </a:solidFill>
                    <a:latin typeface="Arial"/>
                    <a:cs typeface="Arial"/>
                    <a:sym typeface="Arial"/>
                  </a:endParaRPr>
                </a:p>
              </p:txBody>
            </p:sp>
            <p:sp>
              <p:nvSpPr>
                <p:cNvPr id="145" name="very"/>
                <p:cNvSpPr txBox="1"/>
                <p:nvPr/>
              </p:nvSpPr>
              <p:spPr>
                <a:xfrm>
                  <a:off x="-1" y="52119"/>
                  <a:ext cx="566543" cy="30781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60957" tIns="60957" rIns="60957" bIns="60957" numCol="1" anchor="ctr">
                  <a:spAutoFit/>
                </a:bodyPr>
                <a:lstStyle>
                  <a:lvl1pPr algn="ctr">
                    <a:defRPr>
                      <a:latin typeface="+mj-lt"/>
                      <a:ea typeface="+mj-ea"/>
                      <a:cs typeface="+mj-cs"/>
                      <a:sym typeface="Arial"/>
                    </a:defRPr>
                  </a:lvl1pPr>
                </a:lstStyle>
                <a:p>
                  <a:pPr defTabSz="1219170" hangingPunct="0"/>
                  <a:r>
                    <a:rPr sz="1867" kern="0">
                      <a:solidFill>
                        <a:srgbClr val="000000"/>
                      </a:solidFill>
                      <a:latin typeface="Arial"/>
                      <a:cs typeface="Arial"/>
                    </a:rPr>
                    <a:t>very</a:t>
                  </a:r>
                </a:p>
              </p:txBody>
            </p:sp>
          </p:grpSp>
          <p:grpSp>
            <p:nvGrpSpPr>
              <p:cNvPr id="149" name="happy"/>
              <p:cNvGrpSpPr/>
              <p:nvPr/>
            </p:nvGrpSpPr>
            <p:grpSpPr>
              <a:xfrm>
                <a:off x="1803401" y="-1"/>
                <a:ext cx="694140" cy="412064"/>
                <a:chOff x="-1" y="0"/>
                <a:chExt cx="694139" cy="412063"/>
              </a:xfrm>
            </p:grpSpPr>
            <p:sp>
              <p:nvSpPr>
                <p:cNvPr id="147" name="Rectangle"/>
                <p:cNvSpPr/>
                <p:nvPr/>
              </p:nvSpPr>
              <p:spPr>
                <a:xfrm>
                  <a:off x="-1" y="0"/>
                  <a:ext cx="694139" cy="412063"/>
                </a:xfrm>
                <a:prstGeom prst="rect">
                  <a:avLst/>
                </a:prstGeom>
                <a:gradFill flip="none" rotWithShape="1">
                  <a:gsLst>
                    <a:gs pos="0">
                      <a:schemeClr val="accent1">
                        <a:hueOff val="-473915"/>
                        <a:lumOff val="24720"/>
                      </a:schemeClr>
                    </a:gs>
                    <a:gs pos="35000">
                      <a:srgbClr val="FFE4D1"/>
                    </a:gs>
                    <a:gs pos="100000">
                      <a:schemeClr val="accent1">
                        <a:hueOff val="-591707"/>
                        <a:lumOff val="34068"/>
                      </a:schemeClr>
                    </a:gs>
                  </a:gsLst>
                  <a:lin ang="16200000" scaled="0"/>
                </a:gradFill>
                <a:ln w="9525" cap="flat">
                  <a:solidFill>
                    <a:srgbClr val="FEA83A"/>
                  </a:solidFill>
                  <a:prstDash val="solid"/>
                  <a:round/>
                </a:ln>
                <a:effectLst>
                  <a:outerShdw blurRad="38100" dist="20000" dir="5400000" rotWithShape="0">
                    <a:srgbClr val="000000">
                      <a:alpha val="38000"/>
                    </a:srgbClr>
                  </a:outerShdw>
                </a:effectLst>
              </p:spPr>
              <p:txBody>
                <a:bodyPr wrap="square" lIns="60957" tIns="60957" rIns="60957" bIns="60957" numCol="1" anchor="ctr">
                  <a:noAutofit/>
                </a:bodyPr>
                <a:lstStyle/>
                <a:p>
                  <a:pPr algn="ctr" defTabSz="1219170" hangingPunct="0">
                    <a:defRPr>
                      <a:latin typeface="+mj-lt"/>
                      <a:ea typeface="+mj-ea"/>
                      <a:cs typeface="+mj-cs"/>
                      <a:sym typeface="Arial"/>
                    </a:defRPr>
                  </a:pPr>
                  <a:endParaRPr sz="1867" kern="0">
                    <a:solidFill>
                      <a:srgbClr val="000000"/>
                    </a:solidFill>
                    <a:latin typeface="Arial"/>
                    <a:cs typeface="Arial"/>
                    <a:sym typeface="Arial"/>
                  </a:endParaRPr>
                </a:p>
              </p:txBody>
            </p:sp>
            <p:sp>
              <p:nvSpPr>
                <p:cNvPr id="148" name="happy"/>
                <p:cNvSpPr txBox="1"/>
                <p:nvPr/>
              </p:nvSpPr>
              <p:spPr>
                <a:xfrm>
                  <a:off x="-1" y="52119"/>
                  <a:ext cx="694139" cy="30781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60957" tIns="60957" rIns="60957" bIns="60957" numCol="1" anchor="ctr">
                  <a:spAutoFit/>
                </a:bodyPr>
                <a:lstStyle>
                  <a:lvl1pPr algn="ctr">
                    <a:defRPr>
                      <a:latin typeface="+mj-lt"/>
                      <a:ea typeface="+mj-ea"/>
                      <a:cs typeface="+mj-cs"/>
                      <a:sym typeface="Arial"/>
                    </a:defRPr>
                  </a:lvl1pPr>
                </a:lstStyle>
                <a:p>
                  <a:pPr defTabSz="1219170" hangingPunct="0"/>
                  <a:r>
                    <a:rPr sz="1867" kern="0">
                      <a:solidFill>
                        <a:srgbClr val="000000"/>
                      </a:solidFill>
                      <a:latin typeface="Arial"/>
                      <a:cs typeface="Arial"/>
                    </a:rPr>
                    <a:t>happy</a:t>
                  </a:r>
                </a:p>
              </p:txBody>
            </p:sp>
          </p:grpSp>
        </p:grpSp>
        <p:grpSp>
          <p:nvGrpSpPr>
            <p:cNvPr id="163" name="Grouper"/>
            <p:cNvGrpSpPr/>
            <p:nvPr/>
          </p:nvGrpSpPr>
          <p:grpSpPr>
            <a:xfrm>
              <a:off x="146839" y="-4"/>
              <a:ext cx="2509949" cy="412065"/>
              <a:chOff x="-4" y="-3"/>
              <a:chExt cx="2509948" cy="412064"/>
            </a:xfrm>
          </p:grpSpPr>
          <p:grpSp>
            <p:nvGrpSpPr>
              <p:cNvPr id="153" name="."/>
              <p:cNvGrpSpPr/>
              <p:nvPr/>
            </p:nvGrpSpPr>
            <p:grpSpPr>
              <a:xfrm>
                <a:off x="1943399" y="-3"/>
                <a:ext cx="566545" cy="412064"/>
                <a:chOff x="-1" y="-1"/>
                <a:chExt cx="566543" cy="412063"/>
              </a:xfrm>
            </p:grpSpPr>
            <p:sp>
              <p:nvSpPr>
                <p:cNvPr id="151" name="Rectangle"/>
                <p:cNvSpPr/>
                <p:nvPr/>
              </p:nvSpPr>
              <p:spPr>
                <a:xfrm>
                  <a:off x="-1" y="-1"/>
                  <a:ext cx="566543" cy="412063"/>
                </a:xfrm>
                <a:prstGeom prst="rect">
                  <a:avLst/>
                </a:prstGeom>
                <a:gradFill flip="none" rotWithShape="1">
                  <a:gsLst>
                    <a:gs pos="0">
                      <a:schemeClr val="accent5"/>
                    </a:gs>
                    <a:gs pos="100000">
                      <a:srgbClr val="94EBFE"/>
                    </a:gs>
                  </a:gsLst>
                  <a:lin ang="16200000" scaled="0"/>
                </a:gradFill>
                <a:ln w="9525" cap="flat">
                  <a:solidFill>
                    <a:srgbClr val="0094A3"/>
                  </a:solidFill>
                  <a:prstDash val="solid"/>
                  <a:round/>
                </a:ln>
                <a:effectLst>
                  <a:outerShdw blurRad="38100" dist="23000" dir="5400000" rotWithShape="0">
                    <a:srgbClr val="000000">
                      <a:alpha val="35000"/>
                    </a:srgbClr>
                  </a:outerShdw>
                </a:effectLst>
              </p:spPr>
              <p:txBody>
                <a:bodyPr wrap="square" lIns="60957" tIns="60957" rIns="60957" bIns="60957" numCol="1" anchor="ctr">
                  <a:noAutofit/>
                </a:bodyPr>
                <a:lstStyle/>
                <a:p>
                  <a:pPr algn="ctr" defTabSz="1219170" hangingPunct="0">
                    <a:defRPr>
                      <a:solidFill>
                        <a:srgbClr val="FFFFFF"/>
                      </a:solidFill>
                      <a:latin typeface="+mj-lt"/>
                      <a:ea typeface="+mj-ea"/>
                      <a:cs typeface="+mj-cs"/>
                      <a:sym typeface="Arial"/>
                    </a:defRPr>
                  </a:pPr>
                  <a:endParaRPr sz="1867" kern="0">
                    <a:solidFill>
                      <a:srgbClr val="FFFFFF"/>
                    </a:solidFill>
                    <a:latin typeface="Arial"/>
                    <a:cs typeface="Arial"/>
                    <a:sym typeface="Arial"/>
                  </a:endParaRPr>
                </a:p>
              </p:txBody>
            </p:sp>
            <p:sp>
              <p:nvSpPr>
                <p:cNvPr id="152" name="."/>
                <p:cNvSpPr txBox="1"/>
                <p:nvPr/>
              </p:nvSpPr>
              <p:spPr>
                <a:xfrm>
                  <a:off x="-1" y="52118"/>
                  <a:ext cx="566543" cy="30781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60957" tIns="60957" rIns="60957" bIns="60957" numCol="1" anchor="ctr">
                  <a:spAutoFit/>
                </a:bodyPr>
                <a:lstStyle>
                  <a:lvl1pPr algn="ctr">
                    <a:defRPr>
                      <a:solidFill>
                        <a:srgbClr val="FFFFFF"/>
                      </a:solidFill>
                      <a:latin typeface="+mj-lt"/>
                      <a:ea typeface="+mj-ea"/>
                      <a:cs typeface="+mj-cs"/>
                      <a:sym typeface="Arial"/>
                    </a:defRPr>
                  </a:lvl1pPr>
                </a:lstStyle>
                <a:p>
                  <a:pPr defTabSz="1219170" hangingPunct="0"/>
                  <a:r>
                    <a:rPr sz="1867" kern="0">
                      <a:latin typeface="Arial"/>
                      <a:cs typeface="Arial"/>
                    </a:rPr>
                    <a:t>.</a:t>
                  </a:r>
                </a:p>
              </p:txBody>
            </p:sp>
          </p:grpSp>
          <p:grpSp>
            <p:nvGrpSpPr>
              <p:cNvPr id="156" name="is"/>
              <p:cNvGrpSpPr/>
              <p:nvPr/>
            </p:nvGrpSpPr>
            <p:grpSpPr>
              <a:xfrm>
                <a:off x="-4" y="-3"/>
                <a:ext cx="566546" cy="412064"/>
                <a:chOff x="-1" y="-1"/>
                <a:chExt cx="566545" cy="412063"/>
              </a:xfrm>
            </p:grpSpPr>
            <p:sp>
              <p:nvSpPr>
                <p:cNvPr id="154" name="Rectangle"/>
                <p:cNvSpPr/>
                <p:nvPr/>
              </p:nvSpPr>
              <p:spPr>
                <a:xfrm>
                  <a:off x="-1" y="-1"/>
                  <a:ext cx="566545" cy="412063"/>
                </a:xfrm>
                <a:prstGeom prst="rect">
                  <a:avLst/>
                </a:prstGeom>
                <a:gradFill flip="none" rotWithShape="1">
                  <a:gsLst>
                    <a:gs pos="0">
                      <a:schemeClr val="accent5"/>
                    </a:gs>
                    <a:gs pos="100000">
                      <a:srgbClr val="94EBFE"/>
                    </a:gs>
                  </a:gsLst>
                  <a:lin ang="16200000" scaled="0"/>
                </a:gradFill>
                <a:ln w="9525" cap="flat">
                  <a:solidFill>
                    <a:srgbClr val="0094A3"/>
                  </a:solidFill>
                  <a:prstDash val="solid"/>
                  <a:round/>
                </a:ln>
                <a:effectLst>
                  <a:outerShdw blurRad="38100" dist="23000" dir="5400000" rotWithShape="0">
                    <a:srgbClr val="000000">
                      <a:alpha val="35000"/>
                    </a:srgbClr>
                  </a:outerShdw>
                </a:effectLst>
              </p:spPr>
              <p:txBody>
                <a:bodyPr wrap="square" lIns="60957" tIns="60957" rIns="60957" bIns="60957" numCol="1" anchor="ctr">
                  <a:noAutofit/>
                </a:bodyPr>
                <a:lstStyle/>
                <a:p>
                  <a:pPr algn="ctr" defTabSz="1219170" hangingPunct="0">
                    <a:defRPr>
                      <a:solidFill>
                        <a:srgbClr val="FFFFFF"/>
                      </a:solidFill>
                      <a:latin typeface="+mj-lt"/>
                      <a:ea typeface="+mj-ea"/>
                      <a:cs typeface="+mj-cs"/>
                      <a:sym typeface="Arial"/>
                    </a:defRPr>
                  </a:pPr>
                  <a:endParaRPr sz="1867" kern="0">
                    <a:solidFill>
                      <a:srgbClr val="FFFFFF"/>
                    </a:solidFill>
                    <a:latin typeface="Arial"/>
                    <a:cs typeface="Arial"/>
                    <a:sym typeface="Arial"/>
                  </a:endParaRPr>
                </a:p>
              </p:txBody>
            </p:sp>
            <p:sp>
              <p:nvSpPr>
                <p:cNvPr id="155" name="is"/>
                <p:cNvSpPr txBox="1"/>
                <p:nvPr/>
              </p:nvSpPr>
              <p:spPr>
                <a:xfrm>
                  <a:off x="-1" y="52118"/>
                  <a:ext cx="566545" cy="30781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60957" tIns="60957" rIns="60957" bIns="60957" numCol="1" anchor="ctr">
                  <a:spAutoFit/>
                </a:bodyPr>
                <a:lstStyle>
                  <a:lvl1pPr algn="ctr">
                    <a:defRPr>
                      <a:solidFill>
                        <a:srgbClr val="FFFFFF"/>
                      </a:solidFill>
                      <a:latin typeface="+mj-lt"/>
                      <a:ea typeface="+mj-ea"/>
                      <a:cs typeface="+mj-cs"/>
                      <a:sym typeface="Arial"/>
                    </a:defRPr>
                  </a:lvl1pPr>
                </a:lstStyle>
                <a:p>
                  <a:pPr defTabSz="1219170" hangingPunct="0"/>
                  <a:r>
                    <a:rPr sz="1867" kern="0">
                      <a:latin typeface="Arial"/>
                      <a:cs typeface="Arial"/>
                    </a:rPr>
                    <a:t>is</a:t>
                  </a:r>
                </a:p>
              </p:txBody>
            </p:sp>
          </p:grpSp>
          <p:grpSp>
            <p:nvGrpSpPr>
              <p:cNvPr id="159" name="very"/>
              <p:cNvGrpSpPr/>
              <p:nvPr/>
            </p:nvGrpSpPr>
            <p:grpSpPr>
              <a:xfrm>
                <a:off x="605463" y="-3"/>
                <a:ext cx="566545" cy="412064"/>
                <a:chOff x="-1" y="-1"/>
                <a:chExt cx="566543" cy="412063"/>
              </a:xfrm>
            </p:grpSpPr>
            <p:sp>
              <p:nvSpPr>
                <p:cNvPr id="157" name="Rectangle"/>
                <p:cNvSpPr/>
                <p:nvPr/>
              </p:nvSpPr>
              <p:spPr>
                <a:xfrm>
                  <a:off x="-1" y="-1"/>
                  <a:ext cx="566543" cy="412063"/>
                </a:xfrm>
                <a:prstGeom prst="rect">
                  <a:avLst/>
                </a:prstGeom>
                <a:gradFill flip="none" rotWithShape="1">
                  <a:gsLst>
                    <a:gs pos="0">
                      <a:schemeClr val="accent5"/>
                    </a:gs>
                    <a:gs pos="100000">
                      <a:srgbClr val="94EBFE"/>
                    </a:gs>
                  </a:gsLst>
                  <a:lin ang="16200000" scaled="0"/>
                </a:gradFill>
                <a:ln w="9525" cap="flat">
                  <a:solidFill>
                    <a:srgbClr val="0094A3"/>
                  </a:solidFill>
                  <a:prstDash val="solid"/>
                  <a:round/>
                </a:ln>
                <a:effectLst>
                  <a:outerShdw blurRad="38100" dist="23000" dir="5400000" rotWithShape="0">
                    <a:srgbClr val="000000">
                      <a:alpha val="35000"/>
                    </a:srgbClr>
                  </a:outerShdw>
                </a:effectLst>
              </p:spPr>
              <p:txBody>
                <a:bodyPr wrap="square" lIns="60957" tIns="60957" rIns="60957" bIns="60957" numCol="1" anchor="ctr">
                  <a:noAutofit/>
                </a:bodyPr>
                <a:lstStyle/>
                <a:p>
                  <a:pPr algn="ctr" defTabSz="1219170" hangingPunct="0">
                    <a:defRPr>
                      <a:solidFill>
                        <a:srgbClr val="FFFFFF"/>
                      </a:solidFill>
                      <a:latin typeface="+mj-lt"/>
                      <a:ea typeface="+mj-ea"/>
                      <a:cs typeface="+mj-cs"/>
                      <a:sym typeface="Arial"/>
                    </a:defRPr>
                  </a:pPr>
                  <a:endParaRPr sz="1867" kern="0">
                    <a:solidFill>
                      <a:srgbClr val="FFFFFF"/>
                    </a:solidFill>
                    <a:latin typeface="Arial"/>
                    <a:cs typeface="Arial"/>
                    <a:sym typeface="Arial"/>
                  </a:endParaRPr>
                </a:p>
              </p:txBody>
            </p:sp>
            <p:sp>
              <p:nvSpPr>
                <p:cNvPr id="158" name="very"/>
                <p:cNvSpPr txBox="1"/>
                <p:nvPr/>
              </p:nvSpPr>
              <p:spPr>
                <a:xfrm>
                  <a:off x="-1" y="52118"/>
                  <a:ext cx="566543" cy="30781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60957" tIns="60957" rIns="60957" bIns="60957" numCol="1" anchor="ctr">
                  <a:spAutoFit/>
                </a:bodyPr>
                <a:lstStyle>
                  <a:lvl1pPr algn="ctr">
                    <a:defRPr>
                      <a:solidFill>
                        <a:srgbClr val="FFFFFF"/>
                      </a:solidFill>
                      <a:latin typeface="+mj-lt"/>
                      <a:ea typeface="+mj-ea"/>
                      <a:cs typeface="+mj-cs"/>
                      <a:sym typeface="Arial"/>
                    </a:defRPr>
                  </a:lvl1pPr>
                </a:lstStyle>
                <a:p>
                  <a:pPr defTabSz="1219170" hangingPunct="0"/>
                  <a:r>
                    <a:rPr sz="1867" kern="0">
                      <a:latin typeface="Arial"/>
                      <a:cs typeface="Arial"/>
                    </a:rPr>
                    <a:t>very</a:t>
                  </a:r>
                </a:p>
              </p:txBody>
            </p:sp>
          </p:grpSp>
          <p:grpSp>
            <p:nvGrpSpPr>
              <p:cNvPr id="162" name="happy"/>
              <p:cNvGrpSpPr/>
              <p:nvPr/>
            </p:nvGrpSpPr>
            <p:grpSpPr>
              <a:xfrm>
                <a:off x="1210634" y="-3"/>
                <a:ext cx="694140" cy="412064"/>
                <a:chOff x="-2" y="-1"/>
                <a:chExt cx="694139" cy="412063"/>
              </a:xfrm>
            </p:grpSpPr>
            <p:sp>
              <p:nvSpPr>
                <p:cNvPr id="160" name="Rectangle"/>
                <p:cNvSpPr/>
                <p:nvPr/>
              </p:nvSpPr>
              <p:spPr>
                <a:xfrm>
                  <a:off x="-2" y="-1"/>
                  <a:ext cx="694139" cy="412063"/>
                </a:xfrm>
                <a:prstGeom prst="rect">
                  <a:avLst/>
                </a:prstGeom>
                <a:gradFill flip="none" rotWithShape="1">
                  <a:gsLst>
                    <a:gs pos="0">
                      <a:schemeClr val="accent5"/>
                    </a:gs>
                    <a:gs pos="100000">
                      <a:srgbClr val="94EBFE"/>
                    </a:gs>
                  </a:gsLst>
                  <a:lin ang="16200000" scaled="0"/>
                </a:gradFill>
                <a:ln w="9525" cap="flat">
                  <a:solidFill>
                    <a:srgbClr val="0094A3"/>
                  </a:solidFill>
                  <a:prstDash val="solid"/>
                  <a:round/>
                </a:ln>
                <a:effectLst>
                  <a:outerShdw blurRad="38100" dist="23000" dir="5400000" rotWithShape="0">
                    <a:srgbClr val="000000">
                      <a:alpha val="35000"/>
                    </a:srgbClr>
                  </a:outerShdw>
                </a:effectLst>
              </p:spPr>
              <p:txBody>
                <a:bodyPr wrap="square" lIns="60957" tIns="60957" rIns="60957" bIns="60957" numCol="1" anchor="ctr">
                  <a:noAutofit/>
                </a:bodyPr>
                <a:lstStyle/>
                <a:p>
                  <a:pPr algn="ctr" defTabSz="1219170" hangingPunct="0">
                    <a:defRPr>
                      <a:solidFill>
                        <a:srgbClr val="FFFFFF"/>
                      </a:solidFill>
                      <a:latin typeface="+mj-lt"/>
                      <a:ea typeface="+mj-ea"/>
                      <a:cs typeface="+mj-cs"/>
                      <a:sym typeface="Arial"/>
                    </a:defRPr>
                  </a:pPr>
                  <a:endParaRPr sz="1867" kern="0">
                    <a:solidFill>
                      <a:srgbClr val="FFFFFF"/>
                    </a:solidFill>
                    <a:latin typeface="Arial"/>
                    <a:cs typeface="Arial"/>
                    <a:sym typeface="Arial"/>
                  </a:endParaRPr>
                </a:p>
              </p:txBody>
            </p:sp>
            <p:sp>
              <p:nvSpPr>
                <p:cNvPr id="161" name="happy"/>
                <p:cNvSpPr txBox="1"/>
                <p:nvPr/>
              </p:nvSpPr>
              <p:spPr>
                <a:xfrm>
                  <a:off x="-2" y="52118"/>
                  <a:ext cx="694139" cy="30781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60957" tIns="60957" rIns="60957" bIns="60957" numCol="1" anchor="ctr">
                  <a:spAutoFit/>
                </a:bodyPr>
                <a:lstStyle>
                  <a:lvl1pPr algn="ctr">
                    <a:defRPr>
                      <a:solidFill>
                        <a:srgbClr val="FFFFFF"/>
                      </a:solidFill>
                      <a:latin typeface="+mj-lt"/>
                      <a:ea typeface="+mj-ea"/>
                      <a:cs typeface="+mj-cs"/>
                      <a:sym typeface="Arial"/>
                    </a:defRPr>
                  </a:lvl1pPr>
                </a:lstStyle>
                <a:p>
                  <a:pPr defTabSz="1219170" hangingPunct="0"/>
                  <a:r>
                    <a:rPr sz="1867" kern="0">
                      <a:latin typeface="Arial"/>
                      <a:cs typeface="Arial"/>
                    </a:rPr>
                    <a:t>happy</a:t>
                  </a:r>
                </a:p>
              </p:txBody>
            </p:sp>
          </p:grpSp>
        </p:grpSp>
        <p:grpSp>
          <p:nvGrpSpPr>
            <p:cNvPr id="166" name="Transformer Model"/>
            <p:cNvGrpSpPr/>
            <p:nvPr/>
          </p:nvGrpSpPr>
          <p:grpSpPr>
            <a:xfrm>
              <a:off x="139650" y="949403"/>
              <a:ext cx="2524330" cy="653361"/>
              <a:chOff x="-1" y="-2"/>
              <a:chExt cx="2524329" cy="653360"/>
            </a:xfrm>
          </p:grpSpPr>
          <p:sp>
            <p:nvSpPr>
              <p:cNvPr id="164" name="Rectangle"/>
              <p:cNvSpPr/>
              <p:nvPr/>
            </p:nvSpPr>
            <p:spPr>
              <a:xfrm>
                <a:off x="-1" y="-2"/>
                <a:ext cx="2524329" cy="653360"/>
              </a:xfrm>
              <a:prstGeom prst="rect">
                <a:avLst/>
              </a:prstGeom>
              <a:solidFill>
                <a:srgbClr val="6570FF"/>
              </a:solidFill>
              <a:ln w="38100" cap="flat">
                <a:solidFill>
                  <a:srgbClr val="FFFFFF"/>
                </a:solidFill>
                <a:prstDash val="solid"/>
                <a:round/>
              </a:ln>
              <a:effectLst>
                <a:outerShdw blurRad="38100" dist="20000" dir="5400000" rotWithShape="0">
                  <a:srgbClr val="000000">
                    <a:alpha val="38000"/>
                  </a:srgbClr>
                </a:outerShdw>
              </a:effectLst>
            </p:spPr>
            <p:txBody>
              <a:bodyPr wrap="square" lIns="60957" tIns="60957" rIns="60957" bIns="60957" numCol="1" anchor="ctr">
                <a:noAutofit/>
              </a:bodyPr>
              <a:lstStyle/>
              <a:p>
                <a:pPr algn="ctr" defTabSz="1219170" hangingPunct="0">
                  <a:defRPr>
                    <a:solidFill>
                      <a:srgbClr val="FFFFFF"/>
                    </a:solidFill>
                    <a:latin typeface="+mj-lt"/>
                    <a:ea typeface="+mj-ea"/>
                    <a:cs typeface="+mj-cs"/>
                    <a:sym typeface="Arial"/>
                  </a:defRPr>
                </a:pPr>
                <a:endParaRPr sz="1867" kern="0">
                  <a:solidFill>
                    <a:srgbClr val="FFFFFF"/>
                  </a:solidFill>
                  <a:latin typeface="Arial"/>
                  <a:cs typeface="Arial"/>
                  <a:sym typeface="Arial"/>
                </a:endParaRPr>
              </a:p>
            </p:txBody>
          </p:sp>
          <p:sp>
            <p:nvSpPr>
              <p:cNvPr id="165" name="Transformer Model"/>
              <p:cNvSpPr txBox="1"/>
              <p:nvPr/>
            </p:nvSpPr>
            <p:spPr>
              <a:xfrm>
                <a:off x="-1" y="172766"/>
                <a:ext cx="2524329" cy="30782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60957" tIns="60957" rIns="60957" bIns="60957" numCol="1" anchor="ctr">
                <a:spAutoFit/>
              </a:bodyPr>
              <a:lstStyle>
                <a:lvl1pPr algn="ctr">
                  <a:defRPr>
                    <a:solidFill>
                      <a:srgbClr val="FFFFFF"/>
                    </a:solidFill>
                    <a:latin typeface="+mj-lt"/>
                    <a:ea typeface="+mj-ea"/>
                    <a:cs typeface="+mj-cs"/>
                    <a:sym typeface="Arial"/>
                  </a:defRPr>
                </a:lvl1pPr>
              </a:lstStyle>
              <a:p>
                <a:pPr defTabSz="1219170" hangingPunct="0"/>
                <a:r>
                  <a:rPr sz="1867" kern="0">
                    <a:latin typeface="Arial"/>
                    <a:cs typeface="Arial"/>
                  </a:rPr>
                  <a:t>Transformer Model</a:t>
                </a:r>
              </a:p>
            </p:txBody>
          </p:sp>
        </p:grpSp>
        <p:sp>
          <p:nvSpPr>
            <p:cNvPr id="167" name="Flèche"/>
            <p:cNvSpPr/>
            <p:nvPr/>
          </p:nvSpPr>
          <p:spPr>
            <a:xfrm rot="16200000">
              <a:off x="1208485" y="475973"/>
              <a:ext cx="386658" cy="2803630"/>
            </a:xfrm>
            <a:prstGeom prst="rightArrow">
              <a:avLst>
                <a:gd name="adj1" fmla="val 59537"/>
                <a:gd name="adj2" fmla="val 63010"/>
              </a:avLst>
            </a:prstGeom>
            <a:solidFill>
              <a:srgbClr val="6570FF"/>
            </a:solidFill>
            <a:ln w="38100" cap="flat">
              <a:solidFill>
                <a:srgbClr val="FFFFFF"/>
              </a:solidFill>
              <a:prstDash val="solid"/>
              <a:round/>
            </a:ln>
            <a:effectLst>
              <a:outerShdw blurRad="38100" dist="20000" dir="5400000" rotWithShape="0">
                <a:srgbClr val="000000">
                  <a:alpha val="38000"/>
                </a:srgbClr>
              </a:outerShdw>
            </a:effectLst>
          </p:spPr>
          <p:txBody>
            <a:bodyPr wrap="square" lIns="60957" tIns="60957" rIns="60957" bIns="60957" numCol="1" anchor="ctr">
              <a:noAutofit/>
            </a:bodyPr>
            <a:lstStyle/>
            <a:p>
              <a:pPr defTabSz="1219170" hangingPunct="0">
                <a:defRPr>
                  <a:solidFill>
                    <a:srgbClr val="FFFFFF"/>
                  </a:solidFill>
                  <a:latin typeface="+mj-lt"/>
                  <a:ea typeface="+mj-ea"/>
                  <a:cs typeface="+mj-cs"/>
                  <a:sym typeface="Arial"/>
                </a:defRPr>
              </a:pPr>
              <a:endParaRPr sz="1867" kern="0">
                <a:solidFill>
                  <a:srgbClr val="FFFFFF"/>
                </a:solidFill>
                <a:latin typeface="Arial"/>
                <a:cs typeface="Arial"/>
                <a:sym typeface="Arial"/>
              </a:endParaRPr>
            </a:p>
          </p:txBody>
        </p:sp>
        <p:sp>
          <p:nvSpPr>
            <p:cNvPr id="168" name="Ligne"/>
            <p:cNvSpPr/>
            <p:nvPr/>
          </p:nvSpPr>
          <p:spPr>
            <a:xfrm flipV="1">
              <a:off x="399356" y="482685"/>
              <a:ext cx="3" cy="377043"/>
            </a:xfrm>
            <a:prstGeom prst="line">
              <a:avLst/>
            </a:prstGeom>
            <a:noFill/>
            <a:ln w="38100" cap="flat">
              <a:solidFill>
                <a:schemeClr val="accent3"/>
              </a:solidFill>
              <a:prstDash val="solid"/>
              <a:round/>
              <a:tailEnd type="triangle" w="med" len="med"/>
            </a:ln>
            <a:effectLst>
              <a:outerShdw blurRad="38100" dist="20000" dir="5400000" rotWithShape="0">
                <a:srgbClr val="000000">
                  <a:alpha val="38000"/>
                </a:srgbClr>
              </a:outerShdw>
            </a:effectLst>
          </p:spPr>
          <p:txBody>
            <a:bodyPr wrap="square" lIns="60957" tIns="60957" rIns="60957" bIns="60957" numCol="1" anchor="t">
              <a:noAutofit/>
            </a:bodyPr>
            <a:lstStyle/>
            <a:p>
              <a:pPr defTabSz="1219170" hangingPunct="0"/>
              <a:endParaRPr sz="1867" kern="0">
                <a:solidFill>
                  <a:srgbClr val="000000"/>
                </a:solidFill>
                <a:latin typeface="Helvetica"/>
                <a:sym typeface="Helvetica"/>
              </a:endParaRPr>
            </a:p>
          </p:txBody>
        </p:sp>
        <p:sp>
          <p:nvSpPr>
            <p:cNvPr id="169" name="Ligne"/>
            <p:cNvSpPr/>
            <p:nvPr/>
          </p:nvSpPr>
          <p:spPr>
            <a:xfrm flipV="1">
              <a:off x="1059756" y="482685"/>
              <a:ext cx="3" cy="377043"/>
            </a:xfrm>
            <a:prstGeom prst="line">
              <a:avLst/>
            </a:prstGeom>
            <a:noFill/>
            <a:ln w="38100" cap="flat">
              <a:solidFill>
                <a:schemeClr val="accent3"/>
              </a:solidFill>
              <a:prstDash val="solid"/>
              <a:round/>
              <a:tailEnd type="triangle" w="med" len="med"/>
            </a:ln>
            <a:effectLst>
              <a:outerShdw blurRad="38100" dist="20000" dir="5400000" rotWithShape="0">
                <a:srgbClr val="000000">
                  <a:alpha val="38000"/>
                </a:srgbClr>
              </a:outerShdw>
            </a:effectLst>
          </p:spPr>
          <p:txBody>
            <a:bodyPr wrap="square" lIns="60957" tIns="60957" rIns="60957" bIns="60957" numCol="1" anchor="t">
              <a:noAutofit/>
            </a:bodyPr>
            <a:lstStyle/>
            <a:p>
              <a:pPr defTabSz="1219170" hangingPunct="0"/>
              <a:endParaRPr sz="1867" kern="0">
                <a:solidFill>
                  <a:srgbClr val="000000"/>
                </a:solidFill>
                <a:latin typeface="Helvetica"/>
                <a:sym typeface="Helvetica"/>
              </a:endParaRPr>
            </a:p>
          </p:txBody>
        </p:sp>
        <p:sp>
          <p:nvSpPr>
            <p:cNvPr id="170" name="Ligne"/>
            <p:cNvSpPr/>
            <p:nvPr/>
          </p:nvSpPr>
          <p:spPr>
            <a:xfrm flipV="1">
              <a:off x="1720156" y="482685"/>
              <a:ext cx="3" cy="377043"/>
            </a:xfrm>
            <a:prstGeom prst="line">
              <a:avLst/>
            </a:prstGeom>
            <a:noFill/>
            <a:ln w="38100" cap="flat">
              <a:solidFill>
                <a:schemeClr val="accent3"/>
              </a:solidFill>
              <a:prstDash val="solid"/>
              <a:round/>
              <a:tailEnd type="triangle" w="med" len="med"/>
            </a:ln>
            <a:effectLst>
              <a:outerShdw blurRad="38100" dist="20000" dir="5400000" rotWithShape="0">
                <a:srgbClr val="000000">
                  <a:alpha val="38000"/>
                </a:srgbClr>
              </a:outerShdw>
            </a:effectLst>
          </p:spPr>
          <p:txBody>
            <a:bodyPr wrap="square" lIns="60957" tIns="60957" rIns="60957" bIns="60957" numCol="1" anchor="t">
              <a:noAutofit/>
            </a:bodyPr>
            <a:lstStyle/>
            <a:p>
              <a:pPr defTabSz="1219170" hangingPunct="0"/>
              <a:endParaRPr sz="1867" kern="0">
                <a:solidFill>
                  <a:srgbClr val="000000"/>
                </a:solidFill>
                <a:latin typeface="Helvetica"/>
                <a:sym typeface="Helvetica"/>
              </a:endParaRPr>
            </a:p>
          </p:txBody>
        </p:sp>
        <p:sp>
          <p:nvSpPr>
            <p:cNvPr id="171" name="Ligne"/>
            <p:cNvSpPr/>
            <p:nvPr/>
          </p:nvSpPr>
          <p:spPr>
            <a:xfrm flipV="1">
              <a:off x="2380556" y="482685"/>
              <a:ext cx="3" cy="377043"/>
            </a:xfrm>
            <a:prstGeom prst="line">
              <a:avLst/>
            </a:prstGeom>
            <a:noFill/>
            <a:ln w="38100" cap="flat">
              <a:solidFill>
                <a:schemeClr val="accent3"/>
              </a:solidFill>
              <a:prstDash val="solid"/>
              <a:round/>
              <a:tailEnd type="triangle" w="med" len="med"/>
            </a:ln>
            <a:effectLst>
              <a:outerShdw blurRad="38100" dist="20000" dir="5400000" rotWithShape="0">
                <a:srgbClr val="000000">
                  <a:alpha val="38000"/>
                </a:srgbClr>
              </a:outerShdw>
            </a:effectLst>
          </p:spPr>
          <p:txBody>
            <a:bodyPr wrap="square" lIns="60957" tIns="60957" rIns="60957" bIns="60957" numCol="1" anchor="t">
              <a:noAutofit/>
            </a:bodyPr>
            <a:lstStyle/>
            <a:p>
              <a:pPr defTabSz="1219170" hangingPunct="0"/>
              <a:endParaRPr sz="1867" kern="0">
                <a:solidFill>
                  <a:srgbClr val="000000"/>
                </a:solidFill>
                <a:latin typeface="Helvetica"/>
                <a:sym typeface="Helvetica"/>
              </a:endParaRPr>
            </a:p>
          </p:txBody>
        </p:sp>
        <p:sp>
          <p:nvSpPr>
            <p:cNvPr id="172" name="Ligne"/>
            <p:cNvSpPr/>
            <p:nvPr/>
          </p:nvSpPr>
          <p:spPr>
            <a:xfrm flipV="1">
              <a:off x="412056" y="482684"/>
              <a:ext cx="604237" cy="369040"/>
            </a:xfrm>
            <a:prstGeom prst="line">
              <a:avLst/>
            </a:prstGeom>
            <a:noFill/>
            <a:ln w="38100" cap="flat">
              <a:solidFill>
                <a:schemeClr val="accent3"/>
              </a:solidFill>
              <a:prstDash val="solid"/>
              <a:round/>
              <a:tailEnd type="triangle" w="med" len="med"/>
            </a:ln>
            <a:effectLst>
              <a:outerShdw blurRad="38100" dist="20000" dir="5400000" rotWithShape="0">
                <a:srgbClr val="000000">
                  <a:alpha val="38000"/>
                </a:srgbClr>
              </a:outerShdw>
            </a:effectLst>
          </p:spPr>
          <p:txBody>
            <a:bodyPr wrap="square" lIns="60957" tIns="60957" rIns="60957" bIns="60957" numCol="1" anchor="t">
              <a:noAutofit/>
            </a:bodyPr>
            <a:lstStyle/>
            <a:p>
              <a:pPr defTabSz="1219170" hangingPunct="0"/>
              <a:endParaRPr sz="1867" kern="0">
                <a:solidFill>
                  <a:srgbClr val="000000"/>
                </a:solidFill>
                <a:latin typeface="Helvetica"/>
                <a:sym typeface="Helvetica"/>
              </a:endParaRPr>
            </a:p>
          </p:txBody>
        </p:sp>
        <p:sp>
          <p:nvSpPr>
            <p:cNvPr id="173" name="Ligne"/>
            <p:cNvSpPr/>
            <p:nvPr/>
          </p:nvSpPr>
          <p:spPr>
            <a:xfrm flipV="1">
              <a:off x="1092804" y="474432"/>
              <a:ext cx="604237" cy="369039"/>
            </a:xfrm>
            <a:prstGeom prst="line">
              <a:avLst/>
            </a:prstGeom>
            <a:noFill/>
            <a:ln w="38100" cap="flat">
              <a:solidFill>
                <a:schemeClr val="accent3"/>
              </a:solidFill>
              <a:prstDash val="solid"/>
              <a:round/>
              <a:tailEnd type="triangle" w="med" len="med"/>
            </a:ln>
            <a:effectLst>
              <a:outerShdw blurRad="38100" dist="20000" dir="5400000" rotWithShape="0">
                <a:srgbClr val="000000">
                  <a:alpha val="38000"/>
                </a:srgbClr>
              </a:outerShdw>
            </a:effectLst>
          </p:spPr>
          <p:txBody>
            <a:bodyPr wrap="square" lIns="60957" tIns="60957" rIns="60957" bIns="60957" numCol="1" anchor="t">
              <a:noAutofit/>
            </a:bodyPr>
            <a:lstStyle/>
            <a:p>
              <a:pPr defTabSz="1219170" hangingPunct="0"/>
              <a:endParaRPr sz="1867" kern="0">
                <a:solidFill>
                  <a:srgbClr val="000000"/>
                </a:solidFill>
                <a:latin typeface="Helvetica"/>
                <a:sym typeface="Helvetica"/>
              </a:endParaRPr>
            </a:p>
          </p:txBody>
        </p:sp>
        <p:sp>
          <p:nvSpPr>
            <p:cNvPr id="174" name="Ligne"/>
            <p:cNvSpPr/>
            <p:nvPr/>
          </p:nvSpPr>
          <p:spPr>
            <a:xfrm flipV="1">
              <a:off x="1773551" y="474432"/>
              <a:ext cx="604238" cy="369039"/>
            </a:xfrm>
            <a:prstGeom prst="line">
              <a:avLst/>
            </a:prstGeom>
            <a:noFill/>
            <a:ln w="38100" cap="flat">
              <a:solidFill>
                <a:schemeClr val="accent3"/>
              </a:solidFill>
              <a:prstDash val="solid"/>
              <a:round/>
              <a:tailEnd type="triangle" w="med" len="med"/>
            </a:ln>
            <a:effectLst>
              <a:outerShdw blurRad="38100" dist="20000" dir="5400000" rotWithShape="0">
                <a:srgbClr val="000000">
                  <a:alpha val="38000"/>
                </a:srgbClr>
              </a:outerShdw>
            </a:effectLst>
          </p:spPr>
          <p:txBody>
            <a:bodyPr wrap="square" lIns="60957" tIns="60957" rIns="60957" bIns="60957" numCol="1" anchor="t">
              <a:noAutofit/>
            </a:bodyPr>
            <a:lstStyle/>
            <a:p>
              <a:pPr defTabSz="1219170" hangingPunct="0"/>
              <a:endParaRPr sz="1867" kern="0">
                <a:solidFill>
                  <a:srgbClr val="000000"/>
                </a:solidFill>
                <a:latin typeface="Helvetica"/>
                <a:sym typeface="Helvetica"/>
              </a:endParaRPr>
            </a:p>
          </p:txBody>
        </p:sp>
        <p:sp>
          <p:nvSpPr>
            <p:cNvPr id="175" name="Ligne"/>
            <p:cNvSpPr/>
            <p:nvPr/>
          </p:nvSpPr>
          <p:spPr>
            <a:xfrm flipV="1">
              <a:off x="412056" y="487132"/>
              <a:ext cx="1289293" cy="369039"/>
            </a:xfrm>
            <a:prstGeom prst="line">
              <a:avLst/>
            </a:prstGeom>
            <a:noFill/>
            <a:ln w="38100" cap="flat">
              <a:solidFill>
                <a:schemeClr val="accent3"/>
              </a:solidFill>
              <a:prstDash val="solid"/>
              <a:round/>
              <a:tailEnd type="triangle" w="med" len="med"/>
            </a:ln>
            <a:effectLst>
              <a:outerShdw blurRad="38100" dist="20000" dir="5400000" rotWithShape="0">
                <a:srgbClr val="000000">
                  <a:alpha val="38000"/>
                </a:srgbClr>
              </a:outerShdw>
            </a:effectLst>
          </p:spPr>
          <p:txBody>
            <a:bodyPr wrap="square" lIns="60957" tIns="60957" rIns="60957" bIns="60957" numCol="1" anchor="t">
              <a:noAutofit/>
            </a:bodyPr>
            <a:lstStyle/>
            <a:p>
              <a:pPr defTabSz="1219170" hangingPunct="0"/>
              <a:endParaRPr sz="1867" kern="0">
                <a:solidFill>
                  <a:srgbClr val="000000"/>
                </a:solidFill>
                <a:latin typeface="Helvetica"/>
                <a:sym typeface="Helvetica"/>
              </a:endParaRPr>
            </a:p>
          </p:txBody>
        </p:sp>
        <p:sp>
          <p:nvSpPr>
            <p:cNvPr id="176" name="Ligne"/>
            <p:cNvSpPr/>
            <p:nvPr/>
          </p:nvSpPr>
          <p:spPr>
            <a:xfrm flipV="1">
              <a:off x="1078132" y="517137"/>
              <a:ext cx="1289293" cy="369039"/>
            </a:xfrm>
            <a:prstGeom prst="line">
              <a:avLst/>
            </a:prstGeom>
            <a:noFill/>
            <a:ln w="38100" cap="flat">
              <a:solidFill>
                <a:schemeClr val="accent3"/>
              </a:solidFill>
              <a:prstDash val="solid"/>
              <a:round/>
              <a:tailEnd type="triangle" w="med" len="med"/>
            </a:ln>
            <a:effectLst>
              <a:outerShdw blurRad="38100" dist="20000" dir="5400000" rotWithShape="0">
                <a:srgbClr val="000000">
                  <a:alpha val="38000"/>
                </a:srgbClr>
              </a:outerShdw>
            </a:effectLst>
          </p:spPr>
          <p:txBody>
            <a:bodyPr wrap="square" lIns="60957" tIns="60957" rIns="60957" bIns="60957" numCol="1" anchor="t">
              <a:noAutofit/>
            </a:bodyPr>
            <a:lstStyle/>
            <a:p>
              <a:pPr defTabSz="1219170" hangingPunct="0"/>
              <a:endParaRPr sz="1867" kern="0">
                <a:solidFill>
                  <a:srgbClr val="000000"/>
                </a:solidFill>
                <a:latin typeface="Helvetica"/>
                <a:sym typeface="Helvetica"/>
              </a:endParaRPr>
            </a:p>
          </p:txBody>
        </p:sp>
        <p:sp>
          <p:nvSpPr>
            <p:cNvPr id="177" name="Ligne"/>
            <p:cNvSpPr/>
            <p:nvPr/>
          </p:nvSpPr>
          <p:spPr>
            <a:xfrm flipV="1">
              <a:off x="417732" y="504437"/>
              <a:ext cx="1947858" cy="369039"/>
            </a:xfrm>
            <a:prstGeom prst="line">
              <a:avLst/>
            </a:prstGeom>
            <a:noFill/>
            <a:ln w="38100" cap="flat">
              <a:solidFill>
                <a:schemeClr val="accent3"/>
              </a:solidFill>
              <a:prstDash val="solid"/>
              <a:round/>
              <a:tailEnd type="triangle" w="med" len="med"/>
            </a:ln>
            <a:effectLst>
              <a:outerShdw blurRad="38100" dist="20000" dir="5400000" rotWithShape="0">
                <a:srgbClr val="000000">
                  <a:alpha val="38000"/>
                </a:srgbClr>
              </a:outerShdw>
            </a:effectLst>
          </p:spPr>
          <p:txBody>
            <a:bodyPr wrap="square" lIns="60957" tIns="60957" rIns="60957" bIns="60957" numCol="1" anchor="t">
              <a:noAutofit/>
            </a:bodyPr>
            <a:lstStyle/>
            <a:p>
              <a:pPr defTabSz="1219170" hangingPunct="0"/>
              <a:endParaRPr sz="1867" kern="0">
                <a:solidFill>
                  <a:srgbClr val="000000"/>
                </a:solidFill>
                <a:latin typeface="Helvetica"/>
                <a:sym typeface="Helvetica"/>
              </a:endParaRPr>
            </a:p>
          </p:txBody>
        </p:sp>
      </p:grpSp>
      <p:sp>
        <p:nvSpPr>
          <p:cNvPr id="179" name="Shape 81"/>
          <p:cNvSpPr txBox="1"/>
          <p:nvPr/>
        </p:nvSpPr>
        <p:spPr>
          <a:xfrm>
            <a:off x="212397" y="2959624"/>
            <a:ext cx="4713548" cy="3804712"/>
          </a:xfrm>
          <a:prstGeom prst="rect">
            <a:avLst/>
          </a:prstGeom>
          <a:ln w="12700">
            <a:miter lim="400000"/>
          </a:ln>
          <a:extLst>
            <a:ext uri="{C572A759-6A51-4108-AA02-DFA0A04FC94B}">
              <ma14:wrappingTextBoxFlag xmlns="" xmlns:ma14="http://schemas.microsoft.com/office/mac/drawingml/2011/main" val="1"/>
            </a:ext>
          </a:extLst>
        </p:spPr>
        <p:txBody>
          <a:bodyPr lIns="121896" tIns="121896" rIns="121896" bIns="121896">
            <a:normAutofit/>
          </a:bodyPr>
          <a:lstStyle/>
          <a:p>
            <a:pPr marL="579106" indent="-434328" defTabSz="1158211" hangingPunct="0">
              <a:lnSpc>
                <a:spcPct val="115000"/>
              </a:lnSpc>
              <a:buClr>
                <a:srgbClr val="FFFFFF"/>
              </a:buClr>
              <a:buSzPts val="1700"/>
              <a:buFont typeface="Arial"/>
              <a:buChar char="●"/>
              <a:defRPr sz="1700">
                <a:solidFill>
                  <a:srgbClr val="FFFFFF"/>
                </a:solidFill>
                <a:latin typeface="+mj-lt"/>
                <a:ea typeface="+mj-ea"/>
                <a:cs typeface="+mj-cs"/>
                <a:sym typeface="Arial"/>
              </a:defRPr>
            </a:pPr>
            <a:r>
              <a:rPr sz="2267" kern="0">
                <a:solidFill>
                  <a:srgbClr val="FFFFFF"/>
                </a:solidFill>
                <a:latin typeface="Arial"/>
                <a:cs typeface="Arial"/>
                <a:sym typeface="Arial"/>
              </a:rPr>
              <a:t>Inside:</a:t>
            </a:r>
          </a:p>
          <a:p>
            <a:pPr marL="1158211" lvl="1" indent="-434328" defTabSz="1158211" hangingPunct="0">
              <a:lnSpc>
                <a:spcPct val="115000"/>
              </a:lnSpc>
              <a:buClr>
                <a:srgbClr val="FFFFFF"/>
              </a:buClr>
              <a:buSzPts val="1700"/>
              <a:buFont typeface="Arial"/>
              <a:buChar char="●"/>
              <a:defRPr sz="1700">
                <a:solidFill>
                  <a:srgbClr val="FFFFFF"/>
                </a:solidFill>
                <a:latin typeface="+mj-lt"/>
                <a:ea typeface="+mj-ea"/>
                <a:cs typeface="+mj-cs"/>
                <a:sym typeface="Arial"/>
              </a:defRPr>
            </a:pPr>
            <a:r>
              <a:rPr sz="2267" kern="0">
                <a:solidFill>
                  <a:srgbClr val="FFFFFF"/>
                </a:solidFill>
                <a:latin typeface="Arial"/>
                <a:cs typeface="Arial"/>
                <a:sym typeface="Arial"/>
              </a:rPr>
              <a:t>Self-attention layers:</a:t>
            </a:r>
            <a:br>
              <a:rPr sz="2267" kern="0">
                <a:solidFill>
                  <a:srgbClr val="FFFFFF"/>
                </a:solidFill>
                <a:latin typeface="Arial"/>
                <a:cs typeface="Arial"/>
                <a:sym typeface="Arial"/>
              </a:rPr>
            </a:br>
            <a:r>
              <a:rPr sz="2267" kern="0">
                <a:solidFill>
                  <a:srgbClr val="FFFFFF"/>
                </a:solidFill>
                <a:latin typeface="Arial"/>
                <a:cs typeface="Arial"/>
                <a:sym typeface="Arial"/>
              </a:rPr>
              <a:t>compute Key-Value-Query for each element of the sequence</a:t>
            </a:r>
          </a:p>
          <a:p>
            <a:pPr marL="1158211" lvl="1" indent="-434328" defTabSz="1158211" hangingPunct="0">
              <a:lnSpc>
                <a:spcPct val="115000"/>
              </a:lnSpc>
              <a:buClr>
                <a:srgbClr val="FFFFFF"/>
              </a:buClr>
              <a:buSzPts val="1700"/>
              <a:buFont typeface="Arial"/>
              <a:buChar char="●"/>
              <a:defRPr sz="1700">
                <a:solidFill>
                  <a:srgbClr val="FFFFFF"/>
                </a:solidFill>
                <a:latin typeface="+mj-lt"/>
                <a:ea typeface="+mj-ea"/>
                <a:cs typeface="+mj-cs"/>
                <a:sym typeface="Arial"/>
              </a:defRPr>
            </a:pPr>
            <a:r>
              <a:rPr sz="2267" kern="0">
                <a:solidFill>
                  <a:srgbClr val="FFFFFF"/>
                </a:solidFill>
                <a:latin typeface="Arial"/>
                <a:cs typeface="Arial"/>
                <a:sym typeface="Arial"/>
              </a:rPr>
              <a:t>Decoder Transformer:</a:t>
            </a:r>
            <a:br>
              <a:rPr sz="2267" kern="0">
                <a:solidFill>
                  <a:srgbClr val="FFFFFF"/>
                </a:solidFill>
                <a:latin typeface="Arial"/>
                <a:cs typeface="Arial"/>
                <a:sym typeface="Arial"/>
              </a:rPr>
            </a:br>
            <a:r>
              <a:rPr sz="2267" kern="0">
                <a:solidFill>
                  <a:srgbClr val="FFFFFF"/>
                </a:solidFill>
                <a:latin typeface="Arial"/>
                <a:cs typeface="Arial"/>
                <a:sym typeface="Arial"/>
              </a:rPr>
              <a:t>Causal masking in the attention heads to only attend to the past.</a:t>
            </a:r>
          </a:p>
        </p:txBody>
      </p:sp>
    </p:spTree>
    <p:extLst>
      <p:ext uri="{BB962C8B-B14F-4D97-AF65-F5344CB8AC3E}">
        <p14:creationId xmlns:p14="http://schemas.microsoft.com/office/powerpoint/2010/main" val="1120169504"/>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6570FF"/>
        </a:solidFill>
        <a:effectLst/>
      </p:bgPr>
    </p:bg>
    <p:spTree>
      <p:nvGrpSpPr>
        <p:cNvPr id="1" name=""/>
        <p:cNvGrpSpPr/>
        <p:nvPr/>
      </p:nvGrpSpPr>
      <p:grpSpPr>
        <a:xfrm>
          <a:off x="0" y="0"/>
          <a:ext cx="0" cy="0"/>
          <a:chOff x="0" y="0"/>
          <a:chExt cx="0" cy="0"/>
        </a:xfrm>
      </p:grpSpPr>
      <p:sp>
        <p:nvSpPr>
          <p:cNvPr id="183" name="Shape 62"/>
          <p:cNvSpPr txBox="1">
            <a:spLocks noGrp="1"/>
          </p:cNvSpPr>
          <p:nvPr>
            <p:ph type="ctrTitle"/>
          </p:nvPr>
        </p:nvSpPr>
        <p:spPr>
          <a:xfrm>
            <a:off x="160486" y="139552"/>
            <a:ext cx="11871029" cy="878753"/>
          </a:xfrm>
          <a:prstGeom prst="rect">
            <a:avLst/>
          </a:prstGeom>
        </p:spPr>
        <p:txBody>
          <a:bodyPr anchor="t"/>
          <a:lstStyle>
            <a:lvl1pPr defTabSz="548640">
              <a:defRPr sz="3100" b="1">
                <a:solidFill>
                  <a:srgbClr val="FFFFFF"/>
                </a:solidFill>
              </a:defRPr>
            </a:lvl1pPr>
          </a:lstStyle>
          <a:p>
            <a:r>
              <a:t>Training a Neural Network Model for Chit-Chat</a:t>
            </a:r>
          </a:p>
        </p:txBody>
      </p:sp>
      <p:sp>
        <p:nvSpPr>
          <p:cNvPr id="184" name="Shape 81"/>
          <p:cNvSpPr txBox="1"/>
          <p:nvPr/>
        </p:nvSpPr>
        <p:spPr>
          <a:xfrm>
            <a:off x="330932" y="2294555"/>
            <a:ext cx="12207469" cy="1843875"/>
          </a:xfrm>
          <a:prstGeom prst="rect">
            <a:avLst/>
          </a:prstGeom>
          <a:ln w="12700">
            <a:miter lim="400000"/>
          </a:ln>
          <a:extLst>
            <a:ext uri="{C572A759-6A51-4108-AA02-DFA0A04FC94B}">
              <ma14:wrappingTextBoxFlag xmlns="" xmlns:ma14="http://schemas.microsoft.com/office/mac/drawingml/2011/main" val="1"/>
            </a:ext>
          </a:extLst>
        </p:spPr>
        <p:txBody>
          <a:bodyPr lIns="121896" tIns="121896" rIns="121896" bIns="121896">
            <a:normAutofit/>
          </a:bodyPr>
          <a:lstStyle/>
          <a:p>
            <a:pPr marL="609585" indent="-457189" defTabSz="1219170" hangingPunct="0">
              <a:lnSpc>
                <a:spcPct val="115000"/>
              </a:lnSpc>
              <a:buClr>
                <a:srgbClr val="FFFFFF"/>
              </a:buClr>
              <a:buSzPts val="1800"/>
              <a:buFont typeface="Arial"/>
              <a:buChar char="●"/>
              <a:defRPr sz="1800">
                <a:solidFill>
                  <a:srgbClr val="FFFFFF"/>
                </a:solidFill>
                <a:latin typeface="+mj-lt"/>
                <a:ea typeface="+mj-ea"/>
                <a:cs typeface="+mj-cs"/>
                <a:sym typeface="Arial"/>
              </a:defRPr>
            </a:pPr>
            <a:r>
              <a:rPr sz="2400" kern="0">
                <a:solidFill>
                  <a:srgbClr val="FFFFFF"/>
                </a:solidFill>
                <a:latin typeface="Arial"/>
                <a:cs typeface="Arial"/>
                <a:sym typeface="Arial"/>
              </a:rPr>
              <a:t>But it is still </a:t>
            </a:r>
            <a:r>
              <a:rPr sz="2400" b="1" kern="0">
                <a:solidFill>
                  <a:srgbClr val="FFFFFF"/>
                </a:solidFill>
                <a:latin typeface="Arial"/>
                <a:cs typeface="Arial"/>
                <a:sym typeface="Arial"/>
              </a:rPr>
              <a:t>small</a:t>
            </a:r>
            <a:r>
              <a:rPr sz="2400" kern="0">
                <a:solidFill>
                  <a:srgbClr val="FFFFFF"/>
                </a:solidFill>
                <a:latin typeface="Arial"/>
                <a:cs typeface="Arial"/>
                <a:sym typeface="Arial"/>
              </a:rPr>
              <a:t> for training a deep learning model:</a:t>
            </a:r>
          </a:p>
          <a:p>
            <a:pPr marL="1219170" lvl="1" indent="-457189" defTabSz="1219170" hangingPunct="0">
              <a:lnSpc>
                <a:spcPct val="115000"/>
              </a:lnSpc>
              <a:buClr>
                <a:srgbClr val="FFFFFF"/>
              </a:buClr>
              <a:buSzPts val="1800"/>
              <a:buFont typeface="Arial"/>
              <a:buChar char="●"/>
              <a:defRPr sz="1800">
                <a:solidFill>
                  <a:srgbClr val="FFFFFF"/>
                </a:solidFill>
                <a:latin typeface="+mj-lt"/>
                <a:ea typeface="+mj-ea"/>
                <a:cs typeface="+mj-cs"/>
                <a:sym typeface="Arial"/>
              </a:defRPr>
            </a:pPr>
            <a:r>
              <a:rPr sz="2400" kern="0">
                <a:solidFill>
                  <a:srgbClr val="FFFFFF"/>
                </a:solidFill>
                <a:latin typeface="Arial"/>
                <a:cs typeface="Arial"/>
                <a:sym typeface="Arial"/>
              </a:rPr>
              <a:t>1B words in the Billion Words dataset</a:t>
            </a:r>
          </a:p>
          <a:p>
            <a:pPr marL="1219170" lvl="1" indent="-457189" defTabSz="1219170" hangingPunct="0">
              <a:lnSpc>
                <a:spcPct val="115000"/>
              </a:lnSpc>
              <a:buClr>
                <a:srgbClr val="FFFFFF"/>
              </a:buClr>
              <a:buSzPts val="1800"/>
              <a:buFont typeface="Arial"/>
              <a:buChar char="●"/>
              <a:defRPr sz="1800">
                <a:solidFill>
                  <a:srgbClr val="FFFFFF"/>
                </a:solidFill>
                <a:latin typeface="+mj-lt"/>
                <a:ea typeface="+mj-ea"/>
                <a:cs typeface="+mj-cs"/>
                <a:sym typeface="Arial"/>
              </a:defRPr>
            </a:pPr>
            <a:r>
              <a:rPr sz="2400" kern="0">
                <a:solidFill>
                  <a:srgbClr val="FFFFFF"/>
                </a:solidFill>
                <a:latin typeface="Arial"/>
                <a:cs typeface="Arial"/>
                <a:sym typeface="Arial"/>
              </a:rPr>
              <a:t>~1M sentences in CoNLL 2012 (used for training co-reference systems)</a:t>
            </a:r>
          </a:p>
        </p:txBody>
      </p:sp>
      <p:sp>
        <p:nvSpPr>
          <p:cNvPr id="185" name="Shape 81"/>
          <p:cNvSpPr txBox="1"/>
          <p:nvPr/>
        </p:nvSpPr>
        <p:spPr>
          <a:xfrm>
            <a:off x="330932" y="966293"/>
            <a:ext cx="12207469" cy="1415303"/>
          </a:xfrm>
          <a:prstGeom prst="rect">
            <a:avLst/>
          </a:prstGeom>
          <a:ln w="12700">
            <a:miter lim="400000"/>
          </a:ln>
          <a:extLst>
            <a:ext uri="{C572A759-6A51-4108-AA02-DFA0A04FC94B}">
              <ma14:wrappingTextBoxFlag xmlns="" xmlns:ma14="http://schemas.microsoft.com/office/mac/drawingml/2011/main" val="1"/>
            </a:ext>
          </a:extLst>
        </p:spPr>
        <p:txBody>
          <a:bodyPr lIns="121896" tIns="121896" rIns="121896" bIns="121896">
            <a:normAutofit/>
          </a:bodyPr>
          <a:lstStyle/>
          <a:p>
            <a:pPr marL="609585" indent="-457189" defTabSz="1219170" hangingPunct="0">
              <a:lnSpc>
                <a:spcPct val="115000"/>
              </a:lnSpc>
              <a:buClr>
                <a:srgbClr val="FFFFFF"/>
              </a:buClr>
              <a:buSzPts val="1800"/>
              <a:buFont typeface="Arial"/>
              <a:buChar char="●"/>
              <a:defRPr sz="1800">
                <a:solidFill>
                  <a:srgbClr val="FFFFFF"/>
                </a:solidFill>
                <a:latin typeface="+mj-lt"/>
                <a:ea typeface="+mj-ea"/>
                <a:cs typeface="+mj-cs"/>
                <a:sym typeface="Arial"/>
              </a:defRPr>
            </a:pPr>
            <a:r>
              <a:rPr sz="2400" kern="0">
                <a:solidFill>
                  <a:srgbClr val="FFFFFF"/>
                </a:solidFill>
                <a:latin typeface="Arial"/>
                <a:cs typeface="Arial"/>
                <a:sym typeface="Arial"/>
              </a:rPr>
              <a:t>PERSONA-CHAT is </a:t>
            </a:r>
            <a:r>
              <a:rPr sz="2400" b="1" kern="0">
                <a:solidFill>
                  <a:srgbClr val="FFFFFF"/>
                </a:solidFill>
                <a:latin typeface="Arial"/>
                <a:cs typeface="Arial"/>
                <a:sym typeface="Arial"/>
              </a:rPr>
              <a:t>one of the biggest</a:t>
            </a:r>
            <a:r>
              <a:rPr sz="2400" kern="0">
                <a:solidFill>
                  <a:srgbClr val="FFFFFF"/>
                </a:solidFill>
                <a:latin typeface="Arial"/>
                <a:cs typeface="Arial"/>
                <a:sym typeface="Arial"/>
              </a:rPr>
              <a:t> multi-turn dialog dataset :</a:t>
            </a:r>
          </a:p>
          <a:p>
            <a:pPr marL="1219170" lvl="1" indent="-457189" defTabSz="1219170" hangingPunct="0">
              <a:lnSpc>
                <a:spcPct val="115000"/>
              </a:lnSpc>
              <a:buClr>
                <a:srgbClr val="FFFFFF"/>
              </a:buClr>
              <a:buSzPts val="1600"/>
              <a:buFont typeface="Arial"/>
              <a:buChar char="●"/>
              <a:defRPr sz="1600">
                <a:solidFill>
                  <a:srgbClr val="FFFFFF"/>
                </a:solidFill>
                <a:latin typeface="+mj-lt"/>
                <a:ea typeface="+mj-ea"/>
                <a:cs typeface="+mj-cs"/>
                <a:sym typeface="Arial"/>
              </a:defRPr>
            </a:pPr>
            <a:r>
              <a:rPr sz="2133" kern="0">
                <a:solidFill>
                  <a:srgbClr val="FFFFFF"/>
                </a:solidFill>
                <a:latin typeface="Arial"/>
                <a:cs typeface="Arial"/>
                <a:sym typeface="Arial"/>
              </a:rPr>
              <a:t>164,356 utterances and about 1-2M words</a:t>
            </a:r>
          </a:p>
          <a:p>
            <a:pPr marL="1219170" lvl="1" indent="-457189" defTabSz="1219170" hangingPunct="0">
              <a:lnSpc>
                <a:spcPct val="115000"/>
              </a:lnSpc>
              <a:buClr>
                <a:srgbClr val="FFFFFF"/>
              </a:buClr>
              <a:buSzPts val="1600"/>
              <a:buFont typeface="Arial"/>
              <a:buChar char="●"/>
              <a:defRPr sz="1600">
                <a:solidFill>
                  <a:srgbClr val="FFFFFF"/>
                </a:solidFill>
                <a:latin typeface="+mj-lt"/>
                <a:ea typeface="+mj-ea"/>
                <a:cs typeface="+mj-cs"/>
                <a:sym typeface="Arial"/>
              </a:defRPr>
            </a:pPr>
            <a:r>
              <a:rPr sz="2133" kern="0">
                <a:solidFill>
                  <a:srgbClr val="FFFFFF"/>
                </a:solidFill>
                <a:latin typeface="Arial"/>
                <a:cs typeface="Arial"/>
                <a:sym typeface="Arial"/>
              </a:rPr>
              <a:t>Average number of turns: 14</a:t>
            </a:r>
          </a:p>
        </p:txBody>
      </p:sp>
      <p:sp>
        <p:nvSpPr>
          <p:cNvPr id="186" name="Shape 81"/>
          <p:cNvSpPr txBox="1"/>
          <p:nvPr/>
        </p:nvSpPr>
        <p:spPr>
          <a:xfrm>
            <a:off x="330932" y="3770875"/>
            <a:ext cx="12207469" cy="2793784"/>
          </a:xfrm>
          <a:prstGeom prst="rect">
            <a:avLst/>
          </a:prstGeom>
          <a:ln w="12700">
            <a:miter lim="400000"/>
          </a:ln>
          <a:extLst>
            <a:ext uri="{C572A759-6A51-4108-AA02-DFA0A04FC94B}">
              <ma14:wrappingTextBoxFlag xmlns="" xmlns:ma14="http://schemas.microsoft.com/office/mac/drawingml/2011/main" val="1"/>
            </a:ext>
          </a:extLst>
        </p:spPr>
        <p:txBody>
          <a:bodyPr lIns="121896" tIns="121896" rIns="121896" bIns="121896">
            <a:normAutofit lnSpcReduction="10000"/>
          </a:bodyPr>
          <a:lstStyle/>
          <a:p>
            <a:pPr marL="603488" indent="-452615" defTabSz="1206976" hangingPunct="0">
              <a:lnSpc>
                <a:spcPct val="115000"/>
              </a:lnSpc>
              <a:buClr>
                <a:srgbClr val="FFFFFF"/>
              </a:buClr>
              <a:buSzPts val="1700"/>
              <a:buFont typeface="Arial"/>
              <a:buChar char="●"/>
              <a:defRPr sz="1700">
                <a:solidFill>
                  <a:srgbClr val="FFFFFF"/>
                </a:solidFill>
                <a:latin typeface="+mj-lt"/>
                <a:ea typeface="+mj-ea"/>
                <a:cs typeface="+mj-cs"/>
                <a:sym typeface="Arial"/>
              </a:defRPr>
            </a:pPr>
            <a:r>
              <a:rPr sz="2267" kern="0">
                <a:solidFill>
                  <a:srgbClr val="FFFFFF"/>
                </a:solidFill>
                <a:latin typeface="Arial"/>
                <a:cs typeface="Arial"/>
                <a:sym typeface="Arial"/>
              </a:rPr>
              <a:t>And generating an engaging open-domain dialogue requires:</a:t>
            </a:r>
          </a:p>
          <a:p>
            <a:pPr marL="1206976" lvl="1" indent="-452614" defTabSz="1206976" hangingPunct="0">
              <a:lnSpc>
                <a:spcPct val="115000"/>
              </a:lnSpc>
              <a:buClr>
                <a:srgbClr val="FFFFFF"/>
              </a:buClr>
              <a:buSzPts val="1400"/>
              <a:buFont typeface="Arial"/>
              <a:buChar char="●"/>
              <a:defRPr>
                <a:solidFill>
                  <a:srgbClr val="FFFFFF"/>
                </a:solidFill>
                <a:latin typeface="+mj-lt"/>
                <a:ea typeface="+mj-ea"/>
                <a:cs typeface="+mj-cs"/>
                <a:sym typeface="Arial"/>
              </a:defRPr>
            </a:pPr>
            <a:r>
              <a:rPr sz="1867" kern="0">
                <a:solidFill>
                  <a:srgbClr val="FFFFFF"/>
                </a:solidFill>
                <a:latin typeface="Arial"/>
                <a:cs typeface="Arial"/>
                <a:sym typeface="Arial"/>
              </a:rPr>
              <a:t>topic-coherence,</a:t>
            </a:r>
          </a:p>
          <a:p>
            <a:pPr marL="1206976" lvl="1" indent="-452614" defTabSz="1206976" hangingPunct="0">
              <a:lnSpc>
                <a:spcPct val="115000"/>
              </a:lnSpc>
              <a:buClr>
                <a:srgbClr val="FFFFFF"/>
              </a:buClr>
              <a:buSzPts val="1400"/>
              <a:buFont typeface="Arial"/>
              <a:buChar char="●"/>
              <a:defRPr>
                <a:solidFill>
                  <a:srgbClr val="FFFFFF"/>
                </a:solidFill>
                <a:latin typeface="+mj-lt"/>
                <a:ea typeface="+mj-ea"/>
                <a:cs typeface="+mj-cs"/>
                <a:sym typeface="Arial"/>
              </a:defRPr>
            </a:pPr>
            <a:r>
              <a:rPr sz="1867" kern="0">
                <a:solidFill>
                  <a:srgbClr val="FFFFFF"/>
                </a:solidFill>
                <a:latin typeface="Arial"/>
                <a:cs typeface="Arial"/>
                <a:sym typeface="Arial"/>
              </a:rPr>
              <a:t>dialogue-flow,</a:t>
            </a:r>
          </a:p>
          <a:p>
            <a:pPr marL="1206976" lvl="1" indent="-452614" defTabSz="1206976" hangingPunct="0">
              <a:lnSpc>
                <a:spcPct val="115000"/>
              </a:lnSpc>
              <a:buClr>
                <a:srgbClr val="FFFFFF"/>
              </a:buClr>
              <a:buSzPts val="1400"/>
              <a:buFont typeface="Arial"/>
              <a:buChar char="●"/>
              <a:defRPr>
                <a:solidFill>
                  <a:srgbClr val="FFFFFF"/>
                </a:solidFill>
                <a:latin typeface="+mj-lt"/>
                <a:ea typeface="+mj-ea"/>
                <a:cs typeface="+mj-cs"/>
                <a:sym typeface="Arial"/>
              </a:defRPr>
            </a:pPr>
            <a:r>
              <a:rPr sz="1867" kern="0">
                <a:solidFill>
                  <a:srgbClr val="FFFFFF"/>
                </a:solidFill>
                <a:latin typeface="Arial"/>
                <a:cs typeface="Arial"/>
                <a:sym typeface="Arial"/>
              </a:rPr>
              <a:t>common-sense,</a:t>
            </a:r>
          </a:p>
          <a:p>
            <a:pPr marL="1206976" lvl="1" indent="-452614" defTabSz="1206976" hangingPunct="0">
              <a:lnSpc>
                <a:spcPct val="115000"/>
              </a:lnSpc>
              <a:buClr>
                <a:srgbClr val="FFFFFF"/>
              </a:buClr>
              <a:buSzPts val="1400"/>
              <a:buFont typeface="Arial"/>
              <a:buChar char="●"/>
              <a:defRPr>
                <a:solidFill>
                  <a:srgbClr val="FFFFFF"/>
                </a:solidFill>
                <a:latin typeface="+mj-lt"/>
                <a:ea typeface="+mj-ea"/>
                <a:cs typeface="+mj-cs"/>
                <a:sym typeface="Arial"/>
              </a:defRPr>
            </a:pPr>
            <a:r>
              <a:rPr sz="1867" kern="0">
                <a:solidFill>
                  <a:srgbClr val="FFFFFF"/>
                </a:solidFill>
                <a:latin typeface="Arial"/>
                <a:cs typeface="Arial"/>
                <a:sym typeface="Arial"/>
              </a:rPr>
              <a:t>short term memory,</a:t>
            </a:r>
          </a:p>
          <a:p>
            <a:pPr marL="1206976" lvl="1" indent="-452614" defTabSz="1206976" hangingPunct="0">
              <a:lnSpc>
                <a:spcPct val="115000"/>
              </a:lnSpc>
              <a:buClr>
                <a:srgbClr val="FFFFFF"/>
              </a:buClr>
              <a:buSzPts val="1400"/>
              <a:buFont typeface="Arial"/>
              <a:buChar char="●"/>
              <a:defRPr>
                <a:solidFill>
                  <a:srgbClr val="FFFFFF"/>
                </a:solidFill>
                <a:latin typeface="+mj-lt"/>
                <a:ea typeface="+mj-ea"/>
                <a:cs typeface="+mj-cs"/>
                <a:sym typeface="Arial"/>
              </a:defRPr>
            </a:pPr>
            <a:r>
              <a:rPr sz="1867" kern="0">
                <a:solidFill>
                  <a:srgbClr val="FFFFFF"/>
                </a:solidFill>
                <a:latin typeface="Arial"/>
                <a:cs typeface="Arial"/>
                <a:sym typeface="Arial"/>
              </a:rPr>
              <a:t>co-reference resolution,</a:t>
            </a:r>
          </a:p>
          <a:p>
            <a:pPr marL="1206976" lvl="1" indent="-452614" defTabSz="1206976" hangingPunct="0">
              <a:lnSpc>
                <a:spcPct val="115000"/>
              </a:lnSpc>
              <a:buClr>
                <a:srgbClr val="FFFFFF"/>
              </a:buClr>
              <a:buSzPts val="1400"/>
              <a:buFont typeface="Arial"/>
              <a:buChar char="●"/>
              <a:defRPr>
                <a:solidFill>
                  <a:srgbClr val="FFFFFF"/>
                </a:solidFill>
                <a:latin typeface="+mj-lt"/>
                <a:ea typeface="+mj-ea"/>
                <a:cs typeface="+mj-cs"/>
                <a:sym typeface="Arial"/>
              </a:defRPr>
            </a:pPr>
            <a:r>
              <a:rPr sz="1867" kern="0">
                <a:solidFill>
                  <a:srgbClr val="FFFFFF"/>
                </a:solidFill>
                <a:latin typeface="Arial"/>
                <a:cs typeface="Arial"/>
                <a:sym typeface="Arial"/>
              </a:rPr>
              <a:t>sentimental analysis,</a:t>
            </a:r>
          </a:p>
          <a:p>
            <a:pPr marL="1206976" lvl="1" indent="-452614" defTabSz="1206976" hangingPunct="0">
              <a:lnSpc>
                <a:spcPct val="115000"/>
              </a:lnSpc>
              <a:buClr>
                <a:srgbClr val="FFFFFF"/>
              </a:buClr>
              <a:buSzPts val="1400"/>
              <a:buFont typeface="Arial"/>
              <a:buChar char="●"/>
              <a:defRPr>
                <a:solidFill>
                  <a:srgbClr val="FFFFFF"/>
                </a:solidFill>
                <a:latin typeface="+mj-lt"/>
                <a:ea typeface="+mj-ea"/>
                <a:cs typeface="+mj-cs"/>
                <a:sym typeface="Arial"/>
              </a:defRPr>
            </a:pPr>
            <a:r>
              <a:rPr sz="1867" kern="0">
                <a:solidFill>
                  <a:srgbClr val="FFFFFF"/>
                </a:solidFill>
                <a:latin typeface="Arial"/>
                <a:cs typeface="Arial"/>
                <a:sym typeface="Arial"/>
              </a:rPr>
              <a:t>textual entailment…</a:t>
            </a:r>
          </a:p>
        </p:txBody>
      </p:sp>
    </p:spTree>
    <p:extLst>
      <p:ext uri="{BB962C8B-B14F-4D97-AF65-F5344CB8AC3E}">
        <p14:creationId xmlns:p14="http://schemas.microsoft.com/office/powerpoint/2010/main" val="1618923631"/>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8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 grpId="0" animBg="1" advAuto="0"/>
      <p:bldP spid="186" grpId="0"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6570FF"/>
        </a:solidFill>
        <a:effectLst/>
      </p:bgPr>
    </p:bg>
    <p:spTree>
      <p:nvGrpSpPr>
        <p:cNvPr id="1" name=""/>
        <p:cNvGrpSpPr/>
        <p:nvPr/>
      </p:nvGrpSpPr>
      <p:grpSpPr>
        <a:xfrm>
          <a:off x="0" y="0"/>
          <a:ext cx="0" cy="0"/>
          <a:chOff x="0" y="0"/>
          <a:chExt cx="0" cy="0"/>
        </a:xfrm>
      </p:grpSpPr>
      <p:sp>
        <p:nvSpPr>
          <p:cNvPr id="190" name="Shape 62"/>
          <p:cNvSpPr txBox="1"/>
          <p:nvPr/>
        </p:nvSpPr>
        <p:spPr>
          <a:xfrm>
            <a:off x="415609" y="1792019"/>
            <a:ext cx="11360803" cy="2736797"/>
          </a:xfrm>
          <a:prstGeom prst="rect">
            <a:avLst/>
          </a:prstGeom>
          <a:ln w="12700">
            <a:miter lim="400000"/>
          </a:ln>
          <a:extLst>
            <a:ext uri="{C572A759-6A51-4108-AA02-DFA0A04FC94B}">
              <ma14:wrappingTextBoxFlag xmlns="" xmlns:ma14="http://schemas.microsoft.com/office/mac/drawingml/2011/main" val="1"/>
            </a:ext>
          </a:extLst>
        </p:spPr>
        <p:txBody>
          <a:bodyPr lIns="121896" tIns="121896" rIns="121896" bIns="121896" anchor="b">
            <a:normAutofit/>
          </a:bodyPr>
          <a:lstStyle/>
          <a:p>
            <a:pPr algn="ctr" defTabSz="1219170" hangingPunct="0">
              <a:defRPr sz="5200" b="1">
                <a:solidFill>
                  <a:srgbClr val="FFFFFF"/>
                </a:solidFill>
                <a:latin typeface="+mj-lt"/>
                <a:ea typeface="+mj-ea"/>
                <a:cs typeface="+mj-cs"/>
                <a:sym typeface="Arial"/>
              </a:defRPr>
            </a:pPr>
            <a:r>
              <a:rPr sz="6933" b="1" kern="0">
                <a:solidFill>
                  <a:srgbClr val="FFFFFF"/>
                </a:solidFill>
                <a:latin typeface="Arial"/>
                <a:cs typeface="Arial"/>
                <a:sym typeface="Arial"/>
              </a:rPr>
              <a:t>What can we do? </a:t>
            </a:r>
            <a:r>
              <a:rPr sz="6933" kern="0">
                <a:solidFill>
                  <a:srgbClr val="FFFFFF"/>
                </a:solidFill>
                <a:latin typeface="Apple Color Emoji"/>
                <a:ea typeface="Apple Color Emoji"/>
                <a:cs typeface="Apple Color Emoji"/>
                <a:sym typeface="Apple Color Emoji"/>
              </a:rPr>
              <a:t>👻</a:t>
            </a:r>
            <a:r>
              <a:rPr sz="6933" b="1" kern="0">
                <a:solidFill>
                  <a:srgbClr val="FFFFFF"/>
                </a:solidFill>
                <a:latin typeface="Arial"/>
                <a:cs typeface="Arial"/>
                <a:sym typeface="Arial"/>
              </a:rPr>
              <a:t>Transfer Learning </a:t>
            </a:r>
            <a:r>
              <a:rPr sz="6933" kern="0">
                <a:solidFill>
                  <a:srgbClr val="FFFFFF"/>
                </a:solidFill>
                <a:latin typeface="Apple Color Emoji"/>
                <a:ea typeface="Apple Color Emoji"/>
                <a:cs typeface="Apple Color Emoji"/>
                <a:sym typeface="Apple Color Emoji"/>
              </a:rPr>
              <a:t>🦄</a:t>
            </a:r>
          </a:p>
        </p:txBody>
      </p:sp>
    </p:spTree>
    <p:extLst>
      <p:ext uri="{BB962C8B-B14F-4D97-AF65-F5344CB8AC3E}">
        <p14:creationId xmlns:p14="http://schemas.microsoft.com/office/powerpoint/2010/main" val="2663641448"/>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6570FF"/>
        </a:solidFill>
        <a:effectLst/>
      </p:bgPr>
    </p:bg>
    <p:spTree>
      <p:nvGrpSpPr>
        <p:cNvPr id="1" name=""/>
        <p:cNvGrpSpPr/>
        <p:nvPr/>
      </p:nvGrpSpPr>
      <p:grpSpPr>
        <a:xfrm>
          <a:off x="0" y="0"/>
          <a:ext cx="0" cy="0"/>
          <a:chOff x="0" y="0"/>
          <a:chExt cx="0" cy="0"/>
        </a:xfrm>
      </p:grpSpPr>
      <p:sp>
        <p:nvSpPr>
          <p:cNvPr id="194" name="Step 1: Pre-training – Learn Natural Language Generation 🦄"/>
          <p:cNvSpPr txBox="1">
            <a:spLocks noGrp="1"/>
          </p:cNvSpPr>
          <p:nvPr>
            <p:ph type="title"/>
          </p:nvPr>
        </p:nvSpPr>
        <p:spPr>
          <a:xfrm>
            <a:off x="-55071" y="559501"/>
            <a:ext cx="12302141" cy="791543"/>
          </a:xfrm>
          <a:prstGeom prst="rect">
            <a:avLst/>
          </a:prstGeom>
        </p:spPr>
        <p:txBody>
          <a:bodyPr/>
          <a:lstStyle/>
          <a:p>
            <a:pPr algn="ctr" defTabSz="926569">
              <a:defRPr sz="2400"/>
            </a:pPr>
            <a:r>
              <a:t>Step 1: Pre-training – Learn Natural Language Generation </a:t>
            </a:r>
            <a:r>
              <a:rPr b="0">
                <a:latin typeface="Apple Color Emoji"/>
                <a:ea typeface="Apple Color Emoji"/>
                <a:cs typeface="Apple Color Emoji"/>
                <a:sym typeface="Apple Color Emoji"/>
              </a:rPr>
              <a:t>🦄</a:t>
            </a:r>
          </a:p>
        </p:txBody>
      </p:sp>
      <p:sp>
        <p:nvSpPr>
          <p:cNvPr id="195" name="Pre-train the model with a language modeling objective on a large dataset of contiguous span of texts.…"/>
          <p:cNvSpPr txBox="1">
            <a:spLocks noGrp="1"/>
          </p:cNvSpPr>
          <p:nvPr>
            <p:ph type="body" idx="1"/>
          </p:nvPr>
        </p:nvSpPr>
        <p:spPr>
          <a:xfrm>
            <a:off x="146716" y="1829090"/>
            <a:ext cx="11898568" cy="4193919"/>
          </a:xfrm>
          <a:prstGeom prst="rect">
            <a:avLst/>
          </a:prstGeom>
        </p:spPr>
        <p:txBody>
          <a:bodyPr/>
          <a:lstStyle/>
          <a:p>
            <a:pPr marL="0" indent="0" defTabSz="1072869">
              <a:buSzTx/>
              <a:buNone/>
              <a:defRPr sz="1500"/>
            </a:pPr>
            <a:r>
              <a:t>Pre-train the model with a </a:t>
            </a:r>
            <a:r>
              <a:rPr b="1"/>
              <a:t>language modeling objective</a:t>
            </a:r>
            <a:r>
              <a:t> on a </a:t>
            </a:r>
            <a:r>
              <a:rPr b="1"/>
              <a:t>large dataset</a:t>
            </a:r>
            <a:r>
              <a:t> of contiguous span of texts.</a:t>
            </a:r>
          </a:p>
          <a:p>
            <a:pPr marL="536435" indent="-402326" defTabSz="1072869">
              <a:buClr>
                <a:srgbClr val="FFFFFF"/>
              </a:buClr>
              <a:buSzPts val="1500"/>
              <a:defRPr sz="1500"/>
            </a:pPr>
            <a:r>
              <a:t>This 1st stage of training learns the initial parameters of the neural network model.</a:t>
            </a:r>
          </a:p>
          <a:p>
            <a:pPr marL="536435" indent="-402326" defTabSz="1072869">
              <a:buClr>
                <a:srgbClr val="FFFFFF"/>
              </a:buClr>
              <a:buSzPts val="1500"/>
              <a:defRPr sz="1500"/>
            </a:pPr>
            <a:r>
              <a:t>The combination of the language modeling objective and un-shuffled dataset was shown to provide the model with some kind of world knowledge and an ability to process long-range dependencies.</a:t>
            </a:r>
          </a:p>
          <a:p>
            <a:pPr marL="536435" indent="-402326" defTabSz="1072869">
              <a:buClr>
                <a:srgbClr val="FFFFFF"/>
              </a:buClr>
              <a:buSzPts val="1500"/>
              <a:defRPr sz="1500"/>
            </a:pPr>
            <a:r>
              <a:t>More recently these kind of pre-trained Transformer models have been shown to improve the state of the art on many downstream NLP tasks and in particular in commonsense-knowledge tasks.</a:t>
            </a:r>
          </a:p>
          <a:p>
            <a:pPr marL="536435" indent="-402326" defTabSz="1072869">
              <a:buClr>
                <a:srgbClr val="FFFFFF"/>
              </a:buClr>
              <a:buSzPts val="1500"/>
              <a:defRPr sz="1500"/>
            </a:pPr>
            <a:r>
              <a:t>In our experiments, we started from the model of </a:t>
            </a:r>
            <a:r>
              <a:rPr i="1"/>
              <a:t>Radford et al. </a:t>
            </a:r>
            <a:r>
              <a:t>pre-trained on the Toronto Book dataset with ~7k books.</a:t>
            </a:r>
          </a:p>
        </p:txBody>
      </p:sp>
      <p:sp>
        <p:nvSpPr>
          <p:cNvPr id="196" name="A Simple Method for Commonsense Reasoning by Trinh &amp; Le (2018), Improving, Language Understanding by Generative Pre-Training by Radford et al. (2018), Universal Language Model Fine-tuning for Text Classification by Howard and Ruder (2018), BERT: Pre-training of Deep Bidirectional Transformers for Language Understanding by Jacob Devlin et al (2018)"/>
          <p:cNvSpPr txBox="1"/>
          <p:nvPr/>
        </p:nvSpPr>
        <p:spPr>
          <a:xfrm>
            <a:off x="70470" y="5997819"/>
            <a:ext cx="33223513" cy="382150"/>
          </a:xfrm>
          <a:prstGeom prst="rect">
            <a:avLst/>
          </a:prstGeom>
          <a:ln w="12700">
            <a:miter lim="400000"/>
          </a:ln>
          <a:extLst>
            <a:ext uri="{C572A759-6A51-4108-AA02-DFA0A04FC94B}">
              <ma14:wrappingTextBoxFlag xmlns="" xmlns:ma14="http://schemas.microsoft.com/office/mac/drawingml/2011/main" val="1"/>
            </a:ext>
          </a:extLst>
        </p:spPr>
        <p:txBody>
          <a:bodyPr wrap="none" lIns="60957" tIns="60957" rIns="60957" bIns="60957">
            <a:spAutoFit/>
          </a:bodyPr>
          <a:lstStyle/>
          <a:p>
            <a:pPr defTabSz="1219170" hangingPunct="0">
              <a:lnSpc>
                <a:spcPct val="115000"/>
              </a:lnSpc>
              <a:defRPr sz="1200" i="1">
                <a:solidFill>
                  <a:srgbClr val="FFFFFF"/>
                </a:solidFill>
                <a:latin typeface="+mj-lt"/>
                <a:ea typeface="+mj-ea"/>
                <a:cs typeface="+mj-cs"/>
                <a:sym typeface="Arial"/>
              </a:defRPr>
            </a:pPr>
            <a:r>
              <a:rPr sz="1600" i="1" kern="0">
                <a:solidFill>
                  <a:srgbClr val="FFFFFF"/>
                </a:solidFill>
                <a:latin typeface="Arial"/>
                <a:cs typeface="Arial"/>
                <a:sym typeface="Arial"/>
              </a:rPr>
              <a:t>A Simple Method for Commonsense Reasoning</a:t>
            </a:r>
            <a:r>
              <a:rPr sz="1600" kern="0">
                <a:solidFill>
                  <a:srgbClr val="FFFFFF"/>
                </a:solidFill>
                <a:latin typeface="Arial"/>
                <a:cs typeface="Arial"/>
                <a:sym typeface="Arial"/>
              </a:rPr>
              <a:t> by Trinh &amp; Le (2018), </a:t>
            </a:r>
            <a:r>
              <a:rPr sz="1600" i="1" kern="0">
                <a:solidFill>
                  <a:srgbClr val="FFFFFF"/>
                </a:solidFill>
                <a:latin typeface="Arial"/>
                <a:cs typeface="Arial"/>
                <a:sym typeface="Arial"/>
              </a:rPr>
              <a:t>Improving, Language Understanding by Generative Pre-Training</a:t>
            </a:r>
            <a:r>
              <a:rPr sz="1600" kern="0">
                <a:solidFill>
                  <a:srgbClr val="FFFFFF"/>
                </a:solidFill>
                <a:latin typeface="Arial"/>
                <a:cs typeface="Arial"/>
                <a:sym typeface="Arial"/>
              </a:rPr>
              <a:t> by Radford et al. (2018), </a:t>
            </a:r>
            <a:r>
              <a:rPr sz="1600" i="1" kern="0">
                <a:solidFill>
                  <a:srgbClr val="FFFFFF"/>
                </a:solidFill>
                <a:latin typeface="Arial"/>
                <a:cs typeface="Arial"/>
                <a:sym typeface="Arial"/>
              </a:rPr>
              <a:t>Universal Language Model Fine-tuning for Text Classification</a:t>
            </a:r>
            <a:r>
              <a:rPr sz="1600" kern="0">
                <a:solidFill>
                  <a:srgbClr val="FFFFFF"/>
                </a:solidFill>
                <a:latin typeface="Arial"/>
                <a:cs typeface="Arial"/>
                <a:sym typeface="Arial"/>
              </a:rPr>
              <a:t> by Howard and Ruder (2018), </a:t>
            </a:r>
            <a:r>
              <a:rPr sz="1600" i="1" kern="0">
                <a:solidFill>
                  <a:srgbClr val="FFFFFF"/>
                </a:solidFill>
                <a:latin typeface="Arial"/>
                <a:cs typeface="Arial"/>
                <a:sym typeface="Arial"/>
              </a:rPr>
              <a:t>BERT: Pre-training of Deep Bidirectional Transformers for Language Understanding</a:t>
            </a:r>
            <a:r>
              <a:rPr sz="1600" kern="0">
                <a:solidFill>
                  <a:srgbClr val="FFFFFF"/>
                </a:solidFill>
                <a:latin typeface="Arial"/>
                <a:cs typeface="Arial"/>
                <a:sym typeface="Arial"/>
              </a:rPr>
              <a:t> by Jacob Devlin et al (2018)</a:t>
            </a:r>
          </a:p>
        </p:txBody>
      </p:sp>
    </p:spTree>
    <p:extLst>
      <p:ext uri="{BB962C8B-B14F-4D97-AF65-F5344CB8AC3E}">
        <p14:creationId xmlns:p14="http://schemas.microsoft.com/office/powerpoint/2010/main" val="3321974784"/>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6570FF"/>
        </a:solidFill>
        <a:effectLst/>
      </p:bgPr>
    </p:bg>
    <p:spTree>
      <p:nvGrpSpPr>
        <p:cNvPr id="1" name=""/>
        <p:cNvGrpSpPr/>
        <p:nvPr/>
      </p:nvGrpSpPr>
      <p:grpSpPr>
        <a:xfrm>
          <a:off x="0" y="0"/>
          <a:ext cx="0" cy="0"/>
          <a:chOff x="0" y="0"/>
          <a:chExt cx="0" cy="0"/>
        </a:xfrm>
      </p:grpSpPr>
      <p:sp>
        <p:nvSpPr>
          <p:cNvPr id="200" name="Shape 62"/>
          <p:cNvSpPr txBox="1"/>
          <p:nvPr/>
        </p:nvSpPr>
        <p:spPr>
          <a:xfrm>
            <a:off x="415599" y="1910818"/>
            <a:ext cx="11360803" cy="2238695"/>
          </a:xfrm>
          <a:prstGeom prst="rect">
            <a:avLst/>
          </a:prstGeom>
          <a:ln w="12700">
            <a:miter lim="400000"/>
          </a:ln>
          <a:extLst>
            <a:ext uri="{C572A759-6A51-4108-AA02-DFA0A04FC94B}">
              <ma14:wrappingTextBoxFlag xmlns="" xmlns:ma14="http://schemas.microsoft.com/office/mac/drawingml/2011/main" val="1"/>
            </a:ext>
          </a:extLst>
        </p:spPr>
        <p:txBody>
          <a:bodyPr lIns="121896" tIns="121896" rIns="121896" bIns="121896" anchor="b">
            <a:normAutofit/>
          </a:bodyPr>
          <a:lstStyle/>
          <a:p>
            <a:pPr algn="ctr" defTabSz="1085061" hangingPunct="0">
              <a:defRPr sz="4400" b="1">
                <a:solidFill>
                  <a:srgbClr val="FFFFFF"/>
                </a:solidFill>
                <a:latin typeface="+mj-lt"/>
                <a:ea typeface="+mj-ea"/>
                <a:cs typeface="+mj-cs"/>
                <a:sym typeface="Arial"/>
              </a:defRPr>
            </a:pPr>
            <a:r>
              <a:rPr sz="5867" b="1" kern="0">
                <a:solidFill>
                  <a:srgbClr val="FFFFFF"/>
                </a:solidFill>
                <a:latin typeface="Arial"/>
                <a:cs typeface="Arial"/>
                <a:sym typeface="Arial"/>
              </a:rPr>
              <a:t>Step 2: Fine-tuning – Learn How to Hold a Conversation </a:t>
            </a:r>
            <a:r>
              <a:rPr sz="5867" kern="0">
                <a:solidFill>
                  <a:srgbClr val="FFFFFF"/>
                </a:solidFill>
                <a:latin typeface="Apple Color Emoji"/>
                <a:ea typeface="Apple Color Emoji"/>
                <a:cs typeface="Apple Color Emoji"/>
                <a:sym typeface="Apple Color Emoji"/>
              </a:rPr>
              <a:t>👩‍🏫</a:t>
            </a:r>
          </a:p>
        </p:txBody>
      </p:sp>
    </p:spTree>
    <p:extLst>
      <p:ext uri="{BB962C8B-B14F-4D97-AF65-F5344CB8AC3E}">
        <p14:creationId xmlns:p14="http://schemas.microsoft.com/office/powerpoint/2010/main" val="2285406352"/>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sldNum" sz="quarter" idx="7"/>
          </p:nvPr>
        </p:nvSpPr>
        <p:spPr>
          <a:xfrm>
            <a:off x="15588992" y="8494332"/>
            <a:ext cx="342052" cy="205976"/>
          </a:xfrm>
          <a:prstGeom prst="rect">
            <a:avLst/>
          </a:prstGeom>
        </p:spPr>
        <p:txBody>
          <a:bodyPr vert="horz" wrap="square" lIns="0" tIns="847" rIns="0" bIns="0" rtlCol="0">
            <a:spAutoFit/>
          </a:bodyPr>
          <a:lstStyle/>
          <a:p>
            <a:pPr marL="127843" defTabSz="1219170">
              <a:spcBef>
                <a:spcPts val="7"/>
              </a:spcBef>
            </a:pPr>
            <a:fld id="{81D60167-4931-47E6-BA6A-407CBD079E47}" type="slidenum">
              <a:rPr dirty="0"/>
              <a:pPr marL="127843" defTabSz="1219170">
                <a:spcBef>
                  <a:spcPts val="7"/>
                </a:spcBef>
              </a:pPr>
              <a:t>2</a:t>
            </a:fld>
            <a:endParaRPr dirty="0"/>
          </a:p>
        </p:txBody>
      </p:sp>
      <p:sp>
        <p:nvSpPr>
          <p:cNvPr id="2" name="object 2"/>
          <p:cNvSpPr txBox="1">
            <a:spLocks noGrp="1"/>
          </p:cNvSpPr>
          <p:nvPr>
            <p:ph type="title"/>
          </p:nvPr>
        </p:nvSpPr>
        <p:spPr>
          <a:xfrm>
            <a:off x="526865" y="451467"/>
            <a:ext cx="2299547" cy="591551"/>
          </a:xfrm>
          <a:prstGeom prst="rect">
            <a:avLst/>
          </a:prstGeom>
        </p:spPr>
        <p:txBody>
          <a:bodyPr vert="horz" wrap="square" lIns="0" tIns="16933" rIns="0" bIns="0" rtlCol="0">
            <a:spAutoFit/>
          </a:bodyPr>
          <a:lstStyle/>
          <a:p>
            <a:pPr marL="16933">
              <a:spcBef>
                <a:spcPts val="133"/>
              </a:spcBef>
            </a:pPr>
            <a:r>
              <a:rPr spc="-7" dirty="0"/>
              <a:t>Challenge</a:t>
            </a:r>
          </a:p>
        </p:txBody>
      </p:sp>
      <p:sp>
        <p:nvSpPr>
          <p:cNvPr id="3" name="object 3"/>
          <p:cNvSpPr txBox="1"/>
          <p:nvPr/>
        </p:nvSpPr>
        <p:spPr>
          <a:xfrm>
            <a:off x="686431" y="1317385"/>
            <a:ext cx="8608060" cy="4754763"/>
          </a:xfrm>
          <a:prstGeom prst="rect">
            <a:avLst/>
          </a:prstGeom>
        </p:spPr>
        <p:txBody>
          <a:bodyPr vert="horz" wrap="square" lIns="0" tIns="99060" rIns="0" bIns="0" rtlCol="0">
            <a:spAutoFit/>
          </a:bodyPr>
          <a:lstStyle/>
          <a:p>
            <a:pPr marL="16933" defTabSz="1219170">
              <a:spcBef>
                <a:spcPts val="780"/>
              </a:spcBef>
            </a:pPr>
            <a:r>
              <a:rPr sz="2667" b="1" spc="-7" dirty="0">
                <a:solidFill>
                  <a:prstClr val="black"/>
                </a:solidFill>
                <a:latin typeface="Arial"/>
                <a:cs typeface="Arial"/>
              </a:rPr>
              <a:t>Goal:</a:t>
            </a:r>
            <a:endParaRPr sz="2667">
              <a:solidFill>
                <a:prstClr val="black"/>
              </a:solidFill>
              <a:latin typeface="Arial"/>
              <a:cs typeface="Arial"/>
            </a:endParaRPr>
          </a:p>
          <a:p>
            <a:pPr marL="625671" defTabSz="1219170">
              <a:spcBef>
                <a:spcPts val="527"/>
              </a:spcBef>
            </a:pPr>
            <a:r>
              <a:rPr sz="2133" dirty="0">
                <a:solidFill>
                  <a:prstClr val="black"/>
                </a:solidFill>
                <a:latin typeface="Arial"/>
                <a:cs typeface="Arial"/>
              </a:rPr>
              <a:t>A </a:t>
            </a:r>
            <a:r>
              <a:rPr sz="2133" spc="-7" dirty="0">
                <a:solidFill>
                  <a:prstClr val="black"/>
                </a:solidFill>
                <a:latin typeface="Arial"/>
                <a:cs typeface="Arial"/>
              </a:rPr>
              <a:t>non-goal-oriented dialog </a:t>
            </a:r>
            <a:r>
              <a:rPr sz="2133" dirty="0">
                <a:solidFill>
                  <a:prstClr val="black"/>
                </a:solidFill>
                <a:latin typeface="Arial"/>
                <a:cs typeface="Arial"/>
              </a:rPr>
              <a:t>system </a:t>
            </a:r>
            <a:r>
              <a:rPr sz="2133" spc="-7" dirty="0">
                <a:solidFill>
                  <a:prstClr val="black"/>
                </a:solidFill>
                <a:latin typeface="Arial"/>
                <a:cs typeface="Arial"/>
              </a:rPr>
              <a:t>with </a:t>
            </a:r>
            <a:r>
              <a:rPr sz="2133" dirty="0">
                <a:solidFill>
                  <a:prstClr val="black"/>
                </a:solidFill>
                <a:latin typeface="Arial"/>
                <a:cs typeface="Arial"/>
              </a:rPr>
              <a:t>a </a:t>
            </a:r>
            <a:r>
              <a:rPr sz="2133" spc="-7" dirty="0">
                <a:solidFill>
                  <a:prstClr val="black"/>
                </a:solidFill>
                <a:latin typeface="Arial"/>
                <a:cs typeface="Arial"/>
              </a:rPr>
              <a:t>persistent</a:t>
            </a:r>
            <a:r>
              <a:rPr sz="2133" spc="-73" dirty="0">
                <a:solidFill>
                  <a:prstClr val="black"/>
                </a:solidFill>
                <a:latin typeface="Arial"/>
                <a:cs typeface="Arial"/>
              </a:rPr>
              <a:t> </a:t>
            </a:r>
            <a:r>
              <a:rPr sz="2133" spc="-7" dirty="0">
                <a:solidFill>
                  <a:prstClr val="black"/>
                </a:solidFill>
                <a:latin typeface="Arial"/>
                <a:cs typeface="Arial"/>
              </a:rPr>
              <a:t>persona</a:t>
            </a:r>
            <a:endParaRPr sz="2133">
              <a:solidFill>
                <a:prstClr val="black"/>
              </a:solidFill>
              <a:latin typeface="Arial"/>
              <a:cs typeface="Arial"/>
            </a:endParaRPr>
          </a:p>
          <a:p>
            <a:pPr defTabSz="1219170"/>
            <a:endParaRPr sz="2533">
              <a:solidFill>
                <a:prstClr val="black"/>
              </a:solidFill>
              <a:latin typeface="Times New Roman"/>
              <a:cs typeface="Times New Roman"/>
            </a:endParaRPr>
          </a:p>
          <a:p>
            <a:pPr marL="16933" defTabSz="1219170"/>
            <a:r>
              <a:rPr sz="2667" b="1" spc="-7" dirty="0">
                <a:solidFill>
                  <a:prstClr val="black"/>
                </a:solidFill>
                <a:latin typeface="Arial"/>
                <a:cs typeface="Arial"/>
              </a:rPr>
              <a:t>Problems:</a:t>
            </a:r>
            <a:endParaRPr sz="2667">
              <a:solidFill>
                <a:prstClr val="black"/>
              </a:solidFill>
              <a:latin typeface="Arial"/>
              <a:cs typeface="Arial"/>
            </a:endParaRPr>
          </a:p>
          <a:p>
            <a:pPr marL="1236102" indent="-469042" defTabSz="1219170">
              <a:spcBef>
                <a:spcPts val="527"/>
              </a:spcBef>
              <a:buFontTx/>
              <a:buChar char="●"/>
              <a:tabLst>
                <a:tab pos="1235256" algn="l"/>
                <a:tab pos="1236102" algn="l"/>
              </a:tabLst>
            </a:pPr>
            <a:r>
              <a:rPr sz="2133" spc="-7" dirty="0">
                <a:solidFill>
                  <a:prstClr val="black"/>
                </a:solidFill>
                <a:latin typeface="Arial"/>
                <a:cs typeface="Arial"/>
              </a:rPr>
              <a:t>Lack of </a:t>
            </a:r>
            <a:r>
              <a:rPr sz="2133" dirty="0">
                <a:solidFill>
                  <a:prstClr val="black"/>
                </a:solidFill>
                <a:latin typeface="Arial"/>
                <a:cs typeface="Arial"/>
              </a:rPr>
              <a:t>a consistent</a:t>
            </a:r>
            <a:r>
              <a:rPr sz="2133" spc="-27" dirty="0">
                <a:solidFill>
                  <a:prstClr val="black"/>
                </a:solidFill>
                <a:latin typeface="Arial"/>
                <a:cs typeface="Arial"/>
              </a:rPr>
              <a:t> </a:t>
            </a:r>
            <a:r>
              <a:rPr sz="2133" spc="-7" dirty="0">
                <a:solidFill>
                  <a:prstClr val="black"/>
                </a:solidFill>
                <a:latin typeface="Arial"/>
                <a:cs typeface="Arial"/>
              </a:rPr>
              <a:t>personality</a:t>
            </a:r>
            <a:endParaRPr sz="2133">
              <a:solidFill>
                <a:prstClr val="black"/>
              </a:solidFill>
              <a:latin typeface="Arial"/>
              <a:cs typeface="Arial"/>
            </a:endParaRPr>
          </a:p>
          <a:p>
            <a:pPr marL="1236102" indent="-469042" defTabSz="1219170">
              <a:spcBef>
                <a:spcPts val="339"/>
              </a:spcBef>
              <a:buFontTx/>
              <a:buChar char="●"/>
              <a:tabLst>
                <a:tab pos="1235256" algn="l"/>
                <a:tab pos="1236102" algn="l"/>
              </a:tabLst>
            </a:pPr>
            <a:r>
              <a:rPr sz="2133" spc="-7" dirty="0">
                <a:solidFill>
                  <a:prstClr val="black"/>
                </a:solidFill>
                <a:latin typeface="Arial"/>
                <a:cs typeface="Arial"/>
              </a:rPr>
              <a:t>Lack of an explicit long-term</a:t>
            </a:r>
            <a:r>
              <a:rPr sz="2133" spc="-20" dirty="0">
                <a:solidFill>
                  <a:prstClr val="black"/>
                </a:solidFill>
                <a:latin typeface="Arial"/>
                <a:cs typeface="Arial"/>
              </a:rPr>
              <a:t> </a:t>
            </a:r>
            <a:r>
              <a:rPr sz="2133" dirty="0">
                <a:solidFill>
                  <a:prstClr val="black"/>
                </a:solidFill>
                <a:latin typeface="Arial"/>
                <a:cs typeface="Arial"/>
              </a:rPr>
              <a:t>memory</a:t>
            </a:r>
            <a:endParaRPr sz="2133">
              <a:solidFill>
                <a:prstClr val="black"/>
              </a:solidFill>
              <a:latin typeface="Arial"/>
              <a:cs typeface="Arial"/>
            </a:endParaRPr>
          </a:p>
          <a:p>
            <a:pPr marL="1236102" indent="-469042" defTabSz="1219170">
              <a:spcBef>
                <a:spcPts val="339"/>
              </a:spcBef>
              <a:buFontTx/>
              <a:buChar char="●"/>
              <a:tabLst>
                <a:tab pos="1235256" algn="l"/>
                <a:tab pos="1236102" algn="l"/>
              </a:tabLst>
            </a:pPr>
            <a:r>
              <a:rPr sz="2133" spc="-7" dirty="0">
                <a:solidFill>
                  <a:prstClr val="black"/>
                </a:solidFill>
                <a:latin typeface="Arial"/>
                <a:cs typeface="Arial"/>
              </a:rPr>
              <a:t>Tendency to produce non-specific answers like </a:t>
            </a:r>
            <a:r>
              <a:rPr sz="2133" dirty="0">
                <a:solidFill>
                  <a:prstClr val="black"/>
                </a:solidFill>
                <a:latin typeface="Arial"/>
                <a:cs typeface="Arial"/>
              </a:rPr>
              <a:t>“I </a:t>
            </a:r>
            <a:r>
              <a:rPr sz="2133" spc="-7" dirty="0">
                <a:solidFill>
                  <a:prstClr val="black"/>
                </a:solidFill>
                <a:latin typeface="Arial"/>
                <a:cs typeface="Arial"/>
              </a:rPr>
              <a:t>don’t</a:t>
            </a:r>
            <a:r>
              <a:rPr sz="2133" spc="-100" dirty="0">
                <a:solidFill>
                  <a:prstClr val="black"/>
                </a:solidFill>
                <a:latin typeface="Arial"/>
                <a:cs typeface="Arial"/>
              </a:rPr>
              <a:t> </a:t>
            </a:r>
            <a:r>
              <a:rPr sz="2133" dirty="0">
                <a:solidFill>
                  <a:prstClr val="black"/>
                </a:solidFill>
                <a:latin typeface="Arial"/>
                <a:cs typeface="Arial"/>
              </a:rPr>
              <a:t>know’’</a:t>
            </a:r>
            <a:endParaRPr sz="2133">
              <a:solidFill>
                <a:prstClr val="black"/>
              </a:solidFill>
              <a:latin typeface="Arial"/>
              <a:cs typeface="Arial"/>
            </a:endParaRPr>
          </a:p>
          <a:p>
            <a:pPr defTabSz="1219170"/>
            <a:endParaRPr sz="2533">
              <a:solidFill>
                <a:prstClr val="black"/>
              </a:solidFill>
              <a:latin typeface="Times New Roman"/>
              <a:cs typeface="Times New Roman"/>
            </a:endParaRPr>
          </a:p>
          <a:p>
            <a:pPr marL="16933" defTabSz="1219170">
              <a:spcBef>
                <a:spcPts val="7"/>
              </a:spcBef>
            </a:pPr>
            <a:r>
              <a:rPr sz="2667" b="1" spc="-7" dirty="0">
                <a:solidFill>
                  <a:prstClr val="black"/>
                </a:solidFill>
                <a:latin typeface="Arial"/>
                <a:cs typeface="Arial"/>
              </a:rPr>
              <a:t>Ideal</a:t>
            </a:r>
            <a:r>
              <a:rPr sz="2667" b="1" spc="-13" dirty="0">
                <a:solidFill>
                  <a:prstClr val="black"/>
                </a:solidFill>
                <a:latin typeface="Arial"/>
                <a:cs typeface="Arial"/>
              </a:rPr>
              <a:t> </a:t>
            </a:r>
            <a:r>
              <a:rPr sz="2667" b="1" spc="-7" dirty="0">
                <a:solidFill>
                  <a:prstClr val="black"/>
                </a:solidFill>
                <a:latin typeface="Arial"/>
                <a:cs typeface="Arial"/>
              </a:rPr>
              <a:t>solution:</a:t>
            </a:r>
            <a:endParaRPr sz="2667">
              <a:solidFill>
                <a:prstClr val="black"/>
              </a:solidFill>
              <a:latin typeface="Arial"/>
              <a:cs typeface="Arial"/>
            </a:endParaRPr>
          </a:p>
          <a:p>
            <a:pPr marL="1236102" indent="-469042" defTabSz="1219170">
              <a:spcBef>
                <a:spcPts val="520"/>
              </a:spcBef>
              <a:buFont typeface="Arial"/>
              <a:buChar char="●"/>
              <a:tabLst>
                <a:tab pos="1235256" algn="l"/>
                <a:tab pos="1236102" algn="l"/>
              </a:tabLst>
            </a:pPr>
            <a:r>
              <a:rPr sz="2133" spc="-7" dirty="0">
                <a:solidFill>
                  <a:prstClr val="black"/>
                </a:solidFill>
                <a:latin typeface="Arial"/>
                <a:cs typeface="Arial"/>
              </a:rPr>
              <a:t>Simulate </a:t>
            </a:r>
            <a:r>
              <a:rPr sz="2133" dirty="0">
                <a:solidFill>
                  <a:prstClr val="black"/>
                </a:solidFill>
                <a:latin typeface="Arial"/>
                <a:cs typeface="Arial"/>
              </a:rPr>
              <a:t>a </a:t>
            </a:r>
            <a:r>
              <a:rPr sz="2133" spc="-7" dirty="0">
                <a:solidFill>
                  <a:prstClr val="black"/>
                </a:solidFill>
                <a:latin typeface="Arial"/>
                <a:cs typeface="Arial"/>
              </a:rPr>
              <a:t>normal</a:t>
            </a:r>
            <a:r>
              <a:rPr sz="2133" spc="-27" dirty="0">
                <a:solidFill>
                  <a:prstClr val="black"/>
                </a:solidFill>
                <a:latin typeface="Arial"/>
                <a:cs typeface="Arial"/>
              </a:rPr>
              <a:t> </a:t>
            </a:r>
            <a:r>
              <a:rPr sz="2133" dirty="0">
                <a:solidFill>
                  <a:prstClr val="black"/>
                </a:solidFill>
                <a:latin typeface="Arial"/>
                <a:cs typeface="Arial"/>
              </a:rPr>
              <a:t>conversation</a:t>
            </a:r>
            <a:endParaRPr sz="2133">
              <a:solidFill>
                <a:prstClr val="black"/>
              </a:solidFill>
              <a:latin typeface="Arial"/>
              <a:cs typeface="Arial"/>
            </a:endParaRPr>
          </a:p>
          <a:p>
            <a:pPr marL="1236102" indent="-469042" defTabSz="1219170">
              <a:spcBef>
                <a:spcPts val="339"/>
              </a:spcBef>
              <a:buFontTx/>
              <a:buChar char="●"/>
              <a:tabLst>
                <a:tab pos="1235256" algn="l"/>
                <a:tab pos="1236102" algn="l"/>
              </a:tabLst>
            </a:pPr>
            <a:r>
              <a:rPr sz="2133" spc="-7" dirty="0">
                <a:solidFill>
                  <a:prstClr val="black"/>
                </a:solidFill>
                <a:latin typeface="Arial"/>
                <a:cs typeface="Arial"/>
              </a:rPr>
              <a:t>Learn about the interests of</a:t>
            </a:r>
            <a:r>
              <a:rPr sz="2133" spc="-20" dirty="0">
                <a:solidFill>
                  <a:prstClr val="black"/>
                </a:solidFill>
                <a:latin typeface="Arial"/>
                <a:cs typeface="Arial"/>
              </a:rPr>
              <a:t> </a:t>
            </a:r>
            <a:r>
              <a:rPr sz="2133" spc="-7" dirty="0">
                <a:solidFill>
                  <a:prstClr val="black"/>
                </a:solidFill>
                <a:latin typeface="Arial"/>
                <a:cs typeface="Arial"/>
              </a:rPr>
              <a:t>opponent</a:t>
            </a:r>
            <a:endParaRPr sz="2133">
              <a:solidFill>
                <a:prstClr val="black"/>
              </a:solidFill>
              <a:latin typeface="Arial"/>
              <a:cs typeface="Arial"/>
            </a:endParaRPr>
          </a:p>
          <a:p>
            <a:pPr marL="1236102" indent="-469042" defTabSz="1219170">
              <a:spcBef>
                <a:spcPts val="339"/>
              </a:spcBef>
              <a:buFontTx/>
              <a:buChar char="●"/>
              <a:tabLst>
                <a:tab pos="1235256" algn="l"/>
                <a:tab pos="1236102" algn="l"/>
              </a:tabLst>
            </a:pPr>
            <a:r>
              <a:rPr sz="2133" spc="-7" dirty="0">
                <a:solidFill>
                  <a:prstClr val="black"/>
                </a:solidFill>
                <a:latin typeface="Arial"/>
                <a:cs typeface="Arial"/>
              </a:rPr>
              <a:t>Discuss own interests and find </a:t>
            </a:r>
            <a:r>
              <a:rPr sz="2133" dirty="0">
                <a:solidFill>
                  <a:prstClr val="black"/>
                </a:solidFill>
                <a:latin typeface="Arial"/>
                <a:cs typeface="Arial"/>
              </a:rPr>
              <a:t>common</a:t>
            </a:r>
            <a:r>
              <a:rPr sz="2133" spc="-33" dirty="0">
                <a:solidFill>
                  <a:prstClr val="black"/>
                </a:solidFill>
                <a:latin typeface="Arial"/>
                <a:cs typeface="Arial"/>
              </a:rPr>
              <a:t> </a:t>
            </a:r>
            <a:r>
              <a:rPr sz="2133" spc="-7" dirty="0">
                <a:solidFill>
                  <a:prstClr val="black"/>
                </a:solidFill>
                <a:latin typeface="Arial"/>
                <a:cs typeface="Arial"/>
              </a:rPr>
              <a:t>ground</a:t>
            </a:r>
            <a:endParaRPr sz="2133">
              <a:solidFill>
                <a:prstClr val="black"/>
              </a:solidFill>
              <a:latin typeface="Arial"/>
              <a:cs typeface="Arial"/>
            </a:endParaRPr>
          </a:p>
        </p:txBody>
      </p:sp>
    </p:spTree>
    <p:extLst>
      <p:ext uri="{BB962C8B-B14F-4D97-AF65-F5344CB8AC3E}">
        <p14:creationId xmlns:p14="http://schemas.microsoft.com/office/powerpoint/2010/main" val="36265635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6570FF"/>
        </a:solidFill>
        <a:effectLst/>
      </p:bgPr>
    </p:bg>
    <p:spTree>
      <p:nvGrpSpPr>
        <p:cNvPr id="1" name=""/>
        <p:cNvGrpSpPr/>
        <p:nvPr/>
      </p:nvGrpSpPr>
      <p:grpSpPr>
        <a:xfrm>
          <a:off x="0" y="0"/>
          <a:ext cx="0" cy="0"/>
          <a:chOff x="0" y="0"/>
          <a:chExt cx="0" cy="0"/>
        </a:xfrm>
      </p:grpSpPr>
      <p:sp>
        <p:nvSpPr>
          <p:cNvPr id="204" name="How to build a sequential inputs for our model from a conditioned dialog?…"/>
          <p:cNvSpPr txBox="1"/>
          <p:nvPr/>
        </p:nvSpPr>
        <p:spPr>
          <a:xfrm>
            <a:off x="266856" y="3540996"/>
            <a:ext cx="12166288" cy="2650251"/>
          </a:xfrm>
          <a:prstGeom prst="rect">
            <a:avLst/>
          </a:prstGeom>
          <a:ln w="12700">
            <a:miter lim="400000"/>
          </a:ln>
          <a:extLst>
            <a:ext uri="{C572A759-6A51-4108-AA02-DFA0A04FC94B}">
              <ma14:wrappingTextBoxFlag xmlns="" xmlns:ma14="http://schemas.microsoft.com/office/mac/drawingml/2011/main" val="1"/>
            </a:ext>
          </a:extLst>
        </p:spPr>
        <p:txBody>
          <a:bodyPr lIns="121896" tIns="121896" rIns="121896" bIns="121896">
            <a:normAutofit/>
          </a:bodyPr>
          <a:lstStyle/>
          <a:p>
            <a:pPr marL="609585" indent="-457189" defTabSz="1219170" hangingPunct="0">
              <a:lnSpc>
                <a:spcPct val="115000"/>
              </a:lnSpc>
              <a:buClr>
                <a:srgbClr val="FFFFFF"/>
              </a:buClr>
              <a:buSzPts val="1800"/>
              <a:buFont typeface="Arial"/>
              <a:buChar char="●"/>
              <a:defRPr sz="1800">
                <a:solidFill>
                  <a:srgbClr val="FFFFFF"/>
                </a:solidFill>
                <a:latin typeface="+mj-lt"/>
                <a:ea typeface="+mj-ea"/>
                <a:cs typeface="+mj-cs"/>
                <a:sym typeface="Arial"/>
              </a:defRPr>
            </a:pPr>
            <a:r>
              <a:rPr sz="2400" kern="0">
                <a:solidFill>
                  <a:srgbClr val="FFFFFF"/>
                </a:solidFill>
                <a:latin typeface="Arial"/>
                <a:cs typeface="Arial"/>
                <a:sym typeface="Arial"/>
              </a:rPr>
              <a:t>How to build a sequential inputs for our model from a conditioned dialog?</a:t>
            </a:r>
          </a:p>
          <a:p>
            <a:pPr marL="1253035" lvl="1" indent="-457189" defTabSz="1219170" hangingPunct="0">
              <a:lnSpc>
                <a:spcPct val="115000"/>
              </a:lnSpc>
              <a:buClr>
                <a:srgbClr val="FFFFFF"/>
              </a:buClr>
              <a:buSzPts val="1800"/>
              <a:buFont typeface="Arial"/>
              <a:buChar char="●"/>
              <a:defRPr sz="1800">
                <a:solidFill>
                  <a:srgbClr val="FFFFFF"/>
                </a:solidFill>
                <a:latin typeface="+mj-lt"/>
                <a:ea typeface="+mj-ea"/>
                <a:cs typeface="+mj-cs"/>
                <a:sym typeface="Arial"/>
              </a:defRPr>
            </a:pPr>
            <a:r>
              <a:rPr sz="2400" kern="0">
                <a:solidFill>
                  <a:srgbClr val="FFFFFF"/>
                </a:solidFill>
                <a:latin typeface="Arial"/>
                <a:cs typeface="Arial"/>
                <a:sym typeface="Arial"/>
              </a:rPr>
              <a:t>Unlike RNN/LSTM, Transformers don’t possess an inherent notion of sequentiality and position</a:t>
            </a:r>
          </a:p>
          <a:p>
            <a:pPr marL="1253035" lvl="1" indent="-457189" defTabSz="1219170" hangingPunct="0">
              <a:lnSpc>
                <a:spcPct val="115000"/>
              </a:lnSpc>
              <a:buClr>
                <a:srgbClr val="FFFFFF"/>
              </a:buClr>
              <a:buSzPts val="1800"/>
              <a:buFont typeface="Arial"/>
              <a:buChar char="●"/>
              <a:defRPr sz="1800">
                <a:solidFill>
                  <a:srgbClr val="FFFFFF"/>
                </a:solidFill>
                <a:latin typeface="+mj-lt"/>
                <a:ea typeface="+mj-ea"/>
                <a:cs typeface="+mj-cs"/>
                <a:sym typeface="Arial"/>
              </a:defRPr>
            </a:pPr>
            <a:r>
              <a:rPr sz="2400" kern="0">
                <a:solidFill>
                  <a:srgbClr val="FFFFFF"/>
                </a:solidFill>
                <a:latin typeface="Arial"/>
                <a:cs typeface="Arial"/>
                <a:sym typeface="Arial"/>
              </a:rPr>
              <a:t>We need to add positional embeddings to incorporate sequentiality </a:t>
            </a:r>
          </a:p>
        </p:txBody>
      </p:sp>
      <p:pic>
        <p:nvPicPr>
          <p:cNvPr id="205" name="Image" descr="Image"/>
          <p:cNvPicPr>
            <a:picLocks noChangeAspect="1"/>
          </p:cNvPicPr>
          <p:nvPr/>
        </p:nvPicPr>
        <p:blipFill>
          <a:blip r:embed="rId3">
            <a:extLst/>
          </a:blip>
          <a:stretch>
            <a:fillRect/>
          </a:stretch>
        </p:blipFill>
        <p:spPr>
          <a:xfrm>
            <a:off x="338667" y="5487928"/>
            <a:ext cx="11295959" cy="705187"/>
          </a:xfrm>
          <a:prstGeom prst="rect">
            <a:avLst/>
          </a:prstGeom>
          <a:ln w="12700">
            <a:miter lim="400000"/>
          </a:ln>
        </p:spPr>
      </p:pic>
      <p:sp>
        <p:nvSpPr>
          <p:cNvPr id="206" name="Now that our model is provided with basic common-sense and some capabilities to generate coherent long-range linguistic structures, we need to teach it the specificities of dialog:…"/>
          <p:cNvSpPr txBox="1">
            <a:spLocks noGrp="1"/>
          </p:cNvSpPr>
          <p:nvPr>
            <p:ph type="body" sz="half" idx="1"/>
          </p:nvPr>
        </p:nvSpPr>
        <p:spPr>
          <a:xfrm>
            <a:off x="307449" y="969364"/>
            <a:ext cx="11001368" cy="2650251"/>
          </a:xfrm>
          <a:prstGeom prst="rect">
            <a:avLst/>
          </a:prstGeom>
        </p:spPr>
        <p:txBody>
          <a:bodyPr>
            <a:normAutofit lnSpcReduction="10000"/>
          </a:bodyPr>
          <a:lstStyle/>
          <a:p>
            <a:pPr>
              <a:buClr>
                <a:srgbClr val="FFFFFF"/>
              </a:buClr>
            </a:pPr>
            <a:r>
              <a:t>Now that our model is provided with basic common-sense and some capabilities to generate coherent long-range linguistic structures, we need to teach it the specificities of dialog:</a:t>
            </a:r>
          </a:p>
          <a:p>
            <a:pPr marL="1253035" lvl="1" indent="-457189">
              <a:buClr>
                <a:srgbClr val="FFFFFF"/>
              </a:buClr>
              <a:buChar char="●"/>
            </a:pPr>
            <a:r>
              <a:t>Alternating utterances</a:t>
            </a:r>
          </a:p>
          <a:p>
            <a:pPr marL="1253035" lvl="1" indent="-457189">
              <a:buClr>
                <a:srgbClr val="FFFFFF"/>
              </a:buClr>
              <a:buChar char="●"/>
            </a:pPr>
            <a:r>
              <a:t>Dialog flow (« speech/dialog acts »)</a:t>
            </a:r>
          </a:p>
          <a:p>
            <a:pPr marL="1253035" lvl="1" indent="-457189">
              <a:buClr>
                <a:srgbClr val="FFFFFF"/>
              </a:buClr>
              <a:buChar char="●"/>
            </a:pPr>
            <a:r>
              <a:t>Conditioning on a personality</a:t>
            </a:r>
          </a:p>
        </p:txBody>
      </p:sp>
      <p:sp>
        <p:nvSpPr>
          <p:cNvPr id="207" name="Encoding a Dialog and a Persona"/>
          <p:cNvSpPr txBox="1">
            <a:spLocks noGrp="1"/>
          </p:cNvSpPr>
          <p:nvPr>
            <p:ph type="title"/>
          </p:nvPr>
        </p:nvSpPr>
        <p:spPr>
          <a:xfrm>
            <a:off x="415599" y="186966"/>
            <a:ext cx="11360803" cy="763605"/>
          </a:xfrm>
          <a:prstGeom prst="rect">
            <a:avLst/>
          </a:prstGeom>
        </p:spPr>
        <p:txBody>
          <a:bodyPr/>
          <a:lstStyle>
            <a:lvl1pPr defTabSz="877822">
              <a:defRPr sz="2600"/>
            </a:lvl1pPr>
          </a:lstStyle>
          <a:p>
            <a:r>
              <a:t>Encoding a Dialog and a Persona</a:t>
            </a:r>
          </a:p>
        </p:txBody>
      </p:sp>
    </p:spTree>
    <p:extLst>
      <p:ext uri="{BB962C8B-B14F-4D97-AF65-F5344CB8AC3E}">
        <p14:creationId xmlns:p14="http://schemas.microsoft.com/office/powerpoint/2010/main" val="1505488379"/>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6570FF"/>
        </a:solidFill>
        <a:effectLst/>
      </p:bgPr>
    </p:bg>
    <p:spTree>
      <p:nvGrpSpPr>
        <p:cNvPr id="1" name=""/>
        <p:cNvGrpSpPr/>
        <p:nvPr/>
      </p:nvGrpSpPr>
      <p:grpSpPr>
        <a:xfrm>
          <a:off x="0" y="0"/>
          <a:ext cx="0" cy="0"/>
          <a:chOff x="0" y="0"/>
          <a:chExt cx="0" cy="0"/>
        </a:xfrm>
      </p:grpSpPr>
      <p:sp>
        <p:nvSpPr>
          <p:cNvPr id="211" name="Encoding a Dialog and a Persona"/>
          <p:cNvSpPr txBox="1">
            <a:spLocks noGrp="1"/>
          </p:cNvSpPr>
          <p:nvPr>
            <p:ph type="title"/>
          </p:nvPr>
        </p:nvSpPr>
        <p:spPr>
          <a:xfrm>
            <a:off x="415599" y="186966"/>
            <a:ext cx="11360803" cy="763605"/>
          </a:xfrm>
          <a:prstGeom prst="rect">
            <a:avLst/>
          </a:prstGeom>
        </p:spPr>
        <p:txBody>
          <a:bodyPr/>
          <a:lstStyle>
            <a:lvl1pPr defTabSz="877822">
              <a:defRPr sz="2600"/>
            </a:lvl1pPr>
          </a:lstStyle>
          <a:p>
            <a:r>
              <a:t>Encoding a Dialog and a Persona</a:t>
            </a:r>
          </a:p>
        </p:txBody>
      </p:sp>
      <p:sp>
        <p:nvSpPr>
          <p:cNvPr id="212" name="How to build a sequential inputs for our model from a conditioned dialog?…"/>
          <p:cNvSpPr txBox="1"/>
          <p:nvPr/>
        </p:nvSpPr>
        <p:spPr>
          <a:xfrm>
            <a:off x="266856" y="3218207"/>
            <a:ext cx="12166288" cy="2973040"/>
          </a:xfrm>
          <a:prstGeom prst="rect">
            <a:avLst/>
          </a:prstGeom>
          <a:ln w="12700">
            <a:miter lim="400000"/>
          </a:ln>
          <a:extLst>
            <a:ext uri="{C572A759-6A51-4108-AA02-DFA0A04FC94B}">
              <ma14:wrappingTextBoxFlag xmlns="" xmlns:ma14="http://schemas.microsoft.com/office/mac/drawingml/2011/main" val="1"/>
            </a:ext>
          </a:extLst>
        </p:spPr>
        <p:txBody>
          <a:bodyPr lIns="121896" tIns="121896" rIns="121896" bIns="121896">
            <a:normAutofit/>
          </a:bodyPr>
          <a:lstStyle/>
          <a:p>
            <a:pPr marL="609585" indent="-457189" defTabSz="1219170" hangingPunct="0">
              <a:lnSpc>
                <a:spcPct val="115000"/>
              </a:lnSpc>
              <a:buClr>
                <a:srgbClr val="FFFFFF"/>
              </a:buClr>
              <a:buSzPts val="1800"/>
              <a:buFont typeface="Arial"/>
              <a:buChar char="●"/>
              <a:defRPr sz="1800">
                <a:solidFill>
                  <a:srgbClr val="FFFFFF"/>
                </a:solidFill>
                <a:latin typeface="+mj-lt"/>
                <a:ea typeface="+mj-ea"/>
                <a:cs typeface="+mj-cs"/>
                <a:sym typeface="Arial"/>
              </a:defRPr>
            </a:pPr>
            <a:r>
              <a:rPr sz="2400" kern="0">
                <a:solidFill>
                  <a:srgbClr val="FFFFFF"/>
                </a:solidFill>
                <a:latin typeface="Arial"/>
                <a:cs typeface="Arial"/>
                <a:sym typeface="Arial"/>
              </a:rPr>
              <a:t>How to build a sequential inputs for our model from a conditioned dialog?</a:t>
            </a:r>
          </a:p>
          <a:p>
            <a:pPr marL="1253035" lvl="1" indent="-457189" defTabSz="1219170" hangingPunct="0">
              <a:lnSpc>
                <a:spcPct val="115000"/>
              </a:lnSpc>
              <a:buClr>
                <a:srgbClr val="FFFFFF"/>
              </a:buClr>
              <a:buSzPts val="1800"/>
              <a:buFont typeface="Arial"/>
              <a:buChar char="●"/>
              <a:defRPr sz="1800">
                <a:solidFill>
                  <a:srgbClr val="FFFFFF"/>
                </a:solidFill>
                <a:latin typeface="+mj-lt"/>
                <a:ea typeface="+mj-ea"/>
                <a:cs typeface="+mj-cs"/>
                <a:sym typeface="Arial"/>
              </a:defRPr>
            </a:pPr>
            <a:r>
              <a:rPr sz="2400" kern="0">
                <a:solidFill>
                  <a:srgbClr val="FFFFFF"/>
                </a:solidFill>
                <a:latin typeface="Arial"/>
                <a:cs typeface="Arial"/>
                <a:sym typeface="Arial"/>
              </a:rPr>
              <a:t>Unlike RNN/LSTM, Transformers don’t possess a natural notion of sequentiality and position</a:t>
            </a:r>
          </a:p>
          <a:p>
            <a:pPr marL="1253035" lvl="1" indent="-457189" defTabSz="1219170" hangingPunct="0">
              <a:lnSpc>
                <a:spcPct val="115000"/>
              </a:lnSpc>
              <a:buClr>
                <a:srgbClr val="FFFFFF"/>
              </a:buClr>
              <a:buSzPts val="1800"/>
              <a:buFont typeface="Arial"/>
              <a:buChar char="●"/>
              <a:defRPr sz="1800">
                <a:solidFill>
                  <a:srgbClr val="FFFFFF"/>
                </a:solidFill>
                <a:latin typeface="+mj-lt"/>
                <a:ea typeface="+mj-ea"/>
                <a:cs typeface="+mj-cs"/>
                <a:sym typeface="Arial"/>
              </a:defRPr>
            </a:pPr>
            <a:r>
              <a:rPr sz="2400" kern="0">
                <a:solidFill>
                  <a:srgbClr val="FFFFFF"/>
                </a:solidFill>
                <a:latin typeface="Arial"/>
                <a:cs typeface="Arial"/>
                <a:sym typeface="Arial"/>
              </a:rPr>
              <a:t>We need to add positional embeddings to incorporate sequentiality </a:t>
            </a:r>
          </a:p>
          <a:p>
            <a:pPr marL="1253035" lvl="1" indent="-457189" defTabSz="1219170" hangingPunct="0">
              <a:lnSpc>
                <a:spcPct val="115000"/>
              </a:lnSpc>
              <a:buClr>
                <a:srgbClr val="FFFFFF"/>
              </a:buClr>
              <a:buSzPts val="1800"/>
              <a:buFont typeface="Arial"/>
              <a:buChar char="●"/>
              <a:defRPr sz="1800">
                <a:solidFill>
                  <a:srgbClr val="FFFFFF"/>
                </a:solidFill>
                <a:latin typeface="+mj-lt"/>
                <a:ea typeface="+mj-ea"/>
                <a:cs typeface="+mj-cs"/>
                <a:sym typeface="Arial"/>
              </a:defRPr>
            </a:pPr>
            <a:r>
              <a:rPr sz="2400" kern="0">
                <a:solidFill>
                  <a:srgbClr val="FFFFFF"/>
                </a:solidFill>
                <a:latin typeface="Arial"/>
                <a:cs typeface="Arial"/>
                <a:sym typeface="Arial"/>
              </a:rPr>
              <a:t>We add special embeddings related to utterances and personas</a:t>
            </a:r>
          </a:p>
        </p:txBody>
      </p:sp>
      <p:pic>
        <p:nvPicPr>
          <p:cNvPr id="213" name="Image" descr="Image"/>
          <p:cNvPicPr>
            <a:picLocks noChangeAspect="1"/>
          </p:cNvPicPr>
          <p:nvPr/>
        </p:nvPicPr>
        <p:blipFill>
          <a:blip r:embed="rId3">
            <a:extLst/>
          </a:blip>
          <a:stretch>
            <a:fillRect/>
          </a:stretch>
        </p:blipFill>
        <p:spPr>
          <a:xfrm>
            <a:off x="338836" y="5491750"/>
            <a:ext cx="11514328" cy="1071903"/>
          </a:xfrm>
          <a:prstGeom prst="rect">
            <a:avLst/>
          </a:prstGeom>
          <a:ln w="12700">
            <a:miter lim="400000"/>
          </a:ln>
        </p:spPr>
      </p:pic>
      <p:sp>
        <p:nvSpPr>
          <p:cNvPr id="214" name="Now that we have a model with basic common-sense and co-reference capabilities, we need to teach it the specificities of dialog:…"/>
          <p:cNvSpPr txBox="1">
            <a:spLocks noGrp="1"/>
          </p:cNvSpPr>
          <p:nvPr>
            <p:ph type="body" sz="half" idx="1"/>
          </p:nvPr>
        </p:nvSpPr>
        <p:spPr>
          <a:xfrm>
            <a:off x="307449" y="969366"/>
            <a:ext cx="11001368" cy="2280845"/>
          </a:xfrm>
          <a:prstGeom prst="rect">
            <a:avLst/>
          </a:prstGeom>
        </p:spPr>
        <p:txBody>
          <a:bodyPr/>
          <a:lstStyle/>
          <a:p>
            <a:pPr>
              <a:buClr>
                <a:srgbClr val="FFFFFF"/>
              </a:buClr>
            </a:pPr>
            <a:r>
              <a:t>Now that we have a model with basic common-sense and co-reference capabilities, we need to teach it the specificities of dialog:</a:t>
            </a:r>
          </a:p>
          <a:p>
            <a:pPr marL="1253035" lvl="1" indent="-457189">
              <a:buClr>
                <a:srgbClr val="FFFFFF"/>
              </a:buClr>
              <a:buChar char="●"/>
            </a:pPr>
            <a:r>
              <a:t>Alternating utterances</a:t>
            </a:r>
          </a:p>
          <a:p>
            <a:pPr marL="1253035" lvl="1" indent="-457189">
              <a:buClr>
                <a:srgbClr val="FFFFFF"/>
              </a:buClr>
              <a:buChar char="●"/>
            </a:pPr>
            <a:r>
              <a:t>Dialog flow (« speech/dialog acts »)</a:t>
            </a:r>
          </a:p>
          <a:p>
            <a:pPr marL="1253035" lvl="1" indent="-457189">
              <a:buClr>
                <a:srgbClr val="FFFFFF"/>
              </a:buClr>
              <a:buChar char="●"/>
            </a:pPr>
            <a:r>
              <a:t>Conditioning on a personality</a:t>
            </a:r>
          </a:p>
        </p:txBody>
      </p:sp>
    </p:spTree>
    <p:extLst>
      <p:ext uri="{BB962C8B-B14F-4D97-AF65-F5344CB8AC3E}">
        <p14:creationId xmlns:p14="http://schemas.microsoft.com/office/powerpoint/2010/main" val="2608458674"/>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6570FF"/>
        </a:solidFill>
        <a:effectLst/>
      </p:bgPr>
    </p:bg>
    <p:spTree>
      <p:nvGrpSpPr>
        <p:cNvPr id="1" name=""/>
        <p:cNvGrpSpPr/>
        <p:nvPr/>
      </p:nvGrpSpPr>
      <p:grpSpPr>
        <a:xfrm>
          <a:off x="0" y="0"/>
          <a:ext cx="0" cy="0"/>
          <a:chOff x="0" y="0"/>
          <a:chExt cx="0" cy="0"/>
        </a:xfrm>
      </p:grpSpPr>
      <p:sp>
        <p:nvSpPr>
          <p:cNvPr id="218" name="Encoding a Dialog and a Persona"/>
          <p:cNvSpPr txBox="1">
            <a:spLocks noGrp="1"/>
          </p:cNvSpPr>
          <p:nvPr>
            <p:ph type="title"/>
          </p:nvPr>
        </p:nvSpPr>
        <p:spPr>
          <a:xfrm>
            <a:off x="415599" y="186966"/>
            <a:ext cx="11360803" cy="763605"/>
          </a:xfrm>
          <a:prstGeom prst="rect">
            <a:avLst/>
          </a:prstGeom>
        </p:spPr>
        <p:txBody>
          <a:bodyPr/>
          <a:lstStyle>
            <a:lvl1pPr defTabSz="877822">
              <a:defRPr sz="2600"/>
            </a:lvl1pPr>
          </a:lstStyle>
          <a:p>
            <a:r>
              <a:t>Encoding a Dialog and a Persona</a:t>
            </a:r>
          </a:p>
        </p:txBody>
      </p:sp>
      <p:sp>
        <p:nvSpPr>
          <p:cNvPr id="219" name="We can play with these embeddings to manipulate the notion of a sequence"/>
          <p:cNvSpPr txBox="1"/>
          <p:nvPr/>
        </p:nvSpPr>
        <p:spPr>
          <a:xfrm>
            <a:off x="341316" y="999942"/>
            <a:ext cx="11001368" cy="632932"/>
          </a:xfrm>
          <a:prstGeom prst="rect">
            <a:avLst/>
          </a:prstGeom>
          <a:ln w="12700">
            <a:miter lim="400000"/>
          </a:ln>
          <a:extLst>
            <a:ext uri="{C572A759-6A51-4108-AA02-DFA0A04FC94B}">
              <ma14:wrappingTextBoxFlag xmlns="" xmlns:ma14="http://schemas.microsoft.com/office/mac/drawingml/2011/main" val="1"/>
            </a:ext>
          </a:extLst>
        </p:spPr>
        <p:txBody>
          <a:bodyPr lIns="121896" tIns="121896" rIns="121896" bIns="121896">
            <a:normAutofit/>
          </a:bodyPr>
          <a:lstStyle>
            <a:lvl1pPr marL="452627" indent="-339470" defTabSz="905255">
              <a:lnSpc>
                <a:spcPct val="115000"/>
              </a:lnSpc>
              <a:buClr>
                <a:srgbClr val="FFFFFF"/>
              </a:buClr>
              <a:buSzPts val="1700"/>
              <a:buFont typeface="Arial"/>
              <a:buChar char="●"/>
              <a:defRPr sz="1700">
                <a:solidFill>
                  <a:srgbClr val="FFFFFF"/>
                </a:solidFill>
                <a:latin typeface="+mj-lt"/>
                <a:ea typeface="+mj-ea"/>
                <a:cs typeface="+mj-cs"/>
                <a:sym typeface="Arial"/>
              </a:defRPr>
            </a:lvl1pPr>
          </a:lstStyle>
          <a:p>
            <a:pPr marL="603488" indent="-452615" defTabSz="1206976" hangingPunct="0"/>
            <a:r>
              <a:rPr sz="2267" kern="0">
                <a:latin typeface="Arial"/>
                <a:cs typeface="Arial"/>
              </a:rPr>
              <a:t>We can play with these embeddings to manipulate the notion of a sequence</a:t>
            </a:r>
          </a:p>
        </p:txBody>
      </p:sp>
      <p:pic>
        <p:nvPicPr>
          <p:cNvPr id="220" name="Image" descr="Image"/>
          <p:cNvPicPr>
            <a:picLocks noChangeAspect="1"/>
          </p:cNvPicPr>
          <p:nvPr/>
        </p:nvPicPr>
        <p:blipFill>
          <a:blip r:embed="rId3">
            <a:extLst/>
          </a:blip>
          <a:stretch>
            <a:fillRect/>
          </a:stretch>
        </p:blipFill>
        <p:spPr>
          <a:xfrm>
            <a:off x="4064000" y="1867385"/>
            <a:ext cx="7765469" cy="1120139"/>
          </a:xfrm>
          <a:prstGeom prst="rect">
            <a:avLst/>
          </a:prstGeom>
          <a:ln w="12700">
            <a:miter lim="400000"/>
          </a:ln>
        </p:spPr>
      </p:pic>
      <p:sp>
        <p:nvSpPr>
          <p:cNvPr id="221" name="Repeating specific embeddings to control positioning information"/>
          <p:cNvSpPr txBox="1"/>
          <p:nvPr/>
        </p:nvSpPr>
        <p:spPr>
          <a:xfrm>
            <a:off x="188915" y="1684928"/>
            <a:ext cx="3881036" cy="1485056"/>
          </a:xfrm>
          <a:prstGeom prst="rect">
            <a:avLst/>
          </a:prstGeom>
          <a:ln w="12700">
            <a:miter lim="400000"/>
          </a:ln>
          <a:extLst>
            <a:ext uri="{C572A759-6A51-4108-AA02-DFA0A04FC94B}">
              <ma14:wrappingTextBoxFlag xmlns="" xmlns:ma14="http://schemas.microsoft.com/office/mac/drawingml/2011/main" val="1"/>
            </a:ext>
          </a:extLst>
        </p:spPr>
        <p:txBody>
          <a:bodyPr lIns="121896" tIns="121896" rIns="121896" bIns="121896">
            <a:normAutofit/>
          </a:bodyPr>
          <a:lstStyle>
            <a:lvl1pPr>
              <a:lnSpc>
                <a:spcPct val="115000"/>
              </a:lnSpc>
              <a:defRPr sz="1800">
                <a:solidFill>
                  <a:srgbClr val="FFFFFF"/>
                </a:solidFill>
                <a:latin typeface="+mj-lt"/>
                <a:ea typeface="+mj-ea"/>
                <a:cs typeface="+mj-cs"/>
                <a:sym typeface="Arial"/>
              </a:defRPr>
            </a:lvl1pPr>
          </a:lstStyle>
          <a:p>
            <a:pPr defTabSz="1219170" hangingPunct="0"/>
            <a:r>
              <a:rPr sz="2400" kern="0">
                <a:latin typeface="Arial"/>
                <a:cs typeface="Arial"/>
              </a:rPr>
              <a:t>Repeating specific embeddings to control positioning information</a:t>
            </a:r>
          </a:p>
        </p:txBody>
      </p:sp>
      <p:pic>
        <p:nvPicPr>
          <p:cNvPr id="222" name="Image" descr="Image"/>
          <p:cNvPicPr>
            <a:picLocks noChangeAspect="1"/>
          </p:cNvPicPr>
          <p:nvPr/>
        </p:nvPicPr>
        <p:blipFill>
          <a:blip r:embed="rId4">
            <a:extLst/>
          </a:blip>
          <a:stretch>
            <a:fillRect/>
          </a:stretch>
        </p:blipFill>
        <p:spPr>
          <a:xfrm>
            <a:off x="270934" y="3920485"/>
            <a:ext cx="11650133" cy="2638420"/>
          </a:xfrm>
          <a:prstGeom prst="rect">
            <a:avLst/>
          </a:prstGeom>
          <a:ln w="12700">
            <a:miter lim="400000"/>
          </a:ln>
        </p:spPr>
      </p:pic>
      <p:sp>
        <p:nvSpPr>
          <p:cNvPr id="223" name="We can also augment the dataset to bias towards positional invariance"/>
          <p:cNvSpPr txBox="1"/>
          <p:nvPr/>
        </p:nvSpPr>
        <p:spPr>
          <a:xfrm>
            <a:off x="341316" y="3228769"/>
            <a:ext cx="11001368" cy="632932"/>
          </a:xfrm>
          <a:prstGeom prst="rect">
            <a:avLst/>
          </a:prstGeom>
          <a:ln w="12700">
            <a:miter lim="400000"/>
          </a:ln>
          <a:extLst>
            <a:ext uri="{C572A759-6A51-4108-AA02-DFA0A04FC94B}">
              <ma14:wrappingTextBoxFlag xmlns="" xmlns:ma14="http://schemas.microsoft.com/office/mac/drawingml/2011/main" val="1"/>
            </a:ext>
          </a:extLst>
        </p:spPr>
        <p:txBody>
          <a:bodyPr lIns="121896" tIns="121896" rIns="121896" bIns="121896">
            <a:normAutofit/>
          </a:bodyPr>
          <a:lstStyle>
            <a:lvl1pPr marL="457200" indent="-342900">
              <a:lnSpc>
                <a:spcPct val="115000"/>
              </a:lnSpc>
              <a:buClr>
                <a:srgbClr val="FFFFFF"/>
              </a:buClr>
              <a:buSzPts val="1800"/>
              <a:buFont typeface="Arial"/>
              <a:buChar char="●"/>
              <a:defRPr sz="1800">
                <a:solidFill>
                  <a:srgbClr val="FFFFFF"/>
                </a:solidFill>
                <a:latin typeface="+mj-lt"/>
                <a:ea typeface="+mj-ea"/>
                <a:cs typeface="+mj-cs"/>
                <a:sym typeface="Arial"/>
              </a:defRPr>
            </a:lvl1pPr>
          </a:lstStyle>
          <a:p>
            <a:pPr marL="609585" indent="-457189" defTabSz="1219170" hangingPunct="0"/>
            <a:r>
              <a:rPr sz="2400" kern="0">
                <a:latin typeface="Arial"/>
                <a:cs typeface="Arial"/>
              </a:rPr>
              <a:t>We can also augment the dataset to bias towards positional invariance</a:t>
            </a:r>
          </a:p>
        </p:txBody>
      </p:sp>
    </p:spTree>
    <p:extLst>
      <p:ext uri="{BB962C8B-B14F-4D97-AF65-F5344CB8AC3E}">
        <p14:creationId xmlns:p14="http://schemas.microsoft.com/office/powerpoint/2010/main" val="223797559"/>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6570FF"/>
        </a:solidFill>
        <a:effectLst/>
      </p:bgPr>
    </p:bg>
    <p:spTree>
      <p:nvGrpSpPr>
        <p:cNvPr id="1" name=""/>
        <p:cNvGrpSpPr/>
        <p:nvPr/>
      </p:nvGrpSpPr>
      <p:grpSpPr>
        <a:xfrm>
          <a:off x="0" y="0"/>
          <a:ext cx="0" cy="0"/>
          <a:chOff x="0" y="0"/>
          <a:chExt cx="0" cy="0"/>
        </a:xfrm>
      </p:grpSpPr>
      <p:sp>
        <p:nvSpPr>
          <p:cNvPr id="227" name="Semantic Learning on Dialog Utterances"/>
          <p:cNvSpPr txBox="1">
            <a:spLocks noGrp="1"/>
          </p:cNvSpPr>
          <p:nvPr>
            <p:ph type="title"/>
          </p:nvPr>
        </p:nvSpPr>
        <p:spPr>
          <a:xfrm>
            <a:off x="415599" y="186966"/>
            <a:ext cx="11360803" cy="763605"/>
          </a:xfrm>
          <a:prstGeom prst="rect">
            <a:avLst/>
          </a:prstGeom>
        </p:spPr>
        <p:txBody>
          <a:bodyPr/>
          <a:lstStyle>
            <a:lvl1pPr defTabSz="877822">
              <a:defRPr sz="2600"/>
            </a:lvl1pPr>
          </a:lstStyle>
          <a:p>
            <a:r>
              <a:t>Semantic Learning on Dialog Utterances</a:t>
            </a:r>
          </a:p>
        </p:txBody>
      </p:sp>
      <p:sp>
        <p:nvSpPr>
          <p:cNvPr id="228" name="Learning to distinguish a real answer from a distractor."/>
          <p:cNvSpPr txBox="1"/>
          <p:nvPr/>
        </p:nvSpPr>
        <p:spPr>
          <a:xfrm>
            <a:off x="239716" y="1067806"/>
            <a:ext cx="11001368" cy="1168735"/>
          </a:xfrm>
          <a:prstGeom prst="rect">
            <a:avLst/>
          </a:prstGeom>
          <a:ln w="12700">
            <a:miter lim="400000"/>
          </a:ln>
          <a:extLst>
            <a:ext uri="{C572A759-6A51-4108-AA02-DFA0A04FC94B}">
              <ma14:wrappingTextBoxFlag xmlns="" xmlns:ma14="http://schemas.microsoft.com/office/mac/drawingml/2011/main" val="1"/>
            </a:ext>
          </a:extLst>
        </p:spPr>
        <p:txBody>
          <a:bodyPr lIns="121896" tIns="121896" rIns="121896" bIns="121896">
            <a:normAutofit/>
          </a:bodyPr>
          <a:lstStyle>
            <a:lvl1pPr marL="457200" indent="-342900">
              <a:lnSpc>
                <a:spcPct val="115000"/>
              </a:lnSpc>
              <a:buClr>
                <a:srgbClr val="FFFFFF"/>
              </a:buClr>
              <a:buSzPts val="1800"/>
              <a:buFont typeface="Arial"/>
              <a:buChar char="●"/>
              <a:defRPr sz="1800">
                <a:solidFill>
                  <a:srgbClr val="FFFFFF"/>
                </a:solidFill>
                <a:latin typeface="+mj-lt"/>
                <a:ea typeface="+mj-ea"/>
                <a:cs typeface="+mj-cs"/>
                <a:sym typeface="Arial"/>
              </a:defRPr>
            </a:lvl1pPr>
          </a:lstStyle>
          <a:p>
            <a:pPr marL="609585" indent="-457189" defTabSz="1219170" hangingPunct="0"/>
            <a:r>
              <a:rPr sz="2400" kern="0">
                <a:latin typeface="Arial"/>
                <a:cs typeface="Arial"/>
              </a:rPr>
              <a:t>Learning to distinguish a real answer from a distractor.</a:t>
            </a:r>
          </a:p>
        </p:txBody>
      </p:sp>
      <p:sp>
        <p:nvSpPr>
          <p:cNvPr id="229" name="Combined with language modeling fine-tuning in a multi-task fashion"/>
          <p:cNvSpPr txBox="1"/>
          <p:nvPr/>
        </p:nvSpPr>
        <p:spPr>
          <a:xfrm>
            <a:off x="1088168" y="6168788"/>
            <a:ext cx="8112357" cy="493465"/>
          </a:xfrm>
          <a:prstGeom prst="rect">
            <a:avLst/>
          </a:prstGeom>
          <a:ln w="12700">
            <a:miter lim="400000"/>
          </a:ln>
          <a:extLst>
            <a:ext uri="{C572A759-6A51-4108-AA02-DFA0A04FC94B}">
              <ma14:wrappingTextBoxFlag xmlns="" xmlns:ma14="http://schemas.microsoft.com/office/mac/drawingml/2011/main" val="1"/>
            </a:ext>
          </a:extLst>
        </p:spPr>
        <p:txBody>
          <a:bodyPr lIns="121896" tIns="121896" rIns="121896" bIns="121896">
            <a:normAutofit fontScale="92500" lnSpcReduction="10000"/>
          </a:bodyPr>
          <a:lstStyle>
            <a:lvl1pPr defTabSz="694944">
              <a:lnSpc>
                <a:spcPct val="115000"/>
              </a:lnSpc>
              <a:defRPr sz="1300">
                <a:solidFill>
                  <a:srgbClr val="FFFFFF"/>
                </a:solidFill>
                <a:latin typeface="+mj-lt"/>
                <a:ea typeface="+mj-ea"/>
                <a:cs typeface="+mj-cs"/>
                <a:sym typeface="Arial"/>
              </a:defRPr>
            </a:lvl1pPr>
          </a:lstStyle>
          <a:p>
            <a:pPr defTabSz="926569" hangingPunct="0"/>
            <a:r>
              <a:rPr sz="1733" kern="0">
                <a:latin typeface="Arial"/>
                <a:cs typeface="Arial"/>
              </a:rPr>
              <a:t>Combined with language modeling fine-tuning in a multi-task fashion </a:t>
            </a:r>
          </a:p>
        </p:txBody>
      </p:sp>
      <p:pic>
        <p:nvPicPr>
          <p:cNvPr id="230" name="Image" descr="Image"/>
          <p:cNvPicPr>
            <a:picLocks noChangeAspect="1"/>
          </p:cNvPicPr>
          <p:nvPr/>
        </p:nvPicPr>
        <p:blipFill>
          <a:blip r:embed="rId3">
            <a:extLst/>
          </a:blip>
          <a:stretch>
            <a:fillRect/>
          </a:stretch>
        </p:blipFill>
        <p:spPr>
          <a:xfrm>
            <a:off x="169333" y="1896849"/>
            <a:ext cx="11807760" cy="4007512"/>
          </a:xfrm>
          <a:prstGeom prst="rect">
            <a:avLst/>
          </a:prstGeom>
          <a:ln w="12700">
            <a:miter lim="400000"/>
          </a:ln>
        </p:spPr>
      </p:pic>
    </p:spTree>
    <p:extLst>
      <p:ext uri="{BB962C8B-B14F-4D97-AF65-F5344CB8AC3E}">
        <p14:creationId xmlns:p14="http://schemas.microsoft.com/office/powerpoint/2010/main" val="1396758268"/>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6570FF"/>
        </a:solidFill>
        <a:effectLst/>
      </p:bgPr>
    </p:bg>
    <p:spTree>
      <p:nvGrpSpPr>
        <p:cNvPr id="1" name=""/>
        <p:cNvGrpSpPr/>
        <p:nvPr/>
      </p:nvGrpSpPr>
      <p:grpSpPr>
        <a:xfrm>
          <a:off x="0" y="0"/>
          <a:ext cx="0" cy="0"/>
          <a:chOff x="0" y="0"/>
          <a:chExt cx="0" cy="0"/>
        </a:xfrm>
      </p:grpSpPr>
      <p:sp>
        <p:nvSpPr>
          <p:cNvPr id="234" name="Validation set (public) Leaderboard  –  Test set (hidden) Leaderboard"/>
          <p:cNvSpPr txBox="1"/>
          <p:nvPr/>
        </p:nvSpPr>
        <p:spPr>
          <a:xfrm>
            <a:off x="415599" y="701739"/>
            <a:ext cx="11360803" cy="763604"/>
          </a:xfrm>
          <a:prstGeom prst="rect">
            <a:avLst/>
          </a:prstGeom>
          <a:ln w="12700">
            <a:miter lim="400000"/>
          </a:ln>
          <a:extLst>
            <a:ext uri="{C572A759-6A51-4108-AA02-DFA0A04FC94B}">
              <ma14:wrappingTextBoxFlag xmlns="" xmlns:ma14="http://schemas.microsoft.com/office/mac/drawingml/2011/main" val="1"/>
            </a:ext>
          </a:extLst>
        </p:spPr>
        <p:txBody>
          <a:bodyPr lIns="121896" tIns="121896" rIns="121896" bIns="121896">
            <a:normAutofit/>
          </a:bodyPr>
          <a:lstStyle/>
          <a:p>
            <a:pPr defTabSz="865609" hangingPunct="0">
              <a:defRPr sz="1900" b="1">
                <a:solidFill>
                  <a:srgbClr val="FFFFFF"/>
                </a:solidFill>
                <a:latin typeface="+mj-lt"/>
                <a:ea typeface="+mj-ea"/>
                <a:cs typeface="+mj-cs"/>
                <a:sym typeface="Arial"/>
              </a:defRPr>
            </a:pPr>
            <a:r>
              <a:rPr sz="2533" b="1" kern="0">
                <a:solidFill>
                  <a:srgbClr val="FFFFFF"/>
                </a:solidFill>
                <a:latin typeface="Arial"/>
                <a:cs typeface="Arial"/>
                <a:sym typeface="Arial"/>
              </a:rPr>
              <a:t>Validation set (public) Leaderboard  –  </a:t>
            </a:r>
            <a:r>
              <a:rPr sz="2533" b="1" u="sng" kern="0">
                <a:solidFill>
                  <a:srgbClr val="FFFFFF"/>
                </a:solidFill>
                <a:latin typeface="Arial"/>
                <a:cs typeface="Arial"/>
                <a:sym typeface="Arial"/>
              </a:rPr>
              <a:t>Test set (hidden) Leaderboard</a:t>
            </a:r>
          </a:p>
        </p:txBody>
      </p:sp>
      <p:pic>
        <p:nvPicPr>
          <p:cNvPr id="235" name="Image" descr="Image"/>
          <p:cNvPicPr>
            <a:picLocks noChangeAspect="1"/>
          </p:cNvPicPr>
          <p:nvPr/>
        </p:nvPicPr>
        <p:blipFill>
          <a:blip r:embed="rId3">
            <a:extLst/>
          </a:blip>
          <a:stretch>
            <a:fillRect/>
          </a:stretch>
        </p:blipFill>
        <p:spPr>
          <a:xfrm>
            <a:off x="1335757" y="1360455"/>
            <a:ext cx="4048499" cy="5211099"/>
          </a:xfrm>
          <a:prstGeom prst="rect">
            <a:avLst/>
          </a:prstGeom>
          <a:ln w="12700">
            <a:miter lim="400000"/>
          </a:ln>
        </p:spPr>
      </p:pic>
      <p:pic>
        <p:nvPicPr>
          <p:cNvPr id="236" name="Image" descr="Image"/>
          <p:cNvPicPr>
            <a:picLocks noChangeAspect="1"/>
          </p:cNvPicPr>
          <p:nvPr/>
        </p:nvPicPr>
        <p:blipFill>
          <a:blip r:embed="rId4">
            <a:extLst/>
          </a:blip>
          <a:stretch>
            <a:fillRect/>
          </a:stretch>
        </p:blipFill>
        <p:spPr>
          <a:xfrm>
            <a:off x="6879924" y="1360455"/>
            <a:ext cx="4369171" cy="5211099"/>
          </a:xfrm>
          <a:prstGeom prst="rect">
            <a:avLst/>
          </a:prstGeom>
          <a:ln w="12700">
            <a:miter lim="400000"/>
          </a:ln>
        </p:spPr>
      </p:pic>
      <p:sp>
        <p:nvSpPr>
          <p:cNvPr id="237" name="Results"/>
          <p:cNvSpPr txBox="1"/>
          <p:nvPr/>
        </p:nvSpPr>
        <p:spPr>
          <a:xfrm>
            <a:off x="5003792" y="102301"/>
            <a:ext cx="2184419" cy="763601"/>
          </a:xfrm>
          <a:prstGeom prst="rect">
            <a:avLst/>
          </a:prstGeom>
          <a:ln w="12700">
            <a:miter lim="400000"/>
          </a:ln>
          <a:extLst>
            <a:ext uri="{C572A759-6A51-4108-AA02-DFA0A04FC94B}">
              <ma14:wrappingTextBoxFlag xmlns="" xmlns:ma14="http://schemas.microsoft.com/office/mac/drawingml/2011/main" val="1"/>
            </a:ext>
          </a:extLst>
        </p:spPr>
        <p:txBody>
          <a:bodyPr lIns="121896" tIns="121896" rIns="121896" bIns="121896">
            <a:normAutofit lnSpcReduction="10000"/>
          </a:bodyPr>
          <a:lstStyle>
            <a:lvl1pPr defTabSz="877822">
              <a:defRPr sz="2600" b="1">
                <a:solidFill>
                  <a:srgbClr val="FFFFFF"/>
                </a:solidFill>
                <a:latin typeface="+mj-lt"/>
                <a:ea typeface="+mj-ea"/>
                <a:cs typeface="+mj-cs"/>
                <a:sym typeface="Arial"/>
              </a:defRPr>
            </a:lvl1pPr>
          </a:lstStyle>
          <a:p>
            <a:pPr defTabSz="1170400" hangingPunct="0"/>
            <a:r>
              <a:rPr sz="3467" kern="0">
                <a:latin typeface="Arial"/>
                <a:cs typeface="Arial"/>
              </a:rPr>
              <a:t>Results</a:t>
            </a:r>
          </a:p>
        </p:txBody>
      </p:sp>
    </p:spTree>
    <p:extLst>
      <p:ext uri="{BB962C8B-B14F-4D97-AF65-F5344CB8AC3E}">
        <p14:creationId xmlns:p14="http://schemas.microsoft.com/office/powerpoint/2010/main" val="1490249910"/>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6570FF"/>
        </a:solidFill>
        <a:effectLst/>
      </p:bgPr>
    </p:bg>
    <p:spTree>
      <p:nvGrpSpPr>
        <p:cNvPr id="1" name=""/>
        <p:cNvGrpSpPr/>
        <p:nvPr/>
      </p:nvGrpSpPr>
      <p:grpSpPr>
        <a:xfrm>
          <a:off x="0" y="0"/>
          <a:ext cx="0" cy="0"/>
          <a:chOff x="0" y="0"/>
          <a:chExt cx="0" cy="0"/>
        </a:xfrm>
      </p:grpSpPr>
      <p:pic>
        <p:nvPicPr>
          <p:cNvPr id="241" name="icon_desktop.pdf" descr="icon_desktop.pdf"/>
          <p:cNvPicPr>
            <a:picLocks noChangeAspect="1"/>
          </p:cNvPicPr>
          <p:nvPr/>
        </p:nvPicPr>
        <p:blipFill>
          <a:blip r:embed="rId2">
            <a:extLst/>
          </a:blip>
          <a:stretch>
            <a:fillRect/>
          </a:stretch>
        </p:blipFill>
        <p:spPr>
          <a:xfrm>
            <a:off x="5296431" y="3906317"/>
            <a:ext cx="1599136" cy="1484564"/>
          </a:xfrm>
          <a:prstGeom prst="rect">
            <a:avLst/>
          </a:prstGeom>
          <a:ln w="12700">
            <a:miter lim="400000"/>
          </a:ln>
        </p:spPr>
      </p:pic>
      <p:sp>
        <p:nvSpPr>
          <p:cNvPr id="242" name="Shape 57"/>
          <p:cNvSpPr txBox="1"/>
          <p:nvPr/>
        </p:nvSpPr>
        <p:spPr>
          <a:xfrm>
            <a:off x="9111631" y="6034934"/>
            <a:ext cx="3088804" cy="820817"/>
          </a:xfrm>
          <a:prstGeom prst="rect">
            <a:avLst/>
          </a:prstGeom>
          <a:ln w="12700">
            <a:miter lim="400000"/>
          </a:ln>
          <a:extLst>
            <a:ext uri="{C572A759-6A51-4108-AA02-DFA0A04FC94B}">
              <ma14:wrappingTextBoxFlag xmlns="" xmlns:ma14="http://schemas.microsoft.com/office/mac/drawingml/2011/main" val="1"/>
            </a:ext>
          </a:extLst>
        </p:spPr>
        <p:txBody>
          <a:bodyPr lIns="121896" tIns="121896" rIns="121896" bIns="121896">
            <a:spAutoFit/>
          </a:bodyPr>
          <a:lstStyle/>
          <a:p>
            <a:pPr defTabSz="1219170" hangingPunct="0">
              <a:defRPr i="1">
                <a:solidFill>
                  <a:srgbClr val="FFFFFF"/>
                </a:solidFill>
                <a:latin typeface="+mj-lt"/>
                <a:ea typeface="+mj-ea"/>
                <a:cs typeface="+mj-cs"/>
                <a:sym typeface="Arial"/>
              </a:defRPr>
            </a:pPr>
            <a:br>
              <a:rPr sz="1867" i="1" kern="0">
                <a:solidFill>
                  <a:srgbClr val="FFFFFF"/>
                </a:solidFill>
                <a:latin typeface="Arial"/>
                <a:cs typeface="Arial"/>
                <a:sym typeface="Arial"/>
              </a:rPr>
            </a:br>
            <a:r>
              <a:rPr sz="1867" i="1" kern="0">
                <a:solidFill>
                  <a:srgbClr val="FFFFFF"/>
                </a:solidFill>
                <a:latin typeface="Arial"/>
                <a:cs typeface="Arial"/>
                <a:sym typeface="Arial"/>
              </a:rPr>
              <a:t>thomas@huggingface.co</a:t>
            </a:r>
          </a:p>
        </p:txBody>
      </p:sp>
      <p:sp>
        <p:nvSpPr>
          <p:cNvPr id="243" name="Shape 62"/>
          <p:cNvSpPr txBox="1">
            <a:spLocks noGrp="1"/>
          </p:cNvSpPr>
          <p:nvPr>
            <p:ph type="ctrTitle"/>
          </p:nvPr>
        </p:nvSpPr>
        <p:spPr>
          <a:xfrm>
            <a:off x="415599" y="627007"/>
            <a:ext cx="11360803" cy="2736799"/>
          </a:xfrm>
          <a:prstGeom prst="rect">
            <a:avLst/>
          </a:prstGeom>
        </p:spPr>
        <p:txBody>
          <a:bodyPr/>
          <a:lstStyle/>
          <a:p>
            <a:pPr>
              <a:defRPr b="1">
                <a:solidFill>
                  <a:srgbClr val="FFFFFF"/>
                </a:solidFill>
              </a:defRPr>
            </a:pPr>
            <a:r>
              <a:t>That’s it for today</a:t>
            </a:r>
          </a:p>
          <a:p>
            <a:pPr>
              <a:defRPr b="1">
                <a:solidFill>
                  <a:srgbClr val="FFFFFF"/>
                </a:solidFill>
              </a:defRPr>
            </a:pPr>
            <a:r>
              <a:t>Thanks for listening!</a:t>
            </a:r>
          </a:p>
        </p:txBody>
      </p:sp>
    </p:spTree>
    <p:extLst>
      <p:ext uri="{BB962C8B-B14F-4D97-AF65-F5344CB8AC3E}">
        <p14:creationId xmlns:p14="http://schemas.microsoft.com/office/powerpoint/2010/main" val="38323411"/>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4294967295"/>
          </p:nvPr>
        </p:nvSpPr>
        <p:spPr>
          <a:xfrm>
            <a:off x="8915829" y="6424661"/>
            <a:ext cx="284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0000">
                    <a:lumMod val="50000"/>
                    <a:lumOff val="50000"/>
                  </a:srgbClr>
                </a:solidFill>
                <a:effectLst/>
                <a:uLnTx/>
                <a:uFillTx/>
                <a:latin typeface="Arial"/>
                <a:ea typeface="微软雅黑"/>
                <a:cs typeface="+mn-cs"/>
              </a:rPr>
              <a:t>page: </a:t>
            </a:r>
            <a:fld id="{0C913308-F349-4B6D-A68A-DD1791B4A57B}" type="slidenum">
              <a:rPr kumimoji="0" lang="zh-CN" altLang="en-US" sz="1000" b="0" i="0" u="none" strike="noStrike" kern="1200" cap="none" spc="0" normalizeH="0" baseline="0" noProof="0" dirty="0" smtClean="0">
                <a:ln>
                  <a:noFill/>
                </a:ln>
                <a:solidFill>
                  <a:srgbClr val="000000">
                    <a:lumMod val="50000"/>
                    <a:lumOff val="50000"/>
                  </a:srgb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000" b="0" i="0" u="none" strike="noStrike" kern="1200" cap="none" spc="0" normalizeH="0" baseline="0" noProof="0" dirty="0">
              <a:ln>
                <a:noFill/>
              </a:ln>
              <a:solidFill>
                <a:srgbClr val="000000">
                  <a:lumMod val="50000"/>
                  <a:lumOff val="50000"/>
                </a:srgbClr>
              </a:solidFill>
              <a:effectLst/>
              <a:uLnTx/>
              <a:uFillTx/>
              <a:latin typeface="Arial"/>
              <a:ea typeface="微软雅黑"/>
              <a:cs typeface="+mn-cs"/>
            </a:endParaRPr>
          </a:p>
        </p:txBody>
      </p:sp>
      <p:pic>
        <p:nvPicPr>
          <p:cNvPr id="8" name="图片 7" descr="学"/>
          <p:cNvPicPr>
            <a:picLocks noChangeAspect="1"/>
          </p:cNvPicPr>
          <p:nvPr/>
        </p:nvPicPr>
        <p:blipFill>
          <a:blip r:embed="rId3"/>
          <a:stretch>
            <a:fillRect/>
          </a:stretch>
        </p:blipFill>
        <p:spPr>
          <a:xfrm>
            <a:off x="8853518" y="4051300"/>
            <a:ext cx="1806127" cy="1806127"/>
          </a:xfrm>
          <a:prstGeom prst="rect">
            <a:avLst/>
          </a:prstGeom>
        </p:spPr>
      </p:pic>
      <p:sp>
        <p:nvSpPr>
          <p:cNvPr id="9" name="文本框 8"/>
          <p:cNvSpPr txBox="1"/>
          <p:nvPr/>
        </p:nvSpPr>
        <p:spPr>
          <a:xfrm>
            <a:off x="7853263" y="6001994"/>
            <a:ext cx="3932767" cy="400110"/>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err="1">
                <a:ln>
                  <a:noFill/>
                </a:ln>
                <a:solidFill>
                  <a:srgbClr val="000000"/>
                </a:solidFill>
                <a:effectLst/>
                <a:uLnTx/>
                <a:uFillTx/>
                <a:latin typeface="Arial"/>
                <a:ea typeface="微软雅黑"/>
                <a:cs typeface="+mn-cs"/>
              </a:rPr>
              <a:t>Xuezheng</a:t>
            </a:r>
            <a:r>
              <a:rPr kumimoji="0" lang="en-US" altLang="zh-CN" sz="2000" b="0" i="0" u="none" strike="noStrike" kern="1200" cap="none" spc="0" normalizeH="0" baseline="0" noProof="0" dirty="0">
                <a:ln>
                  <a:noFill/>
                </a:ln>
                <a:solidFill>
                  <a:srgbClr val="000000"/>
                </a:solidFill>
                <a:effectLst/>
                <a:uLnTx/>
                <a:uFillTx/>
                <a:latin typeface="Arial"/>
                <a:ea typeface="微软雅黑"/>
                <a:cs typeface="+mn-cs"/>
              </a:rPr>
              <a:t> PENG</a:t>
            </a:r>
          </a:p>
        </p:txBody>
      </p:sp>
      <p:sp>
        <p:nvSpPr>
          <p:cNvPr id="11" name="文本框 8"/>
          <p:cNvSpPr txBox="1"/>
          <p:nvPr/>
        </p:nvSpPr>
        <p:spPr>
          <a:xfrm>
            <a:off x="3023659" y="6002997"/>
            <a:ext cx="3932767" cy="400110"/>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err="1">
                <a:ln>
                  <a:noFill/>
                </a:ln>
                <a:solidFill>
                  <a:srgbClr val="000000"/>
                </a:solidFill>
                <a:effectLst/>
                <a:uLnTx/>
                <a:uFillTx/>
                <a:latin typeface="Arial"/>
                <a:ea typeface="微软雅黑"/>
                <a:cs typeface="+mn-cs"/>
              </a:rPr>
              <a:t>Yanzhou</a:t>
            </a:r>
            <a:r>
              <a:rPr kumimoji="0" lang="en-US" altLang="zh-CN" sz="2000" b="0" i="0" u="none" strike="noStrike" kern="1200" cap="none" spc="0" normalizeH="0" baseline="0" noProof="0" dirty="0">
                <a:ln>
                  <a:noFill/>
                </a:ln>
                <a:solidFill>
                  <a:srgbClr val="000000"/>
                </a:solidFill>
                <a:effectLst/>
                <a:uLnTx/>
                <a:uFillTx/>
                <a:latin typeface="Arial"/>
                <a:ea typeface="微软雅黑"/>
                <a:cs typeface="+mn-cs"/>
              </a:rPr>
              <a:t> HUANG</a:t>
            </a:r>
          </a:p>
        </p:txBody>
      </p:sp>
      <p:pic>
        <p:nvPicPr>
          <p:cNvPr id="1026" name="Picture 2" descr="D:\download\所有证件的扫描件\黄研洲_6211.jpg"/>
          <p:cNvPicPr preferRelativeResize="0">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50043" y="4178429"/>
            <a:ext cx="1680000" cy="1680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F:\易.jpg"/>
          <p:cNvPicPr preferRelativeResize="0">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00861" y="4177427"/>
            <a:ext cx="1680000" cy="1680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G:\帅.jpg"/>
          <p:cNvPicPr preferRelativeResize="0">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57755" y="4178429"/>
            <a:ext cx="1680000" cy="1680000"/>
          </a:xfrm>
          <a:prstGeom prst="rect">
            <a:avLst/>
          </a:prstGeom>
          <a:noFill/>
          <a:extLst>
            <a:ext uri="{909E8E84-426E-40DD-AFC4-6F175D3DCCD1}">
              <a14:hiddenFill xmlns:a14="http://schemas.microsoft.com/office/drawing/2010/main">
                <a:solidFill>
                  <a:srgbClr val="FFFFFF"/>
                </a:solidFill>
              </a14:hiddenFill>
            </a:ext>
          </a:extLst>
        </p:spPr>
      </p:pic>
      <p:sp>
        <p:nvSpPr>
          <p:cNvPr id="12" name="文本框 8"/>
          <p:cNvSpPr txBox="1"/>
          <p:nvPr/>
        </p:nvSpPr>
        <p:spPr>
          <a:xfrm>
            <a:off x="5352723" y="6001994"/>
            <a:ext cx="3932767" cy="400110"/>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err="1">
                <a:ln>
                  <a:noFill/>
                </a:ln>
                <a:solidFill>
                  <a:srgbClr val="000000"/>
                </a:solidFill>
                <a:effectLst/>
                <a:uLnTx/>
                <a:uFillTx/>
                <a:latin typeface="Arial"/>
                <a:ea typeface="微软雅黑"/>
                <a:cs typeface="+mn-cs"/>
              </a:rPr>
              <a:t>Zhenwei</a:t>
            </a:r>
            <a:r>
              <a:rPr kumimoji="0" lang="en-US" altLang="zh-CN" sz="2000" b="0" i="0" u="none" strike="noStrike" kern="1200" cap="none" spc="0" normalizeH="0" baseline="0" noProof="0" dirty="0">
                <a:ln>
                  <a:noFill/>
                </a:ln>
                <a:solidFill>
                  <a:srgbClr val="000000"/>
                </a:solidFill>
                <a:effectLst/>
                <a:uLnTx/>
                <a:uFillTx/>
                <a:latin typeface="Arial"/>
                <a:ea typeface="微软雅黑"/>
                <a:cs typeface="+mn-cs"/>
              </a:rPr>
              <a:t> YI</a:t>
            </a:r>
          </a:p>
        </p:txBody>
      </p:sp>
      <p:sp>
        <p:nvSpPr>
          <p:cNvPr id="13" name="文本框 8"/>
          <p:cNvSpPr txBox="1"/>
          <p:nvPr/>
        </p:nvSpPr>
        <p:spPr>
          <a:xfrm>
            <a:off x="431371" y="6008900"/>
            <a:ext cx="3932767" cy="400110"/>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err="1">
                <a:ln>
                  <a:noFill/>
                </a:ln>
                <a:solidFill>
                  <a:srgbClr val="000000"/>
                </a:solidFill>
                <a:effectLst/>
                <a:uLnTx/>
                <a:uFillTx/>
                <a:latin typeface="Arial"/>
                <a:ea typeface="微软雅黑"/>
                <a:cs typeface="+mn-cs"/>
              </a:rPr>
              <a:t>Xiaowen</a:t>
            </a:r>
            <a:r>
              <a:rPr kumimoji="0" lang="en-US" altLang="zh-CN" sz="2000" b="0" i="0" u="none" strike="noStrike" kern="1200" cap="none" spc="0" normalizeH="0" baseline="0" noProof="0" dirty="0">
                <a:ln>
                  <a:noFill/>
                </a:ln>
                <a:solidFill>
                  <a:srgbClr val="000000"/>
                </a:solidFill>
                <a:effectLst/>
                <a:uLnTx/>
                <a:uFillTx/>
                <a:latin typeface="Arial"/>
                <a:ea typeface="微软雅黑"/>
                <a:cs typeface="+mn-cs"/>
              </a:rPr>
              <a:t> ZHAO</a:t>
            </a:r>
          </a:p>
        </p:txBody>
      </p:sp>
      <p:sp>
        <p:nvSpPr>
          <p:cNvPr id="14" name="矩形 7">
            <a:extLst>
              <a:ext uri="{FF2B5EF4-FFF2-40B4-BE49-F238E27FC236}">
                <a16:creationId xmlns:a16="http://schemas.microsoft.com/office/drawing/2014/main" id="{09C5F3EF-9409-2942-AF0C-D3AF0FFAA4AB}"/>
              </a:ext>
            </a:extLst>
          </p:cNvPr>
          <p:cNvSpPr/>
          <p:nvPr/>
        </p:nvSpPr>
        <p:spPr>
          <a:xfrm>
            <a:off x="216357" y="1882621"/>
            <a:ext cx="11759285" cy="280076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微软雅黑"/>
                <a:cs typeface="+mn-cs"/>
              </a:rPr>
              <a:t>ConvAI2: Profile-Encoded Multi-Turn Response Selection via Multi-Grained Deep Match Network</a:t>
            </a:r>
            <a:endParaRPr kumimoji="0" lang="en-US" altLang="zh-CN" sz="3200" b="1" i="0" u="none" strike="noStrike" kern="1200" cap="none" spc="0" normalizeH="0" baseline="0" noProof="0" dirty="0">
              <a:ln>
                <a:noFill/>
              </a:ln>
              <a:solidFill>
                <a:srgbClr val="FE380C"/>
              </a:solidFill>
              <a:effectLst/>
              <a:uLnTx/>
              <a:uFillTx/>
              <a:latin typeface="微软雅黑" pitchFamily="34" charset="-122"/>
              <a:ea typeface="微软雅黑" pitchFamily="34" charset="-122"/>
              <a:cs typeface="Arial Unicode MS" pitchFamily="34"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000000"/>
              </a:solidFill>
              <a:effectLst/>
              <a:uLnTx/>
              <a:uFillTx/>
              <a:latin typeface="微软雅黑" pitchFamily="34" charset="-122"/>
              <a:ea typeface="微软雅黑" pitchFamily="34" charset="-122"/>
              <a:cs typeface="Arial Unicode MS" pitchFamily="34"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000000"/>
                </a:solidFill>
                <a:effectLst/>
                <a:uLnTx/>
                <a:uFillTx/>
                <a:latin typeface="Arial"/>
                <a:ea typeface="微软雅黑" pitchFamily="34" charset="-122"/>
                <a:cs typeface="Arial Unicode MS" pitchFamily="34" charset="-122"/>
              </a:rPr>
              <a:t>Team: Little Baby(AI</a:t>
            </a:r>
            <a:r>
              <a:rPr kumimoji="0" lang="zh-CN" altLang="en-US" sz="2800" b="0" i="0" u="none" strike="noStrike" kern="1200" cap="none" spc="0" normalizeH="0" baseline="0" noProof="0" dirty="0">
                <a:ln>
                  <a:noFill/>
                </a:ln>
                <a:solidFill>
                  <a:srgbClr val="000000"/>
                </a:solidFill>
                <a:effectLst/>
                <a:uLnTx/>
                <a:uFillTx/>
                <a:latin typeface="Arial"/>
                <a:ea typeface="微软雅黑" pitchFamily="34" charset="-122"/>
                <a:cs typeface="Arial Unicode MS" pitchFamily="34" charset="-122"/>
              </a:rPr>
              <a:t>小奶娃</a:t>
            </a:r>
            <a:r>
              <a:rPr kumimoji="0" lang="en-US" altLang="zh-CN" sz="2800" b="0" i="0" u="none" strike="noStrike" kern="1200" cap="none" spc="0" normalizeH="0" baseline="0" noProof="0" dirty="0">
                <a:ln>
                  <a:noFill/>
                </a:ln>
                <a:solidFill>
                  <a:srgbClr val="000000"/>
                </a:solidFill>
                <a:effectLst/>
                <a:uLnTx/>
                <a:uFillTx/>
                <a:latin typeface="Arial"/>
                <a:ea typeface="微软雅黑" pitchFamily="34" charset="-122"/>
                <a:cs typeface="Arial Unicode MS" pitchFamily="34" charset="-122"/>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000000"/>
                </a:solidFill>
                <a:effectLst/>
                <a:uLnTx/>
                <a:uFillTx/>
                <a:latin typeface="Arial"/>
                <a:ea typeface="微软雅黑" pitchFamily="34" charset="-122"/>
                <a:cs typeface="Arial Unicode MS" pitchFamily="34" charset="-122"/>
              </a:rPr>
              <a:t>Tencent</a:t>
            </a:r>
            <a:r>
              <a:rPr kumimoji="0" lang="zh-CN" altLang="en-US" sz="2800" b="0" i="0" u="none" strike="noStrike" kern="1200" cap="none" spc="0" normalizeH="0" baseline="0" noProof="0" dirty="0">
                <a:ln>
                  <a:noFill/>
                </a:ln>
                <a:solidFill>
                  <a:srgbClr val="000000"/>
                </a:solidFill>
                <a:effectLst/>
                <a:uLnTx/>
                <a:uFillTx/>
                <a:latin typeface="Arial"/>
                <a:ea typeface="微软雅黑" pitchFamily="34" charset="-122"/>
                <a:cs typeface="Arial Unicode MS" pitchFamily="34" charset="-122"/>
              </a:rPr>
              <a:t> </a:t>
            </a:r>
            <a:r>
              <a:rPr kumimoji="0" lang="en-US" altLang="zh-CN" sz="2800" b="0" i="0" u="none" strike="noStrike" kern="1200" cap="none" spc="0" normalizeH="0" baseline="0" noProof="0" dirty="0">
                <a:ln>
                  <a:noFill/>
                </a:ln>
                <a:solidFill>
                  <a:srgbClr val="000000"/>
                </a:solidFill>
                <a:effectLst/>
                <a:uLnTx/>
                <a:uFillTx/>
                <a:latin typeface="Arial"/>
                <a:ea typeface="微软雅黑" pitchFamily="34" charset="-122"/>
                <a:cs typeface="Arial Unicode MS" pitchFamily="34" charset="-122"/>
              </a:rPr>
              <a:t>PCG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srgbClr val="000000"/>
              </a:solidFill>
              <a:effectLst/>
              <a:uLnTx/>
              <a:uFillTx/>
              <a:latin typeface="微软雅黑" pitchFamily="34" charset="-122"/>
              <a:ea typeface="微软雅黑" pitchFamily="34" charset="-122"/>
              <a:cs typeface="Arial Unicode MS" pitchFamily="34" charset="-122"/>
            </a:endParaRPr>
          </a:p>
        </p:txBody>
      </p:sp>
      <p:pic>
        <p:nvPicPr>
          <p:cNvPr id="2" name="Picture 1">
            <a:extLst>
              <a:ext uri="{FF2B5EF4-FFF2-40B4-BE49-F238E27FC236}">
                <a16:creationId xmlns:a16="http://schemas.microsoft.com/office/drawing/2014/main" id="{5BF37E44-8403-F142-BE16-92F640292642}"/>
              </a:ext>
            </a:extLst>
          </p:cNvPr>
          <p:cNvPicPr>
            <a:picLocks noChangeAspect="1"/>
          </p:cNvPicPr>
          <p:nvPr/>
        </p:nvPicPr>
        <p:blipFill>
          <a:blip r:embed="rId7"/>
          <a:stretch>
            <a:fillRect/>
          </a:stretch>
        </p:blipFill>
        <p:spPr>
          <a:xfrm>
            <a:off x="1775520" y="34503"/>
            <a:ext cx="4153099" cy="1554675"/>
          </a:xfrm>
          <a:prstGeom prst="rect">
            <a:avLst/>
          </a:prstGeom>
        </p:spPr>
      </p:pic>
      <p:pic>
        <p:nvPicPr>
          <p:cNvPr id="6" name="Picture 5">
            <a:extLst>
              <a:ext uri="{FF2B5EF4-FFF2-40B4-BE49-F238E27FC236}">
                <a16:creationId xmlns:a16="http://schemas.microsoft.com/office/drawing/2014/main" id="{D41397C4-E775-174E-8458-B47BEC403BF9}"/>
              </a:ext>
            </a:extLst>
          </p:cNvPr>
          <p:cNvPicPr>
            <a:picLocks noChangeAspect="1"/>
          </p:cNvPicPr>
          <p:nvPr/>
        </p:nvPicPr>
        <p:blipFill>
          <a:blip r:embed="rId8"/>
          <a:stretch>
            <a:fillRect/>
          </a:stretch>
        </p:blipFill>
        <p:spPr>
          <a:xfrm>
            <a:off x="6096000" y="34504"/>
            <a:ext cx="4704523" cy="1489977"/>
          </a:xfrm>
          <a:prstGeom prst="rect">
            <a:avLst/>
          </a:prstGeom>
        </p:spPr>
      </p:pic>
    </p:spTree>
    <p:extLst>
      <p:ext uri="{BB962C8B-B14F-4D97-AF65-F5344CB8AC3E}">
        <p14:creationId xmlns:p14="http://schemas.microsoft.com/office/powerpoint/2010/main" val="24943910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4800" dirty="0"/>
              <a:t>Overview of ConvAI2</a:t>
            </a:r>
            <a:endParaRPr lang="zh-CN" altLang="en-US" sz="4800" dirty="0"/>
          </a:p>
        </p:txBody>
      </p:sp>
      <p:sp>
        <p:nvSpPr>
          <p:cNvPr id="3" name="内容占位符 2"/>
          <p:cNvSpPr>
            <a:spLocks noGrp="1"/>
          </p:cNvSpPr>
          <p:nvPr>
            <p:ph idx="1"/>
          </p:nvPr>
        </p:nvSpPr>
        <p:spPr>
          <a:xfrm>
            <a:off x="669924" y="1143406"/>
            <a:ext cx="10850563" cy="5019675"/>
          </a:xfrm>
        </p:spPr>
        <p:txBody>
          <a:bodyPr>
            <a:normAutofit lnSpcReduction="10000"/>
          </a:bodyPr>
          <a:lstStyle/>
          <a:p>
            <a:r>
              <a:rPr lang="en-US" altLang="zh-CN" sz="2800" dirty="0"/>
              <a:t>Aim of ConvAI2</a:t>
            </a:r>
          </a:p>
          <a:p>
            <a:pPr lvl="1"/>
            <a:r>
              <a:rPr lang="en-US" altLang="zh-CN" sz="2400" dirty="0"/>
              <a:t>Consistent personality</a:t>
            </a:r>
          </a:p>
          <a:p>
            <a:pPr lvl="1"/>
            <a:r>
              <a:rPr lang="en-US" altLang="zh-CN" sz="2400" dirty="0"/>
              <a:t>Long-term memory</a:t>
            </a:r>
          </a:p>
          <a:p>
            <a:pPr lvl="1"/>
            <a:r>
              <a:rPr lang="en-US" altLang="zh-CN" sz="2400" dirty="0"/>
              <a:t>More</a:t>
            </a:r>
            <a:r>
              <a:rPr lang="zh-CN" altLang="en-US" sz="2400" dirty="0"/>
              <a:t> </a:t>
            </a:r>
            <a:r>
              <a:rPr lang="en-US" altLang="zh-CN" sz="2400" dirty="0"/>
              <a:t>informative and</a:t>
            </a:r>
            <a:r>
              <a:rPr lang="zh-CN" altLang="en-US" sz="2400" dirty="0"/>
              <a:t> </a:t>
            </a:r>
            <a:r>
              <a:rPr lang="en-US" altLang="zh-CN" sz="2400" dirty="0"/>
              <a:t>engaging</a:t>
            </a:r>
            <a:r>
              <a:rPr lang="zh-CN" altLang="en-US" sz="2400" dirty="0"/>
              <a:t> </a:t>
            </a:r>
            <a:r>
              <a:rPr lang="en-US" altLang="zh-CN" sz="2400" dirty="0"/>
              <a:t>response</a:t>
            </a:r>
            <a:endParaRPr lang="en-US" altLang="zh-CN" sz="2400" dirty="0">
              <a:latin typeface="Arial Unicode MS" pitchFamily="34" charset="-122"/>
              <a:ea typeface="Arial Unicode MS" pitchFamily="34" charset="-122"/>
            </a:endParaRPr>
          </a:p>
          <a:p>
            <a:r>
              <a:rPr lang="en-US" altLang="zh-CN" sz="2800" dirty="0" err="1"/>
              <a:t>PersonaChat</a:t>
            </a:r>
            <a:r>
              <a:rPr lang="en-US" altLang="zh-CN" sz="2800" dirty="0"/>
              <a:t> ConvAI2 Dataset</a:t>
            </a:r>
          </a:p>
          <a:p>
            <a:pPr lvl="1"/>
            <a:r>
              <a:rPr lang="en-US" altLang="zh-CN" sz="2400" dirty="0"/>
              <a:t>Total </a:t>
            </a:r>
            <a:r>
              <a:rPr lang="en-US" altLang="zh-CN" sz="2400" dirty="0">
                <a:solidFill>
                  <a:srgbClr val="2E10B0"/>
                </a:solidFill>
              </a:rPr>
              <a:t>1155</a:t>
            </a:r>
            <a:r>
              <a:rPr lang="en-US" altLang="zh-CN" sz="2400" dirty="0"/>
              <a:t> non-revised personas &amp; </a:t>
            </a:r>
            <a:r>
              <a:rPr lang="en-US" altLang="zh-CN" sz="2400" dirty="0">
                <a:solidFill>
                  <a:srgbClr val="2E10B0"/>
                </a:solidFill>
              </a:rPr>
              <a:t>1155</a:t>
            </a:r>
            <a:r>
              <a:rPr lang="en-US" altLang="zh-CN" sz="2400" dirty="0"/>
              <a:t> revised personas</a:t>
            </a:r>
          </a:p>
          <a:p>
            <a:pPr lvl="1"/>
            <a:r>
              <a:rPr lang="en-US" altLang="zh-CN" sz="2400" dirty="0"/>
              <a:t>Persona chat: 162,064 utterances over 10,907 dialogs</a:t>
            </a:r>
            <a:endParaRPr lang="en-US" altLang="zh-CN" sz="2667" dirty="0"/>
          </a:p>
          <a:p>
            <a:r>
              <a:rPr lang="en-US" altLang="zh-CN" sz="2800" dirty="0"/>
              <a:t>Evaluation</a:t>
            </a:r>
          </a:p>
          <a:p>
            <a:pPr lvl="1"/>
            <a:r>
              <a:rPr lang="en-US" altLang="zh-CN" sz="2400" dirty="0"/>
              <a:t>Automated metrics [Perplexity, F1 and </a:t>
            </a:r>
            <a:r>
              <a:rPr lang="en-US" altLang="zh-CN" sz="2400" dirty="0" err="1"/>
              <a:t>hits@k</a:t>
            </a:r>
            <a:r>
              <a:rPr lang="en-US" altLang="zh-CN" sz="2400" dirty="0"/>
              <a:t>]</a:t>
            </a:r>
          </a:p>
          <a:p>
            <a:pPr lvl="1"/>
            <a:r>
              <a:rPr lang="en-US" altLang="zh-CN" sz="2400" dirty="0"/>
              <a:t>Amazon Mechanical Turk</a:t>
            </a:r>
          </a:p>
          <a:p>
            <a:pPr lvl="1"/>
            <a:r>
              <a:rPr lang="en-US" altLang="zh-CN" sz="2400" dirty="0"/>
              <a:t>Wild Live Chat with volunteers</a:t>
            </a:r>
          </a:p>
          <a:p>
            <a:r>
              <a:rPr lang="en-US" altLang="zh-CN" sz="2800" dirty="0"/>
              <a:t>Total </a:t>
            </a:r>
            <a:r>
              <a:rPr lang="en-US" altLang="zh-CN" sz="2800" dirty="0">
                <a:solidFill>
                  <a:srgbClr val="2E10B0"/>
                </a:solidFill>
              </a:rPr>
              <a:t>23</a:t>
            </a:r>
            <a:r>
              <a:rPr lang="en-US" altLang="zh-CN" sz="2800" dirty="0"/>
              <a:t> Teams &amp; </a:t>
            </a:r>
            <a:r>
              <a:rPr lang="en-US" altLang="zh-CN" sz="2800" dirty="0">
                <a:solidFill>
                  <a:srgbClr val="2E10B0"/>
                </a:solidFill>
              </a:rPr>
              <a:t>3</a:t>
            </a:r>
            <a:r>
              <a:rPr lang="en-US" altLang="zh-CN" sz="2800" dirty="0"/>
              <a:t> baselines(</a:t>
            </a:r>
            <a:r>
              <a:rPr lang="en-US" altLang="zh-CN" sz="2800" dirty="0" err="1"/>
              <a:t>ParlAI</a:t>
            </a:r>
            <a:r>
              <a:rPr lang="en-US" altLang="zh-CN" sz="2800" dirty="0"/>
              <a:t> team)</a:t>
            </a:r>
          </a:p>
          <a:p>
            <a:pPr lvl="1"/>
            <a:endParaRPr lang="en-US" altLang="zh-CN" sz="2400" dirty="0"/>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a:ln>
                  <a:noFill/>
                </a:ln>
                <a:solidFill>
                  <a:srgbClr val="000000">
                    <a:lumMod val="50000"/>
                    <a:lumOff val="50000"/>
                  </a:srgbClr>
                </a:solidFill>
                <a:effectLst/>
                <a:uLnTx/>
                <a:uFillTx/>
                <a:latin typeface="Arial"/>
                <a:ea typeface="微软雅黑"/>
                <a:cs typeface="+mn-cs"/>
              </a:rPr>
              <a:t>page: </a:t>
            </a:r>
            <a:fld id="{0C913308-F349-4B6D-A68A-DD1791B4A57B}" type="slidenum">
              <a:rPr kumimoji="0" lang="zh-CN" altLang="en-US" sz="1000" b="0" i="0" u="none" strike="noStrike" kern="1200" cap="none" spc="0" normalizeH="0" baseline="0" noProof="0" smtClean="0">
                <a:ln>
                  <a:noFill/>
                </a:ln>
                <a:solidFill>
                  <a:srgbClr val="000000">
                    <a:lumMod val="50000"/>
                    <a:lumOff val="50000"/>
                  </a:srgb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000" b="0" i="0" u="none" strike="noStrike" kern="1200" cap="none" spc="0" normalizeH="0" baseline="0" noProof="0" dirty="0">
              <a:ln>
                <a:noFill/>
              </a:ln>
              <a:solidFill>
                <a:srgbClr val="000000">
                  <a:lumMod val="50000"/>
                  <a:lumOff val="50000"/>
                </a:srgbClr>
              </a:solidFill>
              <a:effectLst/>
              <a:uLnTx/>
              <a:uFillTx/>
              <a:latin typeface="Arial"/>
              <a:ea typeface="微软雅黑"/>
              <a:cs typeface="+mn-cs"/>
            </a:endParaRPr>
          </a:p>
        </p:txBody>
      </p:sp>
    </p:spTree>
    <p:extLst>
      <p:ext uri="{BB962C8B-B14F-4D97-AF65-F5344CB8AC3E}">
        <p14:creationId xmlns:p14="http://schemas.microsoft.com/office/powerpoint/2010/main" val="24825194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en-US" altLang="zh-CN" sz="4800" dirty="0"/>
              <a:t>Our Baseline</a:t>
            </a:r>
            <a:endParaRPr lang="zh-CN" altLang="en-US" sz="4800" dirty="0"/>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a:ln>
                  <a:noFill/>
                </a:ln>
                <a:solidFill>
                  <a:srgbClr val="000000">
                    <a:lumMod val="50000"/>
                    <a:lumOff val="50000"/>
                  </a:srgbClr>
                </a:solidFill>
                <a:effectLst/>
                <a:uLnTx/>
                <a:uFillTx/>
                <a:latin typeface="Arial"/>
                <a:ea typeface="微软雅黑"/>
                <a:cs typeface="+mn-cs"/>
              </a:rPr>
              <a:t>page: </a:t>
            </a:r>
            <a:fld id="{0C913308-F349-4B6D-A68A-DD1791B4A57B}" type="slidenum">
              <a:rPr kumimoji="0" lang="zh-CN" altLang="en-US" sz="1000" b="0" i="0" u="none" strike="noStrike" kern="1200" cap="none" spc="0" normalizeH="0" baseline="0" noProof="0" smtClean="0">
                <a:ln>
                  <a:noFill/>
                </a:ln>
                <a:solidFill>
                  <a:srgbClr val="000000">
                    <a:lumMod val="50000"/>
                    <a:lumOff val="50000"/>
                  </a:srgb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000" b="0" i="0" u="none" strike="noStrike" kern="1200" cap="none" spc="0" normalizeH="0" baseline="0" noProof="0" dirty="0">
              <a:ln>
                <a:noFill/>
              </a:ln>
              <a:solidFill>
                <a:srgbClr val="000000">
                  <a:lumMod val="50000"/>
                  <a:lumOff val="50000"/>
                </a:srgbClr>
              </a:solidFill>
              <a:effectLst/>
              <a:uLnTx/>
              <a:uFillTx/>
              <a:latin typeface="Arial"/>
              <a:ea typeface="微软雅黑"/>
              <a:cs typeface="+mn-cs"/>
            </a:endParaRPr>
          </a:p>
        </p:txBody>
      </p:sp>
      <p:pic>
        <p:nvPicPr>
          <p:cNvPr id="204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28" y="1741950"/>
            <a:ext cx="6166921" cy="3031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矩形 5"/>
          <p:cNvSpPr/>
          <p:nvPr/>
        </p:nvSpPr>
        <p:spPr>
          <a:xfrm>
            <a:off x="253141" y="5511893"/>
            <a:ext cx="11329259" cy="6669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微软雅黑" pitchFamily="34" charset="-122"/>
                <a:ea typeface="微软雅黑" pitchFamily="34" charset="-122"/>
                <a:cs typeface="+mn-cs"/>
              </a:rPr>
              <a:t>Yu Wu et al., </a:t>
            </a:r>
            <a:r>
              <a:rPr kumimoji="0" lang="en-US" altLang="zh-CN" sz="1800" b="0" i="0" u="none" strike="noStrike" kern="1200" cap="none" spc="0" normalizeH="0" baseline="0" noProof="0" dirty="0">
                <a:ln>
                  <a:noFill/>
                </a:ln>
                <a:solidFill>
                  <a:srgbClr val="FF0000"/>
                </a:solidFill>
                <a:effectLst/>
                <a:uLnTx/>
                <a:uFillTx/>
                <a:latin typeface="微软雅黑" pitchFamily="34" charset="-122"/>
                <a:ea typeface="微软雅黑" pitchFamily="34" charset="-122"/>
                <a:cs typeface="+mn-cs"/>
              </a:rPr>
              <a:t>Sequential Matching Network</a:t>
            </a:r>
            <a:r>
              <a:rPr kumimoji="0" lang="en-US" altLang="zh-CN" sz="1800" b="0" i="0" u="none" strike="noStrike" kern="1200" cap="none" spc="0" normalizeH="0" baseline="0" noProof="0" dirty="0">
                <a:ln>
                  <a:noFill/>
                </a:ln>
                <a:solidFill>
                  <a:srgbClr val="000000"/>
                </a:solidFill>
                <a:effectLst/>
                <a:uLnTx/>
                <a:uFillTx/>
                <a:latin typeface="微软雅黑" pitchFamily="34" charset="-122"/>
                <a:ea typeface="微软雅黑" pitchFamily="34" charset="-122"/>
                <a:cs typeface="+mn-cs"/>
              </a:rPr>
              <a:t>: A New Architecture for Multi-turn Response Selection in Retrieval-based Chatbots. ACL</a:t>
            </a:r>
            <a:r>
              <a:rPr kumimoji="0" lang="zh-CN" altLang="en-US" sz="1800" b="0" i="0" u="none" strike="noStrike" kern="1200" cap="none" spc="0" normalizeH="0" baseline="0" noProof="0" dirty="0">
                <a:ln>
                  <a:noFill/>
                </a:ln>
                <a:solidFill>
                  <a:srgbClr val="000000"/>
                </a:solidFill>
                <a:effectLst/>
                <a:uLnTx/>
                <a:uFillTx/>
                <a:latin typeface="微软雅黑" pitchFamily="34" charset="-122"/>
                <a:ea typeface="微软雅黑" pitchFamily="34" charset="-122"/>
                <a:cs typeface="+mn-cs"/>
              </a:rPr>
              <a:t> </a:t>
            </a:r>
            <a:r>
              <a:rPr kumimoji="0" lang="en-US" altLang="zh-CN" sz="1800" b="0" i="0" u="none" strike="noStrike" kern="1200" cap="none" spc="0" normalizeH="0" baseline="0" noProof="0" dirty="0">
                <a:ln>
                  <a:noFill/>
                </a:ln>
                <a:solidFill>
                  <a:srgbClr val="000000"/>
                </a:solidFill>
                <a:effectLst/>
                <a:uLnTx/>
                <a:uFillTx/>
                <a:latin typeface="微软雅黑" pitchFamily="34" charset="-122"/>
                <a:ea typeface="微软雅黑" pitchFamily="34" charset="-122"/>
                <a:cs typeface="+mn-cs"/>
              </a:rPr>
              <a:t>2017</a:t>
            </a:r>
            <a:endParaRPr kumimoji="0" lang="zh-CN" altLang="en-US" sz="1800" b="0" i="0" u="none" strike="noStrike" kern="1200" cap="none" spc="0" normalizeH="0" baseline="0" noProof="0" dirty="0">
              <a:ln>
                <a:noFill/>
              </a:ln>
              <a:solidFill>
                <a:srgbClr val="000000"/>
              </a:solidFill>
              <a:effectLst/>
              <a:uLnTx/>
              <a:uFillTx/>
              <a:latin typeface="微软雅黑" pitchFamily="34" charset="-122"/>
              <a:ea typeface="微软雅黑" pitchFamily="34" charset="-122"/>
              <a:cs typeface="+mn-cs"/>
            </a:endParaRPr>
          </a:p>
        </p:txBody>
      </p:sp>
      <p:sp>
        <p:nvSpPr>
          <p:cNvPr id="8" name="矩形 7"/>
          <p:cNvSpPr/>
          <p:nvPr/>
        </p:nvSpPr>
        <p:spPr>
          <a:xfrm>
            <a:off x="6283668" y="1381026"/>
            <a:ext cx="5480988" cy="329320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000000"/>
                </a:solidFill>
                <a:effectLst/>
                <a:uLnTx/>
                <a:uFillTx/>
                <a:latin typeface="Arial"/>
                <a:ea typeface="微软雅黑"/>
                <a:cs typeface="+mn-cs"/>
              </a:rPr>
              <a:t>Highlights: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rgbClr val="FF3300"/>
                </a:solidFill>
                <a:effectLst/>
                <a:uLnTx/>
                <a:uFillTx/>
                <a:latin typeface="Arial"/>
                <a:ea typeface="微软雅黑"/>
                <a:cs typeface="+mn-cs"/>
              </a:rPr>
              <a:t>(1) Model semantics for sentence</a:t>
            </a: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srgbClr val="000000"/>
                </a:solidFill>
                <a:effectLst/>
                <a:uLnTx/>
                <a:uFillTx/>
                <a:latin typeface="Arial"/>
                <a:ea typeface="微软雅黑"/>
                <a:cs typeface="+mn-cs"/>
              </a:rPr>
              <a:t>Word level and segment (GRU1) level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rgbClr val="FF3300"/>
                </a:solidFill>
                <a:effectLst/>
                <a:uLnTx/>
                <a:uFillTx/>
                <a:latin typeface="Arial"/>
                <a:ea typeface="微软雅黑"/>
                <a:cs typeface="+mn-cs"/>
              </a:rPr>
              <a:t>(2) Capture utterance-response matching</a:t>
            </a: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srgbClr val="000000"/>
                </a:solidFill>
                <a:effectLst/>
                <a:uLnTx/>
                <a:uFillTx/>
                <a:latin typeface="Arial"/>
                <a:ea typeface="微软雅黑"/>
                <a:cs typeface="+mn-cs"/>
              </a:rPr>
              <a:t>Cross match M1 &amp; M2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rgbClr val="FF3300"/>
                </a:solidFill>
                <a:effectLst/>
                <a:uLnTx/>
                <a:uFillTx/>
                <a:latin typeface="Arial"/>
                <a:ea typeface="微软雅黑"/>
                <a:cs typeface="+mn-cs"/>
              </a:rPr>
              <a:t>(3) Distill important matching information</a:t>
            </a: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srgbClr val="000000"/>
                </a:solidFill>
                <a:effectLst/>
                <a:uLnTx/>
                <a:uFillTx/>
                <a:latin typeface="Arial"/>
                <a:ea typeface="微软雅黑"/>
                <a:cs typeface="+mn-cs"/>
              </a:rPr>
              <a:t>Convolution and pooling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rgbClr val="FF3300"/>
                </a:solidFill>
                <a:effectLst/>
                <a:uLnTx/>
                <a:uFillTx/>
                <a:latin typeface="Arial"/>
                <a:ea typeface="微软雅黑"/>
                <a:cs typeface="+mn-cs"/>
              </a:rPr>
              <a:t>(4) Capture temporal relationship of utterances</a:t>
            </a: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srgbClr val="000000"/>
                </a:solidFill>
                <a:effectLst/>
                <a:uLnTx/>
                <a:uFillTx/>
                <a:latin typeface="Arial"/>
                <a:ea typeface="微软雅黑"/>
                <a:cs typeface="+mn-cs"/>
              </a:rPr>
              <a:t>Recurrent neural network (GRU2)</a:t>
            </a:r>
          </a:p>
          <a:p>
            <a:pPr marL="380990" marR="0" lvl="0" indent="-380990" algn="l" defTabSz="914400" rtl="0" eaLnBrk="1" fontAlgn="auto" latinLnBrk="0" hangingPunct="1">
              <a:lnSpc>
                <a:spcPct val="100000"/>
              </a:lnSpc>
              <a:spcBef>
                <a:spcPts val="0"/>
              </a:spcBef>
              <a:spcAft>
                <a:spcPts val="0"/>
              </a:spcAft>
              <a:buClrTx/>
              <a:buSzTx/>
              <a:buFont typeface="Wingdings" pitchFamily="2" charset="2"/>
              <a:buChar char="l"/>
              <a:tabLst/>
              <a:defRPr/>
            </a:pPr>
            <a:endParaRPr kumimoji="0" lang="zh-CN" altLang="en-US" sz="24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9" name="矩形 8"/>
          <p:cNvSpPr/>
          <p:nvPr/>
        </p:nvSpPr>
        <p:spPr>
          <a:xfrm>
            <a:off x="1007435" y="1249509"/>
            <a:ext cx="561372"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FF3300"/>
                </a:solidFill>
                <a:effectLst/>
                <a:uLnTx/>
                <a:uFillTx/>
                <a:latin typeface="Arial"/>
                <a:ea typeface="微软雅黑"/>
                <a:cs typeface="+mn-cs"/>
              </a:rPr>
              <a:t>(1)</a:t>
            </a:r>
            <a:endParaRPr kumimoji="0" lang="zh-CN" altLang="en-US" sz="24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11" name="矩形 10"/>
          <p:cNvSpPr/>
          <p:nvPr/>
        </p:nvSpPr>
        <p:spPr>
          <a:xfrm>
            <a:off x="1978751" y="1249509"/>
            <a:ext cx="64633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FF3300"/>
                </a:solidFill>
                <a:effectLst/>
                <a:uLnTx/>
                <a:uFillTx/>
                <a:latin typeface="Arial"/>
                <a:ea typeface="微软雅黑"/>
                <a:cs typeface="+mn-cs"/>
              </a:rPr>
              <a:t>(2) </a:t>
            </a:r>
            <a:endParaRPr kumimoji="0" lang="zh-CN" altLang="en-US" sz="24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12" name="矩形 11"/>
          <p:cNvSpPr/>
          <p:nvPr/>
        </p:nvSpPr>
        <p:spPr>
          <a:xfrm>
            <a:off x="3023659" y="1249509"/>
            <a:ext cx="64633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FF3300"/>
                </a:solidFill>
                <a:effectLst/>
                <a:uLnTx/>
                <a:uFillTx/>
                <a:latin typeface="Arial"/>
                <a:ea typeface="微软雅黑"/>
                <a:cs typeface="+mn-cs"/>
              </a:rPr>
              <a:t>(3) </a:t>
            </a:r>
            <a:endParaRPr kumimoji="0" lang="zh-CN" altLang="en-US" sz="24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13" name="矩形 12"/>
          <p:cNvSpPr/>
          <p:nvPr/>
        </p:nvSpPr>
        <p:spPr>
          <a:xfrm>
            <a:off x="4186997" y="1249509"/>
            <a:ext cx="64633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FF3300"/>
                </a:solidFill>
                <a:effectLst/>
                <a:uLnTx/>
                <a:uFillTx/>
                <a:latin typeface="Arial"/>
                <a:ea typeface="微软雅黑"/>
                <a:cs typeface="+mn-cs"/>
              </a:rPr>
              <a:t>(4) </a:t>
            </a:r>
            <a:endParaRPr kumimoji="0" lang="zh-CN" altLang="en-US" sz="2400" b="0" i="0" u="none" strike="noStrike" kern="1200" cap="none" spc="0" normalizeH="0" baseline="0" noProof="0" dirty="0">
              <a:ln>
                <a:noFill/>
              </a:ln>
              <a:solidFill>
                <a:srgbClr val="000000"/>
              </a:solidFill>
              <a:effectLst/>
              <a:uLnTx/>
              <a:uFillTx/>
              <a:latin typeface="Arial"/>
              <a:ea typeface="微软雅黑"/>
              <a:cs typeface="+mn-cs"/>
            </a:endParaRPr>
          </a:p>
        </p:txBody>
      </p:sp>
    </p:spTree>
    <p:extLst>
      <p:ext uri="{BB962C8B-B14F-4D97-AF65-F5344CB8AC3E}">
        <p14:creationId xmlns:p14="http://schemas.microsoft.com/office/powerpoint/2010/main" val="3480466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4294967295"/>
          </p:nvPr>
        </p:nvSpPr>
        <p:spPr>
          <a:xfrm>
            <a:off x="8630360" y="6318284"/>
            <a:ext cx="2909887" cy="20637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0000">
                    <a:lumMod val="50000"/>
                    <a:lumOff val="50000"/>
                  </a:srgbClr>
                </a:solidFill>
                <a:effectLst/>
                <a:uLnTx/>
                <a:uFillTx/>
                <a:latin typeface="Arial"/>
                <a:ea typeface="微软雅黑"/>
                <a:cs typeface="+mn-cs"/>
              </a:rPr>
              <a:t>page: </a:t>
            </a:r>
            <a:fld id="{0C913308-F349-4B6D-A68A-DD1791B4A57B}" type="slidenum">
              <a:rPr kumimoji="0" lang="zh-CN" altLang="en-US" sz="1000" b="0" i="0" u="none" strike="noStrike" kern="1200" cap="none" spc="0" normalizeH="0" baseline="0" noProof="0" smtClean="0">
                <a:ln>
                  <a:noFill/>
                </a:ln>
                <a:solidFill>
                  <a:srgbClr val="000000">
                    <a:lumMod val="50000"/>
                    <a:lumOff val="50000"/>
                  </a:srgb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000" b="0" i="0" u="none" strike="noStrike" kern="1200" cap="none" spc="0" normalizeH="0" baseline="0" noProof="0" dirty="0">
              <a:ln>
                <a:noFill/>
              </a:ln>
              <a:solidFill>
                <a:srgbClr val="000000">
                  <a:lumMod val="50000"/>
                  <a:lumOff val="50000"/>
                </a:srgbClr>
              </a:solidFill>
              <a:effectLst/>
              <a:uLnTx/>
              <a:uFillTx/>
              <a:latin typeface="Arial"/>
              <a:ea typeface="微软雅黑"/>
              <a:cs typeface="+mn-cs"/>
            </a:endParaRPr>
          </a:p>
        </p:txBody>
      </p:sp>
      <p:sp>
        <p:nvSpPr>
          <p:cNvPr id="5" name="矩形 4"/>
          <p:cNvSpPr/>
          <p:nvPr/>
        </p:nvSpPr>
        <p:spPr>
          <a:xfrm>
            <a:off x="1675937" y="1988840"/>
            <a:ext cx="9313035" cy="247253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867" b="0" i="0" u="none" strike="noStrike" kern="1200" cap="none" spc="0" normalizeH="0" baseline="0" noProof="0" dirty="0">
                <a:ln>
                  <a:noFill/>
                </a:ln>
                <a:solidFill>
                  <a:srgbClr val="000000"/>
                </a:solidFill>
                <a:effectLst/>
                <a:uLnTx/>
                <a:uFillTx/>
                <a:latin typeface="Arial"/>
                <a:ea typeface="微软雅黑"/>
                <a:cs typeface="+mn-cs"/>
              </a:rPr>
              <a:t>Possible Improvement?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a:ln>
                  <a:noFill/>
                </a:ln>
                <a:solidFill>
                  <a:srgbClr val="000000"/>
                </a:solidFill>
                <a:effectLst/>
                <a:uLnTx/>
                <a:uFillTx/>
                <a:latin typeface="Arial"/>
                <a:ea typeface="微软雅黑"/>
                <a:cs typeface="+mn-cs"/>
              </a:rPr>
              <a:t>(1) Better Model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a:ln>
                  <a:noFill/>
                </a:ln>
                <a:solidFill>
                  <a:srgbClr val="000000"/>
                </a:solidFill>
                <a:effectLst/>
                <a:uLnTx/>
                <a:uFillTx/>
                <a:latin typeface="Arial"/>
                <a:ea typeface="微软雅黑"/>
                <a:cs typeface="+mn-cs"/>
              </a:rPr>
              <a:t>(2) Data Augmentation</a:t>
            </a:r>
          </a:p>
        </p:txBody>
      </p:sp>
    </p:spTree>
    <p:extLst>
      <p:ext uri="{BB962C8B-B14F-4D97-AF65-F5344CB8AC3E}">
        <p14:creationId xmlns:p14="http://schemas.microsoft.com/office/powerpoint/2010/main" val="16596318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sldNum" sz="quarter" idx="7"/>
          </p:nvPr>
        </p:nvSpPr>
        <p:spPr>
          <a:xfrm>
            <a:off x="15588992" y="8494332"/>
            <a:ext cx="342052" cy="205976"/>
          </a:xfrm>
          <a:prstGeom prst="rect">
            <a:avLst/>
          </a:prstGeom>
        </p:spPr>
        <p:txBody>
          <a:bodyPr vert="horz" wrap="square" lIns="0" tIns="847" rIns="0" bIns="0" rtlCol="0">
            <a:spAutoFit/>
          </a:bodyPr>
          <a:lstStyle/>
          <a:p>
            <a:pPr marL="127843" defTabSz="1219170">
              <a:spcBef>
                <a:spcPts val="7"/>
              </a:spcBef>
            </a:pPr>
            <a:fld id="{81D60167-4931-47E6-BA6A-407CBD079E47}" type="slidenum">
              <a:rPr dirty="0"/>
              <a:pPr marL="127843" defTabSz="1219170">
                <a:spcBef>
                  <a:spcPts val="7"/>
                </a:spcBef>
              </a:pPr>
              <a:t>3</a:t>
            </a:fld>
            <a:endParaRPr dirty="0"/>
          </a:p>
        </p:txBody>
      </p:sp>
      <p:sp>
        <p:nvSpPr>
          <p:cNvPr id="2" name="object 2"/>
          <p:cNvSpPr txBox="1">
            <a:spLocks noGrp="1"/>
          </p:cNvSpPr>
          <p:nvPr>
            <p:ph type="title"/>
          </p:nvPr>
        </p:nvSpPr>
        <p:spPr>
          <a:xfrm>
            <a:off x="512965" y="671767"/>
            <a:ext cx="2009987" cy="591551"/>
          </a:xfrm>
          <a:prstGeom prst="rect">
            <a:avLst/>
          </a:prstGeom>
        </p:spPr>
        <p:txBody>
          <a:bodyPr vert="horz" wrap="square" lIns="0" tIns="16933" rIns="0" bIns="0" rtlCol="0">
            <a:spAutoFit/>
          </a:bodyPr>
          <a:lstStyle/>
          <a:p>
            <a:pPr marL="16933">
              <a:spcBef>
                <a:spcPts val="133"/>
              </a:spcBef>
            </a:pPr>
            <a:r>
              <a:rPr spc="-7" dirty="0"/>
              <a:t>Datasets</a:t>
            </a:r>
          </a:p>
        </p:txBody>
      </p:sp>
      <p:sp>
        <p:nvSpPr>
          <p:cNvPr id="3" name="object 3"/>
          <p:cNvSpPr txBox="1"/>
          <p:nvPr/>
        </p:nvSpPr>
        <p:spPr>
          <a:xfrm>
            <a:off x="688898" y="1847778"/>
            <a:ext cx="10608733" cy="3646233"/>
          </a:xfrm>
          <a:prstGeom prst="rect">
            <a:avLst/>
          </a:prstGeom>
        </p:spPr>
        <p:txBody>
          <a:bodyPr vert="horz" wrap="square" lIns="0" tIns="16933" rIns="0" bIns="0" rtlCol="0">
            <a:spAutoFit/>
          </a:bodyPr>
          <a:lstStyle/>
          <a:p>
            <a:pPr marL="16933" defTabSz="1219170">
              <a:spcBef>
                <a:spcPts val="133"/>
              </a:spcBef>
            </a:pPr>
            <a:r>
              <a:rPr sz="2800" b="1" spc="-7" dirty="0">
                <a:solidFill>
                  <a:prstClr val="black"/>
                </a:solidFill>
                <a:latin typeface="Arial"/>
                <a:cs typeface="Arial"/>
              </a:rPr>
              <a:t>PersonaChat </a:t>
            </a:r>
            <a:r>
              <a:rPr sz="2800" b="1" dirty="0">
                <a:solidFill>
                  <a:prstClr val="black"/>
                </a:solidFill>
                <a:latin typeface="Arial"/>
                <a:cs typeface="Arial"/>
              </a:rPr>
              <a:t>(original +</a:t>
            </a:r>
            <a:r>
              <a:rPr sz="2800" b="1" spc="-40" dirty="0">
                <a:solidFill>
                  <a:prstClr val="black"/>
                </a:solidFill>
                <a:latin typeface="Arial"/>
                <a:cs typeface="Arial"/>
              </a:rPr>
              <a:t> </a:t>
            </a:r>
            <a:r>
              <a:rPr sz="2800" b="1" spc="-7" dirty="0">
                <a:solidFill>
                  <a:prstClr val="black"/>
                </a:solidFill>
                <a:latin typeface="Arial"/>
                <a:cs typeface="Arial"/>
              </a:rPr>
              <a:t>revised):</a:t>
            </a:r>
            <a:endParaRPr sz="2800">
              <a:solidFill>
                <a:prstClr val="black"/>
              </a:solidFill>
              <a:latin typeface="Arial"/>
              <a:cs typeface="Arial"/>
            </a:endParaRPr>
          </a:p>
          <a:p>
            <a:pPr marL="625671" defTabSz="1219170">
              <a:spcBef>
                <a:spcPts val="1667"/>
              </a:spcBef>
            </a:pPr>
            <a:r>
              <a:rPr sz="2133" i="1" spc="-7" dirty="0">
                <a:solidFill>
                  <a:srgbClr val="073662"/>
                </a:solidFill>
                <a:latin typeface="Arial"/>
                <a:cs typeface="Arial"/>
              </a:rPr>
              <a:t>Zhang S. et al. Personalizing Dialogue Agents: </a:t>
            </a:r>
            <a:r>
              <a:rPr sz="2133" i="1" dirty="0">
                <a:solidFill>
                  <a:srgbClr val="073662"/>
                </a:solidFill>
                <a:latin typeface="Arial"/>
                <a:cs typeface="Arial"/>
              </a:rPr>
              <a:t>I </a:t>
            </a:r>
            <a:r>
              <a:rPr sz="2133" i="1" spc="-7" dirty="0">
                <a:solidFill>
                  <a:srgbClr val="073662"/>
                </a:solidFill>
                <a:latin typeface="Arial"/>
                <a:cs typeface="Arial"/>
              </a:rPr>
              <a:t>have </a:t>
            </a:r>
            <a:r>
              <a:rPr sz="2133" i="1" dirty="0">
                <a:solidFill>
                  <a:srgbClr val="073662"/>
                </a:solidFill>
                <a:latin typeface="Arial"/>
                <a:cs typeface="Arial"/>
              </a:rPr>
              <a:t>a </a:t>
            </a:r>
            <a:r>
              <a:rPr sz="2133" i="1" spc="-7" dirty="0">
                <a:solidFill>
                  <a:srgbClr val="073662"/>
                </a:solidFill>
                <a:latin typeface="Arial"/>
                <a:cs typeface="Arial"/>
              </a:rPr>
              <a:t>dog, do </a:t>
            </a:r>
            <a:r>
              <a:rPr sz="2133" i="1" dirty="0">
                <a:solidFill>
                  <a:srgbClr val="073662"/>
                </a:solidFill>
                <a:latin typeface="Arial"/>
                <a:cs typeface="Arial"/>
              </a:rPr>
              <a:t>you </a:t>
            </a:r>
            <a:r>
              <a:rPr sz="2133" i="1" spc="-7" dirty="0">
                <a:solidFill>
                  <a:srgbClr val="073662"/>
                </a:solidFill>
                <a:latin typeface="Arial"/>
                <a:cs typeface="Arial"/>
              </a:rPr>
              <a:t>have pets</a:t>
            </a:r>
            <a:r>
              <a:rPr sz="2133" i="1" spc="-80" dirty="0">
                <a:solidFill>
                  <a:srgbClr val="073662"/>
                </a:solidFill>
                <a:latin typeface="Arial"/>
                <a:cs typeface="Arial"/>
              </a:rPr>
              <a:t> </a:t>
            </a:r>
            <a:r>
              <a:rPr sz="2133" i="1" spc="-7" dirty="0">
                <a:solidFill>
                  <a:srgbClr val="073662"/>
                </a:solidFill>
                <a:latin typeface="Arial"/>
                <a:cs typeface="Arial"/>
              </a:rPr>
              <a:t>too?</a:t>
            </a:r>
            <a:endParaRPr sz="2133">
              <a:solidFill>
                <a:prstClr val="black"/>
              </a:solidFill>
              <a:latin typeface="Arial"/>
              <a:cs typeface="Arial"/>
            </a:endParaRPr>
          </a:p>
          <a:p>
            <a:pPr defTabSz="1219170">
              <a:spcBef>
                <a:spcPts val="7"/>
              </a:spcBef>
            </a:pPr>
            <a:endParaRPr sz="2267">
              <a:solidFill>
                <a:prstClr val="black"/>
              </a:solidFill>
              <a:latin typeface="Times New Roman"/>
              <a:cs typeface="Times New Roman"/>
            </a:endParaRPr>
          </a:p>
          <a:p>
            <a:pPr marL="16933" defTabSz="1219170"/>
            <a:r>
              <a:rPr sz="2800" b="1" spc="-7" dirty="0">
                <a:solidFill>
                  <a:prstClr val="black"/>
                </a:solidFill>
                <a:latin typeface="Arial"/>
                <a:cs typeface="Arial"/>
              </a:rPr>
              <a:t>DailyDialog:</a:t>
            </a:r>
            <a:endParaRPr sz="2800">
              <a:solidFill>
                <a:prstClr val="black"/>
              </a:solidFill>
              <a:latin typeface="Arial"/>
              <a:cs typeface="Arial"/>
            </a:endParaRPr>
          </a:p>
          <a:p>
            <a:pPr marL="625671" defTabSz="1219170">
              <a:spcBef>
                <a:spcPts val="1667"/>
              </a:spcBef>
            </a:pPr>
            <a:r>
              <a:rPr sz="2133" i="1" spc="-7" dirty="0">
                <a:solidFill>
                  <a:srgbClr val="073662"/>
                </a:solidFill>
                <a:latin typeface="Arial"/>
                <a:cs typeface="Arial"/>
              </a:rPr>
              <a:t>Li Y. et al. DailyDialog: </a:t>
            </a:r>
            <a:r>
              <a:rPr sz="2133" i="1" dirty="0">
                <a:solidFill>
                  <a:srgbClr val="073662"/>
                </a:solidFill>
                <a:latin typeface="Arial"/>
                <a:cs typeface="Arial"/>
              </a:rPr>
              <a:t>A Manually </a:t>
            </a:r>
            <a:r>
              <a:rPr sz="2133" i="1" spc="-7" dirty="0">
                <a:solidFill>
                  <a:srgbClr val="073662"/>
                </a:solidFill>
                <a:latin typeface="Arial"/>
                <a:cs typeface="Arial"/>
              </a:rPr>
              <a:t>Labelled </a:t>
            </a:r>
            <a:r>
              <a:rPr sz="2133" i="1" dirty="0">
                <a:solidFill>
                  <a:srgbClr val="073662"/>
                </a:solidFill>
                <a:latin typeface="Arial"/>
                <a:cs typeface="Arial"/>
              </a:rPr>
              <a:t>Multi-turn </a:t>
            </a:r>
            <a:r>
              <a:rPr sz="2133" i="1" spc="-7" dirty="0">
                <a:solidFill>
                  <a:srgbClr val="073662"/>
                </a:solidFill>
                <a:latin typeface="Arial"/>
                <a:cs typeface="Arial"/>
              </a:rPr>
              <a:t>Dialogue</a:t>
            </a:r>
            <a:r>
              <a:rPr sz="2133" i="1" spc="-60" dirty="0">
                <a:solidFill>
                  <a:srgbClr val="073662"/>
                </a:solidFill>
                <a:latin typeface="Arial"/>
                <a:cs typeface="Arial"/>
              </a:rPr>
              <a:t> </a:t>
            </a:r>
            <a:r>
              <a:rPr sz="2133" i="1" spc="-7" dirty="0">
                <a:solidFill>
                  <a:srgbClr val="073662"/>
                </a:solidFill>
                <a:latin typeface="Arial"/>
                <a:cs typeface="Arial"/>
              </a:rPr>
              <a:t>Dataset</a:t>
            </a:r>
            <a:endParaRPr sz="2133">
              <a:solidFill>
                <a:prstClr val="black"/>
              </a:solidFill>
              <a:latin typeface="Arial"/>
              <a:cs typeface="Arial"/>
            </a:endParaRPr>
          </a:p>
          <a:p>
            <a:pPr defTabSz="1219170">
              <a:spcBef>
                <a:spcPts val="7"/>
              </a:spcBef>
            </a:pPr>
            <a:endParaRPr sz="2267">
              <a:solidFill>
                <a:prstClr val="black"/>
              </a:solidFill>
              <a:latin typeface="Times New Roman"/>
              <a:cs typeface="Times New Roman"/>
            </a:endParaRPr>
          </a:p>
          <a:p>
            <a:pPr marL="16933" defTabSz="1219170"/>
            <a:r>
              <a:rPr sz="2800" b="1" spc="-7" dirty="0">
                <a:solidFill>
                  <a:prstClr val="black"/>
                </a:solidFill>
                <a:latin typeface="Arial"/>
                <a:cs typeface="Arial"/>
              </a:rPr>
              <a:t>Reddit comments</a:t>
            </a:r>
            <a:r>
              <a:rPr sz="2800" b="1" spc="-13" dirty="0">
                <a:solidFill>
                  <a:prstClr val="black"/>
                </a:solidFill>
                <a:latin typeface="Arial"/>
                <a:cs typeface="Arial"/>
              </a:rPr>
              <a:t> </a:t>
            </a:r>
            <a:r>
              <a:rPr sz="2800" b="1" spc="-7" dirty="0">
                <a:solidFill>
                  <a:prstClr val="black"/>
                </a:solidFill>
                <a:latin typeface="Arial"/>
                <a:cs typeface="Arial"/>
              </a:rPr>
              <a:t>dataset:</a:t>
            </a:r>
            <a:endParaRPr sz="2800">
              <a:solidFill>
                <a:prstClr val="black"/>
              </a:solidFill>
              <a:latin typeface="Arial"/>
              <a:cs typeface="Arial"/>
            </a:endParaRPr>
          </a:p>
          <a:p>
            <a:pPr marL="625671" defTabSz="1219170">
              <a:spcBef>
                <a:spcPts val="1667"/>
              </a:spcBef>
            </a:pPr>
            <a:r>
              <a:rPr sz="2133" i="1" spc="-7" dirty="0">
                <a:solidFill>
                  <a:srgbClr val="073662"/>
                </a:solidFill>
                <a:latin typeface="Arial"/>
                <a:cs typeface="Arial"/>
                <a:hlinkClick r:id="rId2"/>
              </a:rPr>
              <a:t>files.pushshift.io/reddit/comments</a:t>
            </a:r>
            <a:endParaRPr sz="2133">
              <a:solidFill>
                <a:prstClr val="black"/>
              </a:solidFill>
              <a:latin typeface="Arial"/>
              <a:cs typeface="Arial"/>
            </a:endParaRPr>
          </a:p>
        </p:txBody>
      </p:sp>
    </p:spTree>
    <p:extLst>
      <p:ext uri="{BB962C8B-B14F-4D97-AF65-F5344CB8AC3E}">
        <p14:creationId xmlns:p14="http://schemas.microsoft.com/office/powerpoint/2010/main" val="2218017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5185" y="540861"/>
            <a:ext cx="8448860" cy="6048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矩形 16"/>
          <p:cNvSpPr/>
          <p:nvPr/>
        </p:nvSpPr>
        <p:spPr>
          <a:xfrm>
            <a:off x="3168271" y="2346230"/>
            <a:ext cx="3119584" cy="933780"/>
          </a:xfrm>
          <a:prstGeom prst="rect">
            <a:avLst/>
          </a:prstGeom>
          <a:ln w="19050">
            <a:solidFill>
              <a:srgbClr val="FF3300"/>
            </a:solidFill>
            <a:prstDash val="solid"/>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2" name="矩形 21"/>
          <p:cNvSpPr/>
          <p:nvPr/>
        </p:nvSpPr>
        <p:spPr>
          <a:xfrm>
            <a:off x="6391878" y="569571"/>
            <a:ext cx="616820" cy="1734119"/>
          </a:xfrm>
          <a:prstGeom prst="rect">
            <a:avLst/>
          </a:prstGeom>
          <a:ln w="19050">
            <a:solidFill>
              <a:srgbClr val="FF3300"/>
            </a:solidFill>
            <a:prstDash val="solid"/>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3" name="矩形 22"/>
          <p:cNvSpPr/>
          <p:nvPr/>
        </p:nvSpPr>
        <p:spPr>
          <a:xfrm>
            <a:off x="5472527" y="4938517"/>
            <a:ext cx="1536171" cy="1728192"/>
          </a:xfrm>
          <a:prstGeom prst="rect">
            <a:avLst/>
          </a:prstGeom>
          <a:ln w="19050">
            <a:solidFill>
              <a:srgbClr val="FF3300"/>
            </a:solidFill>
            <a:prstDash val="solid"/>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4" name="TextBox 23">
            <a:extLst>
              <a:ext uri="{FF2B5EF4-FFF2-40B4-BE49-F238E27FC236}">
                <a16:creationId xmlns:a16="http://schemas.microsoft.com/office/drawing/2014/main" id="{DD853512-5997-8E4E-AFCE-4E64D24F35F2}"/>
              </a:ext>
            </a:extLst>
          </p:cNvPr>
          <p:cNvSpPr txBox="1"/>
          <p:nvPr/>
        </p:nvSpPr>
        <p:spPr>
          <a:xfrm>
            <a:off x="47328" y="1988840"/>
            <a:ext cx="531696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FF3300"/>
                </a:solidFill>
                <a:effectLst/>
                <a:uLnTx/>
                <a:uFillTx/>
                <a:latin typeface="Arial"/>
                <a:ea typeface="微软雅黑"/>
                <a:cs typeface="+mn-cs"/>
              </a:rPr>
              <a:t>Word  level &amp; segment (GRU1, Bi-RNN, Bigram) level</a:t>
            </a:r>
          </a:p>
        </p:txBody>
      </p:sp>
      <p:sp>
        <p:nvSpPr>
          <p:cNvPr id="26" name="TextBox 25">
            <a:extLst>
              <a:ext uri="{FF2B5EF4-FFF2-40B4-BE49-F238E27FC236}">
                <a16:creationId xmlns:a16="http://schemas.microsoft.com/office/drawing/2014/main" id="{DD853512-5997-8E4E-AFCE-4E64D24F35F2}"/>
              </a:ext>
            </a:extLst>
          </p:cNvPr>
          <p:cNvSpPr txBox="1"/>
          <p:nvPr/>
        </p:nvSpPr>
        <p:spPr>
          <a:xfrm>
            <a:off x="7156478" y="4336127"/>
            <a:ext cx="283282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2E10B0"/>
                </a:solidFill>
                <a:effectLst/>
                <a:uLnTx/>
                <a:uFillTx/>
                <a:latin typeface="Arial"/>
                <a:ea typeface="微软雅黑"/>
                <a:cs typeface="+mn-cs"/>
              </a:rPr>
              <a:t>Multi-channel</a:t>
            </a:r>
            <a:r>
              <a:rPr kumimoji="0" lang="zh-CN" altLang="en-US" sz="1600" b="1" i="0" u="none" strike="noStrike" kern="1200" cap="none" spc="0" normalizeH="0" baseline="0" noProof="0" dirty="0">
                <a:ln>
                  <a:noFill/>
                </a:ln>
                <a:solidFill>
                  <a:srgbClr val="2E10B0"/>
                </a:solidFill>
                <a:effectLst/>
                <a:uLnTx/>
                <a:uFillTx/>
                <a:latin typeface="Arial"/>
                <a:ea typeface="微软雅黑"/>
                <a:cs typeface="+mn-cs"/>
              </a:rPr>
              <a:t> </a:t>
            </a:r>
            <a:r>
              <a:rPr kumimoji="0" lang="en-US" altLang="zh-CN" sz="1600" b="1" i="0" u="none" strike="noStrike" kern="1200" cap="none" spc="0" normalizeH="0" baseline="0" noProof="0" dirty="0">
                <a:ln>
                  <a:noFill/>
                </a:ln>
                <a:solidFill>
                  <a:srgbClr val="2E10B0"/>
                </a:solidFill>
                <a:effectLst/>
                <a:uLnTx/>
                <a:uFillTx/>
                <a:latin typeface="Arial"/>
                <a:ea typeface="微软雅黑"/>
                <a:cs typeface="+mn-cs"/>
              </a:rPr>
              <a:t>cross match </a:t>
            </a:r>
          </a:p>
        </p:txBody>
      </p:sp>
      <p:sp>
        <p:nvSpPr>
          <p:cNvPr id="15" name="矩形 14"/>
          <p:cNvSpPr/>
          <p:nvPr/>
        </p:nvSpPr>
        <p:spPr>
          <a:xfrm>
            <a:off x="7392740" y="4938518"/>
            <a:ext cx="384043" cy="1056117"/>
          </a:xfrm>
          <a:prstGeom prst="rect">
            <a:avLst/>
          </a:prstGeom>
          <a:ln w="19050">
            <a:solidFill>
              <a:srgbClr val="2E10B0"/>
            </a:solidFill>
            <a:prstDash val="solid"/>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6" name="矩形 15"/>
          <p:cNvSpPr/>
          <p:nvPr/>
        </p:nvSpPr>
        <p:spPr>
          <a:xfrm>
            <a:off x="7593459" y="522027"/>
            <a:ext cx="1143431" cy="1440988"/>
          </a:xfrm>
          <a:prstGeom prst="rect">
            <a:avLst/>
          </a:prstGeom>
          <a:ln w="19050">
            <a:solidFill>
              <a:srgbClr val="2E10B0"/>
            </a:solidFill>
            <a:prstDash val="solid"/>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8" name="矩形 17"/>
          <p:cNvSpPr/>
          <p:nvPr/>
        </p:nvSpPr>
        <p:spPr>
          <a:xfrm>
            <a:off x="6336623" y="2346230"/>
            <a:ext cx="888773" cy="2346796"/>
          </a:xfrm>
          <a:prstGeom prst="rect">
            <a:avLst/>
          </a:prstGeom>
          <a:ln w="19050">
            <a:solidFill>
              <a:srgbClr val="2E10B0"/>
            </a:solidFill>
            <a:prstDash val="solid"/>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9" name="矩形 8"/>
          <p:cNvSpPr/>
          <p:nvPr/>
        </p:nvSpPr>
        <p:spPr>
          <a:xfrm>
            <a:off x="324037" y="162603"/>
            <a:ext cx="4841390" cy="180049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2200" b="1" i="0" u="none" strike="noStrike" kern="1200" cap="none" spc="0" normalizeH="0" baseline="0" noProof="0" dirty="0">
                <a:ln>
                  <a:noFill/>
                </a:ln>
                <a:solidFill>
                  <a:srgbClr val="000000"/>
                </a:solidFill>
                <a:effectLst/>
                <a:uLnTx/>
                <a:uFillTx/>
                <a:latin typeface="微软雅黑" pitchFamily="34" charset="-122"/>
                <a:ea typeface="微软雅黑" pitchFamily="34" charset="-122"/>
                <a:cs typeface="+mn-cs"/>
              </a:rPr>
              <a:t>Better Model</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FF3300"/>
                </a:solidFill>
                <a:effectLst/>
                <a:uLnTx/>
                <a:uFillTx/>
                <a:latin typeface="Arial"/>
                <a:ea typeface="微软雅黑"/>
                <a:cs typeface="+mn-cs"/>
              </a:rPr>
              <a:t>(1) Multi-grained representations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2E10B0"/>
                </a:solidFill>
                <a:effectLst/>
                <a:uLnTx/>
                <a:uFillTx/>
                <a:latin typeface="Arial"/>
                <a:ea typeface="微软雅黑"/>
                <a:cs typeface="+mn-cs"/>
              </a:rPr>
              <a:t>(2) More utterance-response matching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800" b="1" i="0" u="none" strike="noStrike" kern="1200" cap="none" spc="0" normalizeH="0" baseline="0" noProof="0" dirty="0">
              <a:ln>
                <a:noFill/>
              </a:ln>
              <a:solidFill>
                <a:srgbClr val="FF3300"/>
              </a:solidFill>
              <a:effectLst/>
              <a:uLnTx/>
              <a:uFillTx/>
              <a:latin typeface="Arial"/>
              <a:ea typeface="微软雅黑"/>
              <a:cs typeface="+mn-cs"/>
            </a:endParaRPr>
          </a:p>
        </p:txBody>
      </p:sp>
      <p:sp>
        <p:nvSpPr>
          <p:cNvPr id="21" name="TextBox 20">
            <a:extLst>
              <a:ext uri="{FF2B5EF4-FFF2-40B4-BE49-F238E27FC236}">
                <a16:creationId xmlns:a16="http://schemas.microsoft.com/office/drawing/2014/main" id="{DD853512-5997-8E4E-AFCE-4E64D24F35F2}"/>
              </a:ext>
            </a:extLst>
          </p:cNvPr>
          <p:cNvSpPr txBox="1"/>
          <p:nvPr/>
        </p:nvSpPr>
        <p:spPr>
          <a:xfrm>
            <a:off x="5735051" y="169481"/>
            <a:ext cx="390921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a:ea typeface="微软雅黑"/>
                <a:cs typeface="+mn-cs"/>
              </a:rPr>
              <a:t>Text CNN for sentence representation </a:t>
            </a:r>
          </a:p>
        </p:txBody>
      </p:sp>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1561" y="4925769"/>
            <a:ext cx="406400" cy="1081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矩形 10"/>
          <p:cNvSpPr/>
          <p:nvPr/>
        </p:nvSpPr>
        <p:spPr>
          <a:xfrm>
            <a:off x="7008698" y="6256340"/>
            <a:ext cx="4931158"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FF0000"/>
                </a:solidFill>
                <a:effectLst/>
                <a:uLnTx/>
                <a:uFillTx/>
                <a:latin typeface="Arial"/>
                <a:ea typeface="微软雅黑"/>
                <a:cs typeface="+mn-cs"/>
              </a:rPr>
              <a:t>Column-wise sum &amp; max of the word embedding</a:t>
            </a:r>
            <a:endParaRPr kumimoji="0" lang="zh-CN" altLang="en-US" sz="16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27" name="TextBox 26">
            <a:extLst>
              <a:ext uri="{FF2B5EF4-FFF2-40B4-BE49-F238E27FC236}">
                <a16:creationId xmlns:a16="http://schemas.microsoft.com/office/drawing/2014/main" id="{DD853512-5997-8E4E-AFCE-4E64D24F35F2}"/>
              </a:ext>
            </a:extLst>
          </p:cNvPr>
          <p:cNvSpPr txBox="1"/>
          <p:nvPr/>
        </p:nvSpPr>
        <p:spPr>
          <a:xfrm>
            <a:off x="7946683" y="5584265"/>
            <a:ext cx="182934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2E10B0"/>
                </a:solidFill>
                <a:effectLst/>
                <a:uLnTx/>
                <a:uFillTx/>
                <a:latin typeface="Arial"/>
                <a:ea typeface="微软雅黑"/>
                <a:cs typeface="+mn-cs"/>
              </a:rPr>
              <a:t>Cosine similarity</a:t>
            </a:r>
          </a:p>
        </p:txBody>
      </p:sp>
      <p:sp>
        <p:nvSpPr>
          <p:cNvPr id="28" name="TextBox 27">
            <a:extLst>
              <a:ext uri="{FF2B5EF4-FFF2-40B4-BE49-F238E27FC236}">
                <a16:creationId xmlns:a16="http://schemas.microsoft.com/office/drawing/2014/main" id="{DD853512-5997-8E4E-AFCE-4E64D24F35F2}"/>
              </a:ext>
            </a:extLst>
          </p:cNvPr>
          <p:cNvSpPr txBox="1"/>
          <p:nvPr/>
        </p:nvSpPr>
        <p:spPr>
          <a:xfrm>
            <a:off x="7488751" y="1962187"/>
            <a:ext cx="123463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2E10B0"/>
                </a:solidFill>
                <a:effectLst/>
                <a:uLnTx/>
                <a:uFillTx/>
                <a:latin typeface="Arial"/>
                <a:ea typeface="微软雅黑"/>
                <a:cs typeface="+mn-cs"/>
              </a:rPr>
              <a:t>Interaction</a:t>
            </a:r>
          </a:p>
        </p:txBody>
      </p:sp>
    </p:spTree>
    <p:extLst>
      <p:ext uri="{BB962C8B-B14F-4D97-AF65-F5344CB8AC3E}">
        <p14:creationId xmlns:p14="http://schemas.microsoft.com/office/powerpoint/2010/main" val="27218187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4294967295"/>
          </p:nvPr>
        </p:nvSpPr>
        <p:spPr>
          <a:xfrm>
            <a:off x="8850743" y="6259918"/>
            <a:ext cx="2909887" cy="20637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0000">
                    <a:lumMod val="50000"/>
                    <a:lumOff val="50000"/>
                  </a:srgbClr>
                </a:solidFill>
                <a:effectLst/>
                <a:uLnTx/>
                <a:uFillTx/>
                <a:latin typeface="Arial"/>
                <a:ea typeface="微软雅黑"/>
                <a:cs typeface="+mn-cs"/>
              </a:rPr>
              <a:t>page: </a:t>
            </a:r>
            <a:fld id="{0C913308-F349-4B6D-A68A-DD1791B4A57B}" type="slidenum">
              <a:rPr kumimoji="0" lang="zh-CN" altLang="en-US" sz="1000" b="0" i="0" u="none" strike="noStrike" kern="1200" cap="none" spc="0" normalizeH="0" baseline="0" noProof="0" smtClean="0">
                <a:ln>
                  <a:noFill/>
                </a:ln>
                <a:solidFill>
                  <a:srgbClr val="000000">
                    <a:lumMod val="50000"/>
                    <a:lumOff val="50000"/>
                  </a:srgb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000" b="0" i="0" u="none" strike="noStrike" kern="1200" cap="none" spc="0" normalizeH="0" baseline="0" noProof="0" dirty="0">
              <a:ln>
                <a:noFill/>
              </a:ln>
              <a:solidFill>
                <a:srgbClr val="000000">
                  <a:lumMod val="50000"/>
                  <a:lumOff val="50000"/>
                </a:srgbClr>
              </a:solidFill>
              <a:effectLst/>
              <a:uLnTx/>
              <a:uFillTx/>
              <a:latin typeface="Arial"/>
              <a:ea typeface="微软雅黑"/>
              <a:cs typeface="+mn-cs"/>
            </a:endParaRPr>
          </a:p>
        </p:txBody>
      </p:sp>
      <p:cxnSp>
        <p:nvCxnSpPr>
          <p:cNvPr id="1114" name="直接箭头连接符 1113"/>
          <p:cNvCxnSpPr/>
          <p:nvPr/>
        </p:nvCxnSpPr>
        <p:spPr>
          <a:xfrm>
            <a:off x="3501013" y="2322073"/>
            <a:ext cx="93761" cy="324548"/>
          </a:xfrm>
          <a:prstGeom prst="straightConnector1">
            <a:avLst/>
          </a:prstGeom>
          <a:ln w="19050">
            <a:solidFill>
              <a:srgbClr val="FF33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116" name="直接箭头连接符 1115"/>
          <p:cNvCxnSpPr>
            <a:stCxn id="1033" idx="2"/>
          </p:cNvCxnSpPr>
          <p:nvPr/>
        </p:nvCxnSpPr>
        <p:spPr>
          <a:xfrm flipH="1">
            <a:off x="4383384" y="2322073"/>
            <a:ext cx="684808" cy="324548"/>
          </a:xfrm>
          <a:prstGeom prst="straightConnector1">
            <a:avLst/>
          </a:prstGeom>
          <a:ln w="19050">
            <a:solidFill>
              <a:srgbClr val="FF3300"/>
            </a:solidFill>
            <a:prstDash val="dash"/>
            <a:tailEnd type="arrow"/>
          </a:ln>
        </p:spPr>
        <p:style>
          <a:lnRef idx="1">
            <a:schemeClr val="accent1"/>
          </a:lnRef>
          <a:fillRef idx="0">
            <a:schemeClr val="accent1"/>
          </a:fillRef>
          <a:effectRef idx="0">
            <a:schemeClr val="accent1"/>
          </a:effectRef>
          <a:fontRef idx="minor">
            <a:schemeClr val="tx1"/>
          </a:fontRef>
        </p:style>
      </p:cxnSp>
      <p:pic>
        <p:nvPicPr>
          <p:cNvPr id="103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43605" y="1328299"/>
            <a:ext cx="1504948" cy="993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8417" y="1386506"/>
            <a:ext cx="1479551" cy="935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矩形 6"/>
          <p:cNvSpPr/>
          <p:nvPr/>
        </p:nvSpPr>
        <p:spPr>
          <a:xfrm>
            <a:off x="3037256" y="548681"/>
            <a:ext cx="178286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000000"/>
                </a:solidFill>
                <a:effectLst/>
                <a:uLnTx/>
                <a:uFillTx/>
                <a:latin typeface="微软雅黑" charset="0"/>
                <a:ea typeface="微软雅黑" charset="0"/>
                <a:cs typeface="+mn-cs"/>
              </a:rPr>
              <a:t>Our Model</a:t>
            </a:r>
          </a:p>
        </p:txBody>
      </p:sp>
      <p:sp>
        <p:nvSpPr>
          <p:cNvPr id="16" name="矩形 15"/>
          <p:cNvSpPr/>
          <p:nvPr/>
        </p:nvSpPr>
        <p:spPr>
          <a:xfrm>
            <a:off x="2447595" y="1124745"/>
            <a:ext cx="3360373" cy="1252959"/>
          </a:xfrm>
          <a:prstGeom prst="rect">
            <a:avLst/>
          </a:prstGeom>
          <a:ln w="19050">
            <a:solidFill>
              <a:srgbClr val="FF3300"/>
            </a:solidFill>
            <a:prstDash val="solid"/>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a:ea typeface="微软雅黑"/>
              <a:cs typeface="+mn-cs"/>
            </a:endParaRPr>
          </a:p>
        </p:txBody>
      </p:sp>
      <p:sp>
        <p:nvSpPr>
          <p:cNvPr id="21" name="矩形 20"/>
          <p:cNvSpPr/>
          <p:nvPr/>
        </p:nvSpPr>
        <p:spPr>
          <a:xfrm>
            <a:off x="431371" y="5188148"/>
            <a:ext cx="1586328" cy="480053"/>
          </a:xfrm>
          <a:prstGeom prst="rect">
            <a:avLst/>
          </a:prstGeom>
          <a:ln w="19050">
            <a:solidFill>
              <a:srgbClr val="FF3300"/>
            </a:solidFill>
            <a:prstDash val="solid"/>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000000"/>
                </a:solidFill>
                <a:effectLst/>
                <a:uLnTx/>
                <a:uFillTx/>
                <a:latin typeface="Arial"/>
                <a:ea typeface="微软雅黑"/>
                <a:cs typeface="+mn-cs"/>
              </a:rPr>
              <a:t>M1&amp;M2</a:t>
            </a:r>
            <a:endParaRPr kumimoji="0" lang="zh-CN" altLang="en-US" sz="2400" b="0" i="0" u="none" strike="noStrike" kern="1200" cap="none" spc="0" normalizeH="0" baseline="0" noProof="0" dirty="0">
              <a:ln>
                <a:noFill/>
              </a:ln>
              <a:solidFill>
                <a:srgbClr val="000000"/>
              </a:solidFill>
              <a:effectLst/>
              <a:uLnTx/>
              <a:uFillTx/>
              <a:latin typeface="Arial"/>
              <a:ea typeface="微软雅黑"/>
              <a:cs typeface="+mn-cs"/>
            </a:endParaRPr>
          </a:p>
        </p:txBody>
      </p:sp>
      <p:cxnSp>
        <p:nvCxnSpPr>
          <p:cNvPr id="12" name="直接连接符 11"/>
          <p:cNvCxnSpPr/>
          <p:nvPr/>
        </p:nvCxnSpPr>
        <p:spPr>
          <a:xfrm>
            <a:off x="2255573" y="387615"/>
            <a:ext cx="0" cy="4800533"/>
          </a:xfrm>
          <a:prstGeom prst="line">
            <a:avLst/>
          </a:prstGeom>
          <a:ln w="19050">
            <a:solidFill>
              <a:srgbClr val="00B050"/>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25" name="矩形 24"/>
          <p:cNvSpPr/>
          <p:nvPr/>
        </p:nvSpPr>
        <p:spPr>
          <a:xfrm>
            <a:off x="561744" y="632302"/>
            <a:ext cx="139172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000000"/>
                </a:solidFill>
                <a:effectLst/>
                <a:uLnTx/>
                <a:uFillTx/>
                <a:latin typeface="微软雅黑" charset="0"/>
                <a:ea typeface="微软雅黑" charset="0"/>
                <a:cs typeface="+mn-cs"/>
              </a:rPr>
              <a:t>Baseline</a:t>
            </a:r>
          </a:p>
        </p:txBody>
      </p:sp>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371" y="2756926"/>
            <a:ext cx="1659467" cy="2262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矩形 30"/>
          <p:cNvSpPr/>
          <p:nvPr/>
        </p:nvSpPr>
        <p:spPr>
          <a:xfrm>
            <a:off x="3268197" y="5151322"/>
            <a:ext cx="1586328" cy="480053"/>
          </a:xfrm>
          <a:prstGeom prst="rect">
            <a:avLst/>
          </a:prstGeom>
          <a:ln w="19050">
            <a:solidFill>
              <a:srgbClr val="FF3300"/>
            </a:solidFill>
            <a:prstDash val="solid"/>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000000"/>
                </a:solidFill>
                <a:effectLst/>
                <a:uLnTx/>
                <a:uFillTx/>
                <a:latin typeface="Arial"/>
                <a:ea typeface="微软雅黑"/>
                <a:cs typeface="+mn-cs"/>
              </a:rPr>
              <a:t>M1~M10</a:t>
            </a:r>
            <a:endParaRPr kumimoji="0" lang="zh-CN" altLang="en-US" sz="2400" b="0" i="0" u="none" strike="noStrike" kern="1200" cap="none" spc="0" normalizeH="0" baseline="0" noProof="0" dirty="0">
              <a:ln>
                <a:noFill/>
              </a:ln>
              <a:solidFill>
                <a:srgbClr val="000000"/>
              </a:solidFill>
              <a:effectLst/>
              <a:uLnTx/>
              <a:uFillTx/>
              <a:latin typeface="Arial"/>
              <a:ea typeface="微软雅黑"/>
              <a:cs typeface="+mn-cs"/>
            </a:endParaRPr>
          </a:p>
        </p:txBody>
      </p:sp>
      <p:pic>
        <p:nvPicPr>
          <p:cNvPr id="307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74541" y="2756926"/>
            <a:ext cx="3037417" cy="227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93" name="Picture 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71079" y="939995"/>
            <a:ext cx="5289551" cy="224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94" name="Picture 2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76054" y="3303703"/>
            <a:ext cx="3534833"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B2D27766-BF29-2049-93D7-5DB79A89461C}"/>
              </a:ext>
            </a:extLst>
          </p:cNvPr>
          <p:cNvSpPr/>
          <p:nvPr/>
        </p:nvSpPr>
        <p:spPr>
          <a:xfrm>
            <a:off x="2092957" y="6146379"/>
            <a:ext cx="4841390" cy="496996"/>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2E10B0"/>
                </a:solidFill>
                <a:effectLst/>
                <a:uLnTx/>
                <a:uFillTx/>
                <a:latin typeface="Arial"/>
                <a:ea typeface="微软雅黑"/>
                <a:cs typeface="+mn-cs"/>
              </a:rPr>
              <a:t>(2) More utterance-response matching</a:t>
            </a:r>
          </a:p>
        </p:txBody>
      </p:sp>
    </p:spTree>
    <p:extLst>
      <p:ext uri="{BB962C8B-B14F-4D97-AF65-F5344CB8AC3E}">
        <p14:creationId xmlns:p14="http://schemas.microsoft.com/office/powerpoint/2010/main" val="7119832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4800" dirty="0"/>
              <a:t>Data Augmentation</a:t>
            </a:r>
          </a:p>
        </p:txBody>
      </p:sp>
      <p:sp>
        <p:nvSpPr>
          <p:cNvPr id="3" name="内容占位符 2"/>
          <p:cNvSpPr>
            <a:spLocks noGrp="1"/>
          </p:cNvSpPr>
          <p:nvPr>
            <p:ph idx="1"/>
          </p:nvPr>
        </p:nvSpPr>
        <p:spPr>
          <a:xfrm>
            <a:off x="609600" y="1285861"/>
            <a:ext cx="11247040" cy="5357851"/>
          </a:xfrm>
        </p:spPr>
        <p:txBody>
          <a:bodyPr>
            <a:normAutofit/>
          </a:bodyPr>
          <a:lstStyle/>
          <a:p>
            <a:r>
              <a:rPr lang="en-US" altLang="zh-CN" sz="2800" dirty="0"/>
              <a:t>Introduce more</a:t>
            </a:r>
            <a:r>
              <a:rPr lang="zh-CN" altLang="en-US" sz="2800" dirty="0"/>
              <a:t> </a:t>
            </a:r>
            <a:r>
              <a:rPr lang="en-US" altLang="zh-CN" sz="2800" dirty="0"/>
              <a:t>diverse expressions: </a:t>
            </a:r>
          </a:p>
          <a:p>
            <a:pPr lvl="1"/>
            <a:r>
              <a:rPr lang="en-US" altLang="zh-CN" sz="2400" dirty="0"/>
              <a:t>Employing machine translation : en-&gt;3</a:t>
            </a:r>
            <a:r>
              <a:rPr lang="zh-CN" altLang="en-US" sz="2400" dirty="0"/>
              <a:t>*</a:t>
            </a:r>
            <a:r>
              <a:rPr lang="en-US" altLang="zh-CN" sz="2400" dirty="0" err="1"/>
              <a:t>cn</a:t>
            </a:r>
            <a:r>
              <a:rPr lang="en-US" altLang="zh-CN" sz="2400" dirty="0"/>
              <a:t>-&gt;9</a:t>
            </a:r>
            <a:r>
              <a:rPr lang="zh-CN" altLang="en-US" sz="2400" dirty="0"/>
              <a:t>*</a:t>
            </a:r>
            <a:r>
              <a:rPr lang="en-US" altLang="zh-CN" sz="2400" dirty="0" err="1"/>
              <a:t>en</a:t>
            </a:r>
            <a:endParaRPr lang="en-US" altLang="zh-CN" sz="2400" dirty="0"/>
          </a:p>
          <a:p>
            <a:pPr lvl="1"/>
            <a:r>
              <a:rPr lang="en-US" altLang="zh-CN" sz="2400" dirty="0"/>
              <a:t>Performance is improved slightly</a:t>
            </a:r>
          </a:p>
          <a:p>
            <a:pPr lvl="1"/>
            <a:r>
              <a:rPr lang="en-US" altLang="zh-CN" sz="2400" dirty="0"/>
              <a:t>Top9 </a:t>
            </a:r>
            <a:r>
              <a:rPr lang="en-US" altLang="zh-CN" sz="2400" dirty="0" err="1"/>
              <a:t>ens</a:t>
            </a:r>
            <a:r>
              <a:rPr lang="en-US" altLang="zh-CN" sz="2400" dirty="0"/>
              <a:t> are </a:t>
            </a:r>
            <a:r>
              <a:rPr lang="en-US" altLang="zh-CN" sz="2400" dirty="0">
                <a:solidFill>
                  <a:srgbClr val="FF0000"/>
                </a:solidFill>
              </a:rPr>
              <a:t>too similar with </a:t>
            </a:r>
            <a:r>
              <a:rPr lang="en-US" altLang="zh-CN" sz="2400" dirty="0"/>
              <a:t>the original</a:t>
            </a:r>
            <a:r>
              <a:rPr lang="zh-CN" altLang="en-US" sz="2400" dirty="0"/>
              <a:t> </a:t>
            </a:r>
            <a:r>
              <a:rPr lang="en-US" altLang="zh-CN" sz="2400" dirty="0" err="1"/>
              <a:t>en</a:t>
            </a:r>
            <a:endParaRPr lang="en-US" altLang="zh-CN" sz="2400" dirty="0"/>
          </a:p>
          <a:p>
            <a:pPr lvl="1"/>
            <a:r>
              <a:rPr lang="en-US" altLang="zh-CN" sz="2400" dirty="0"/>
              <a:t>Involving</a:t>
            </a:r>
            <a:r>
              <a:rPr lang="zh-CN" altLang="en-US" sz="2400" dirty="0"/>
              <a:t> </a:t>
            </a:r>
            <a:r>
              <a:rPr lang="en-US" altLang="zh-CN" sz="2400" dirty="0">
                <a:solidFill>
                  <a:srgbClr val="FF0000"/>
                </a:solidFill>
              </a:rPr>
              <a:t>more</a:t>
            </a:r>
            <a:r>
              <a:rPr lang="zh-CN" altLang="en-US" sz="2400" dirty="0">
                <a:solidFill>
                  <a:srgbClr val="FF0000"/>
                </a:solidFill>
              </a:rPr>
              <a:t> </a:t>
            </a:r>
            <a:r>
              <a:rPr lang="en-US" altLang="zh-CN" sz="2400" dirty="0">
                <a:solidFill>
                  <a:srgbClr val="FF0000"/>
                </a:solidFill>
              </a:rPr>
              <a:t>pivot languages </a:t>
            </a:r>
            <a:r>
              <a:rPr lang="en-US" altLang="zh-CN" sz="2400" dirty="0"/>
              <a:t>may</a:t>
            </a:r>
            <a:r>
              <a:rPr lang="zh-CN" altLang="en-US" sz="2400" dirty="0"/>
              <a:t> </a:t>
            </a:r>
            <a:r>
              <a:rPr lang="en-US" altLang="zh-CN" sz="2400" dirty="0"/>
              <a:t>helps:</a:t>
            </a:r>
            <a:r>
              <a:rPr lang="zh-CN" altLang="en-US" sz="2400" dirty="0"/>
              <a:t> </a:t>
            </a:r>
            <a:r>
              <a:rPr lang="en-US" altLang="zh-CN" sz="2400" dirty="0" err="1"/>
              <a:t>en</a:t>
            </a:r>
            <a:r>
              <a:rPr lang="en-US" altLang="zh-CN" sz="2400" dirty="0"/>
              <a:t>-&gt;[</a:t>
            </a:r>
            <a:r>
              <a:rPr lang="en-US" altLang="zh-CN" sz="2400" dirty="0" err="1"/>
              <a:t>cn,de,fr</a:t>
            </a:r>
            <a:r>
              <a:rPr lang="en-US" altLang="zh-CN" sz="2400" dirty="0"/>
              <a:t>]-&gt;9</a:t>
            </a:r>
            <a:r>
              <a:rPr lang="zh-CN" altLang="en-US" sz="2400" dirty="0"/>
              <a:t>*</a:t>
            </a:r>
            <a:r>
              <a:rPr lang="en-US" altLang="zh-CN" sz="2400" dirty="0" err="1"/>
              <a:t>en</a:t>
            </a:r>
            <a:endParaRPr lang="en-US" altLang="zh-CN" sz="2400" dirty="0">
              <a:solidFill>
                <a:srgbClr val="FF0000"/>
              </a:solidFill>
            </a:endParaRPr>
          </a:p>
          <a:p>
            <a:pPr lvl="1"/>
            <a:endParaRPr lang="en-US" altLang="zh-CN" sz="2333" dirty="0">
              <a:solidFill>
                <a:srgbClr val="FF0000"/>
              </a:solidFill>
            </a:endParaRPr>
          </a:p>
          <a:p>
            <a:r>
              <a:rPr lang="en-US" altLang="zh-CN" sz="2800" dirty="0"/>
              <a:t>Generate more</a:t>
            </a:r>
            <a:r>
              <a:rPr lang="zh-CN" altLang="en-US" sz="2800" dirty="0"/>
              <a:t> </a:t>
            </a:r>
            <a:r>
              <a:rPr lang="en-US" altLang="zh-CN" sz="2800" dirty="0"/>
              <a:t>diverse negative instances:</a:t>
            </a:r>
          </a:p>
          <a:p>
            <a:pPr lvl="1"/>
            <a:r>
              <a:rPr lang="en-US" altLang="zh-CN" sz="2400" dirty="0"/>
              <a:t>Randomly masking or replacing tokens</a:t>
            </a:r>
          </a:p>
          <a:p>
            <a:pPr lvl="1"/>
            <a:r>
              <a:rPr lang="en-US" altLang="zh-CN" sz="2400" dirty="0"/>
              <a:t>Performance is degraded slightly </a:t>
            </a:r>
          </a:p>
          <a:p>
            <a:pPr lvl="1"/>
            <a:r>
              <a:rPr lang="en-US" altLang="zh-CN" sz="2400" dirty="0"/>
              <a:t>Lesson Learned: masking or replacing some insignificant tokens </a:t>
            </a:r>
            <a:r>
              <a:rPr lang="en-US" altLang="zh-CN" sz="2400" dirty="0">
                <a:solidFill>
                  <a:srgbClr val="FF0000"/>
                </a:solidFill>
              </a:rPr>
              <a:t>does not</a:t>
            </a:r>
            <a:r>
              <a:rPr lang="en-US" altLang="zh-CN" sz="2400" dirty="0"/>
              <a:t> result in negative instances.</a:t>
            </a: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a:ln>
                  <a:noFill/>
                </a:ln>
                <a:solidFill>
                  <a:srgbClr val="000000">
                    <a:lumMod val="50000"/>
                    <a:lumOff val="50000"/>
                  </a:srgbClr>
                </a:solidFill>
                <a:effectLst/>
                <a:uLnTx/>
                <a:uFillTx/>
                <a:latin typeface="Arial"/>
                <a:ea typeface="微软雅黑"/>
                <a:cs typeface="+mn-cs"/>
              </a:rPr>
              <a:t>page: </a:t>
            </a:r>
            <a:fld id="{0C913308-F349-4B6D-A68A-DD1791B4A57B}" type="slidenum">
              <a:rPr kumimoji="0" lang="zh-CN" altLang="en-US" sz="1000" b="0" i="0" u="none" strike="noStrike" kern="1200" cap="none" spc="0" normalizeH="0" baseline="0" noProof="0" smtClean="0">
                <a:ln>
                  <a:noFill/>
                </a:ln>
                <a:solidFill>
                  <a:srgbClr val="000000">
                    <a:lumMod val="50000"/>
                    <a:lumOff val="50000"/>
                  </a:srgb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000" b="0" i="0" u="none" strike="noStrike" kern="1200" cap="none" spc="0" normalizeH="0" baseline="0" noProof="0" dirty="0">
              <a:ln>
                <a:noFill/>
              </a:ln>
              <a:solidFill>
                <a:srgbClr val="000000">
                  <a:lumMod val="50000"/>
                  <a:lumOff val="50000"/>
                </a:srgbClr>
              </a:solidFill>
              <a:effectLst/>
              <a:uLnTx/>
              <a:uFillTx/>
              <a:latin typeface="Arial"/>
              <a:ea typeface="微软雅黑"/>
              <a:cs typeface="+mn-cs"/>
            </a:endParaRPr>
          </a:p>
        </p:txBody>
      </p:sp>
    </p:spTree>
    <p:extLst>
      <p:ext uri="{BB962C8B-B14F-4D97-AF65-F5344CB8AC3E}">
        <p14:creationId xmlns:p14="http://schemas.microsoft.com/office/powerpoint/2010/main" val="37205046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ph type="title"/>
          </p:nvPr>
        </p:nvSpPr>
        <p:spPr/>
        <p:txBody>
          <a:bodyPr>
            <a:normAutofit/>
          </a:bodyPr>
          <a:lstStyle/>
          <a:p>
            <a:r>
              <a:rPr lang="en-US" altLang="zh-CN" sz="4800" dirty="0"/>
              <a:t>Experiment Results</a:t>
            </a:r>
            <a:endParaRPr lang="zh-CN" altLang="en-US" sz="4800" dirty="0"/>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a:ln>
                  <a:noFill/>
                </a:ln>
                <a:solidFill>
                  <a:srgbClr val="000000">
                    <a:lumMod val="50000"/>
                    <a:lumOff val="50000"/>
                  </a:srgbClr>
                </a:solidFill>
                <a:effectLst/>
                <a:uLnTx/>
                <a:uFillTx/>
                <a:latin typeface="Arial"/>
                <a:ea typeface="微软雅黑"/>
                <a:cs typeface="+mn-cs"/>
              </a:rPr>
              <a:t>page: </a:t>
            </a:r>
            <a:fld id="{0C913308-F349-4B6D-A68A-DD1791B4A57B}" type="slidenum">
              <a:rPr kumimoji="0" lang="zh-CN" altLang="en-US" sz="1000" b="0" i="0" u="none" strike="noStrike" kern="1200" cap="none" spc="0" normalizeH="0" baseline="0" noProof="0" smtClean="0">
                <a:ln>
                  <a:noFill/>
                </a:ln>
                <a:solidFill>
                  <a:srgbClr val="000000">
                    <a:lumMod val="50000"/>
                    <a:lumOff val="50000"/>
                  </a:srgb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000" b="0" i="0" u="none" strike="noStrike" kern="1200" cap="none" spc="0" normalizeH="0" baseline="0" noProof="0" dirty="0">
              <a:ln>
                <a:noFill/>
              </a:ln>
              <a:solidFill>
                <a:srgbClr val="000000">
                  <a:lumMod val="50000"/>
                  <a:lumOff val="50000"/>
                </a:srgbClr>
              </a:solidFill>
              <a:effectLst/>
              <a:uLnTx/>
              <a:uFillTx/>
              <a:latin typeface="Arial"/>
              <a:ea typeface="微软雅黑"/>
              <a:cs typeface="+mn-cs"/>
            </a:endParaRPr>
          </a:p>
        </p:txBody>
      </p:sp>
      <mc:AlternateContent xmlns:mc="http://schemas.openxmlformats.org/markup-compatibility/2006" xmlns:a14="http://schemas.microsoft.com/office/drawing/2010/main">
        <mc:Choice Requires="a14">
          <p:graphicFrame>
            <p:nvGraphicFramePr>
              <p:cNvPr id="5" name="Table 9"/>
              <p:cNvGraphicFramePr>
                <a:graphicFrameLocks noGrp="1"/>
              </p:cNvGraphicFramePr>
              <p:nvPr>
                <p:extLst/>
              </p:nvPr>
            </p:nvGraphicFramePr>
            <p:xfrm>
              <a:off x="335360" y="1316765"/>
              <a:ext cx="11653440" cy="3856566"/>
            </p:xfrm>
            <a:graphic>
              <a:graphicData uri="http://schemas.openxmlformats.org/drawingml/2006/table">
                <a:tbl>
                  <a:tblPr firstRow="1">
                    <a:tableStyleId>{5940675A-B579-460E-94D1-54222C63F5DA}</a:tableStyleId>
                  </a:tblPr>
                  <a:tblGrid>
                    <a:gridCol w="1540952">
                      <a:extLst>
                        <a:ext uri="{9D8B030D-6E8A-4147-A177-3AD203B41FA5}">
                          <a16:colId xmlns:a16="http://schemas.microsoft.com/office/drawing/2014/main" val="20000"/>
                        </a:ext>
                      </a:extLst>
                    </a:gridCol>
                    <a:gridCol w="4430238">
                      <a:extLst>
                        <a:ext uri="{9D8B030D-6E8A-4147-A177-3AD203B41FA5}">
                          <a16:colId xmlns:a16="http://schemas.microsoft.com/office/drawing/2014/main" val="20001"/>
                        </a:ext>
                      </a:extLst>
                    </a:gridCol>
                    <a:gridCol w="1829881">
                      <a:extLst>
                        <a:ext uri="{9D8B030D-6E8A-4147-A177-3AD203B41FA5}">
                          <a16:colId xmlns:a16="http://schemas.microsoft.com/office/drawing/2014/main" val="20002"/>
                        </a:ext>
                      </a:extLst>
                    </a:gridCol>
                    <a:gridCol w="963108">
                      <a:extLst>
                        <a:ext uri="{9D8B030D-6E8A-4147-A177-3AD203B41FA5}">
                          <a16:colId xmlns:a16="http://schemas.microsoft.com/office/drawing/2014/main" val="20003"/>
                        </a:ext>
                      </a:extLst>
                    </a:gridCol>
                    <a:gridCol w="984261">
                      <a:extLst>
                        <a:ext uri="{9D8B030D-6E8A-4147-A177-3AD203B41FA5}">
                          <a16:colId xmlns:a16="http://schemas.microsoft.com/office/drawing/2014/main" val="4099612169"/>
                        </a:ext>
                      </a:extLst>
                    </a:gridCol>
                    <a:gridCol w="889000">
                      <a:extLst>
                        <a:ext uri="{9D8B030D-6E8A-4147-A177-3AD203B41FA5}">
                          <a16:colId xmlns:a16="http://schemas.microsoft.com/office/drawing/2014/main" val="20004"/>
                        </a:ext>
                      </a:extLst>
                    </a:gridCol>
                    <a:gridCol w="1016000">
                      <a:extLst>
                        <a:ext uri="{9D8B030D-6E8A-4147-A177-3AD203B41FA5}">
                          <a16:colId xmlns:a16="http://schemas.microsoft.com/office/drawing/2014/main" val="20005"/>
                        </a:ext>
                      </a:extLst>
                    </a:gridCol>
                  </a:tblGrid>
                  <a:tr h="273473">
                    <a:tc rowSpan="2" gridSpan="2">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s-ES_tradnl" altLang="en-US" sz="1600" b="0" dirty="0">
                              <a:solidFill>
                                <a:schemeClr val="tx1"/>
                              </a:solidFill>
                              <a:latin typeface="微软雅黑" pitchFamily="34" charset="-122"/>
                              <a:ea typeface="微软雅黑" pitchFamily="34" charset="-122"/>
                            </a:rPr>
                            <a:t>System</a:t>
                          </a:r>
                          <a:endParaRPr lang="es-ES_tradnl" altLang="en-US" sz="1600" b="0" kern="1200" dirty="0">
                            <a:solidFill>
                              <a:schemeClr val="tx1"/>
                            </a:solidFill>
                            <a:latin typeface="微软雅黑" pitchFamily="34" charset="-122"/>
                            <a:ea typeface="微软雅黑" pitchFamily="34" charset="-122"/>
                            <a:cs typeface="+mn-cs"/>
                          </a:endParaRPr>
                        </a:p>
                      </a:txBody>
                      <a:tcPr marL="16933" marR="16933" marT="12700" marB="0" anchor="ctr">
                        <a:solidFill>
                          <a:schemeClr val="accent1">
                            <a:lumMod val="60000"/>
                            <a:lumOff val="40000"/>
                          </a:schemeClr>
                        </a:solidFill>
                      </a:tcPr>
                    </a:tc>
                    <a:tc rowSpan="2" hMerge="1">
                      <a:txBody>
                        <a:bodyPr/>
                        <a:lstStyle/>
                        <a:p>
                          <a:endParaRPr lang="zh-CN"/>
                        </a:p>
                      </a:txBody>
                      <a:tcPr marL="12700" marR="12700" marT="9525" marB="0" anchor="b">
                        <a:solidFill>
                          <a:schemeClr val="accent1">
                            <a:lumMod val="60000"/>
                            <a:lumOff val="40000"/>
                          </a:schemeClr>
                        </a:solidFill>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es-ES_tradnl" sz="1600" b="0" dirty="0">
                              <a:solidFill>
                                <a:schemeClr val="tx1"/>
                              </a:solidFill>
                              <a:latin typeface="微软雅黑" pitchFamily="34" charset="-122"/>
                              <a:ea typeface="微软雅黑" pitchFamily="34" charset="-122"/>
                            </a:rPr>
                            <a:t>Training </a:t>
                          </a:r>
                          <a:r>
                            <a:rPr lang="es-ES_tradnl" altLang="en-US" sz="1600" b="0" dirty="0">
                              <a:solidFill>
                                <a:schemeClr val="tx1"/>
                              </a:solidFill>
                              <a:latin typeface="微软雅黑" pitchFamily="34" charset="-122"/>
                              <a:ea typeface="微软雅黑" pitchFamily="34" charset="-122"/>
                            </a:rPr>
                            <a:t>Data</a:t>
                          </a:r>
                          <a:endParaRPr lang="es-ES_tradnl" altLang="en-US" sz="1600" b="0" kern="1200" dirty="0">
                            <a:solidFill>
                              <a:schemeClr val="tx1"/>
                            </a:solidFill>
                            <a:latin typeface="微软雅黑" pitchFamily="34" charset="-122"/>
                            <a:ea typeface="微软雅黑" pitchFamily="34" charset="-122"/>
                            <a:cs typeface="+mn-cs"/>
                          </a:endParaRPr>
                        </a:p>
                      </a:txBody>
                      <a:tcPr marL="16933" marR="16933" marT="12700" marB="0" anchor="ctr">
                        <a:solidFill>
                          <a:schemeClr val="accent1">
                            <a:lumMod val="60000"/>
                            <a:lumOff val="40000"/>
                          </a:schemeClr>
                        </a:solidFill>
                      </a:tcPr>
                    </a:tc>
                    <a:tc gridSpan="4">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es-ES_tradnl" sz="1600" b="0" kern="1200" dirty="0">
                              <a:solidFill>
                                <a:schemeClr val="tx1"/>
                              </a:solidFill>
                              <a:latin typeface="微软雅黑" pitchFamily="34" charset="-122"/>
                              <a:ea typeface="微软雅黑" pitchFamily="34" charset="-122"/>
                              <a:cs typeface="+mn-cs"/>
                            </a:rPr>
                            <a:t>Revised Persona</a:t>
                          </a:r>
                        </a:p>
                      </a:txBody>
                      <a:tcPr marL="16933" marR="16933" marT="12700" marB="0" anchor="ctr">
                        <a:solidFill>
                          <a:schemeClr val="accent1">
                            <a:lumMod val="60000"/>
                            <a:lumOff val="40000"/>
                          </a:schemeClr>
                        </a:solidFill>
                      </a:tcPr>
                    </a:tc>
                    <a:tc hMerge="1">
                      <a:txBody>
                        <a:bodyPr/>
                        <a:lstStyle/>
                        <a:p>
                          <a:endParaRPr lang="en-US"/>
                        </a:p>
                      </a:txBody>
                      <a:tcPr/>
                    </a:tc>
                    <a:tc hMerge="1">
                      <a:txBody>
                        <a:bodyPr/>
                        <a:lstStyle/>
                        <a:p>
                          <a:endParaRPr lang="zh-CN"/>
                        </a:p>
                      </a:txBody>
                      <a:tcPr marL="12700" marR="12700" marT="9525" marB="0" anchor="ctr">
                        <a:solidFill>
                          <a:schemeClr val="accent1">
                            <a:lumMod val="60000"/>
                            <a:lumOff val="40000"/>
                          </a:schemeClr>
                        </a:solidFill>
                      </a:tcPr>
                    </a:tc>
                    <a:tc hMerge="1">
                      <a:txBody>
                        <a:bodyPr/>
                        <a:lstStyle/>
                        <a:p>
                          <a:endParaRPr lang="zh-CN"/>
                        </a:p>
                      </a:txBody>
                      <a:tcPr marL="12700" marR="12700" marT="9525" marB="0" anchor="ctr">
                        <a:solidFill>
                          <a:schemeClr val="accent1">
                            <a:lumMod val="60000"/>
                            <a:lumOff val="40000"/>
                          </a:schemeClr>
                        </a:solidFill>
                      </a:tcPr>
                    </a:tc>
                    <a:extLst>
                      <a:ext uri="{0D108BD9-81ED-4DB2-BD59-A6C34878D82A}">
                        <a16:rowId xmlns:a16="http://schemas.microsoft.com/office/drawing/2014/main" val="10000"/>
                      </a:ext>
                    </a:extLst>
                  </a:tr>
                  <a:tr h="256540">
                    <a:tc gridSpan="2" vMerge="1">
                      <a:txBody>
                        <a:bodyPr/>
                        <a:lstStyle/>
                        <a:p>
                          <a:endParaRPr lang="zh-CN"/>
                        </a:p>
                      </a:txBody>
                      <a:tcPr marL="12700" marR="12700" marT="9525" marB="0" anchor="ctr">
                        <a:solidFill>
                          <a:schemeClr val="accent1">
                            <a:lumMod val="60000"/>
                            <a:lumOff val="40000"/>
                          </a:schemeClr>
                        </a:solidFill>
                      </a:tcPr>
                    </a:tc>
                    <a:tc hMerge="1" vMerge="1">
                      <a:txBody>
                        <a:bodyPr/>
                        <a:lstStyle/>
                        <a:p>
                          <a:endParaRPr lang="zh-CN"/>
                        </a:p>
                      </a:txBody>
                      <a:tcPr marL="12700" marR="12700" marT="9525" marB="0" anchor="b">
                        <a:solidFill>
                          <a:schemeClr val="accent1">
                            <a:lumMod val="60000"/>
                            <a:lumOff val="40000"/>
                          </a:schemeClr>
                        </a:solidFill>
                      </a:tcPr>
                    </a:tc>
                    <a:tc vMerge="1">
                      <a:txBody>
                        <a:bodyPr/>
                        <a:lstStyle/>
                        <a:p>
                          <a:endParaRPr lang="zh-CN"/>
                        </a:p>
                      </a:txBody>
                      <a:tcPr marL="12700" marR="12700" marT="9525" marB="0" anchor="ctr">
                        <a:solidFill>
                          <a:schemeClr val="accent1">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s-ES_tradnl" sz="1600" b="0" kern="1200" dirty="0">
                              <a:solidFill>
                                <a:schemeClr val="tx1"/>
                              </a:solidFill>
                              <a:latin typeface="微软雅黑" pitchFamily="34" charset="-122"/>
                              <a:ea typeface="微软雅黑" pitchFamily="34" charset="-122"/>
                              <a:cs typeface="+mn-cs"/>
                            </a:rPr>
                            <a:t>hits@1</a:t>
                          </a:r>
                        </a:p>
                      </a:txBody>
                      <a:tcPr marL="16933" marR="16933" marT="12700" marB="0" anchor="ctr">
                        <a:solidFill>
                          <a:schemeClr val="accent1">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14:m>
                            <m:oMath xmlns:m="http://schemas.openxmlformats.org/officeDocument/2006/math">
                              <m:r>
                                <a:rPr lang="fr-FR" sz="1600" b="0" i="1" kern="1200" smtClean="0">
                                  <a:solidFill>
                                    <a:schemeClr val="tx1"/>
                                  </a:solidFill>
                                  <a:latin typeface="Cambria Math" panose="02040503050406030204" pitchFamily="18" charset="0"/>
                                  <a:ea typeface="Cambria Math" panose="02040503050406030204" pitchFamily="18" charset="0"/>
                                  <a:cs typeface="+mn-cs"/>
                                </a:rPr>
                                <m:t>∆</m:t>
                              </m:r>
                            </m:oMath>
                          </a14:m>
                          <a:r>
                            <a:rPr lang="zh-CN" altLang="en-US" sz="1600" b="0" kern="1200" dirty="0">
                              <a:solidFill>
                                <a:schemeClr val="tx1"/>
                              </a:solidFill>
                              <a:latin typeface="微软雅黑" pitchFamily="34" charset="-122"/>
                              <a:ea typeface="微软雅黑" pitchFamily="34" charset="-122"/>
                              <a:cs typeface="+mn-cs"/>
                            </a:rPr>
                            <a:t> </a:t>
                          </a:r>
                          <a:r>
                            <a:rPr lang="en-US" altLang="zh-CN" sz="1600" b="0" kern="1200" dirty="0">
                              <a:solidFill>
                                <a:schemeClr val="tx1"/>
                              </a:solidFill>
                              <a:latin typeface="微软雅黑" pitchFamily="34" charset="-122"/>
                              <a:ea typeface="微软雅黑" pitchFamily="34" charset="-122"/>
                              <a:cs typeface="+mn-cs"/>
                            </a:rPr>
                            <a:t>hits@1</a:t>
                          </a:r>
                          <a:endParaRPr lang="fr-FR" sz="1600" b="0" kern="1200" dirty="0">
                            <a:solidFill>
                              <a:schemeClr val="tx1"/>
                            </a:solidFill>
                            <a:latin typeface="微软雅黑" pitchFamily="34" charset="-122"/>
                            <a:ea typeface="微软雅黑" pitchFamily="34" charset="-122"/>
                            <a:cs typeface="+mn-cs"/>
                          </a:endParaRPr>
                        </a:p>
                      </a:txBody>
                      <a:tcPr marL="16933" marR="16933" marT="12700" marB="0" anchor="ctr">
                        <a:solidFill>
                          <a:schemeClr val="accent1">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s-ES_tradnl" altLang="zh-CN" sz="1600" b="0" kern="1200" dirty="0">
                              <a:solidFill>
                                <a:schemeClr val="tx1"/>
                              </a:solidFill>
                              <a:latin typeface="微软雅黑" pitchFamily="34" charset="-122"/>
                              <a:ea typeface="微软雅黑" pitchFamily="34" charset="-122"/>
                              <a:cs typeface="+mn-cs"/>
                            </a:rPr>
                            <a:t>hits@5</a:t>
                          </a:r>
                          <a:endParaRPr lang="fr-FR" sz="1600" b="0" kern="1200" dirty="0">
                            <a:solidFill>
                              <a:schemeClr val="tx1"/>
                            </a:solidFill>
                            <a:latin typeface="微软雅黑" pitchFamily="34" charset="-122"/>
                            <a:ea typeface="微软雅黑" pitchFamily="34" charset="-122"/>
                            <a:cs typeface="+mn-cs"/>
                          </a:endParaRPr>
                        </a:p>
                      </a:txBody>
                      <a:tcPr marL="16933" marR="16933" marT="12700" marB="0" anchor="ctr">
                        <a:solidFill>
                          <a:schemeClr val="accent1">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s-ES_tradnl" altLang="zh-CN" sz="1600" b="0" kern="1200" dirty="0">
                              <a:solidFill>
                                <a:schemeClr val="tx1"/>
                              </a:solidFill>
                              <a:latin typeface="微软雅黑" pitchFamily="34" charset="-122"/>
                              <a:ea typeface="微软雅黑" pitchFamily="34" charset="-122"/>
                              <a:cs typeface="+mn-cs"/>
                            </a:rPr>
                            <a:t>hits@10</a:t>
                          </a:r>
                        </a:p>
                      </a:txBody>
                      <a:tcPr marL="16933" marR="16933" marT="12700" marB="0" anchor="ctr">
                        <a:solidFill>
                          <a:schemeClr val="accent1">
                            <a:lumMod val="60000"/>
                            <a:lumOff val="40000"/>
                          </a:schemeClr>
                        </a:solidFill>
                      </a:tcPr>
                    </a:tc>
                    <a:extLst>
                      <a:ext uri="{0D108BD9-81ED-4DB2-BD59-A6C34878D82A}">
                        <a16:rowId xmlns:a16="http://schemas.microsoft.com/office/drawing/2014/main" val="10001"/>
                      </a:ext>
                    </a:extLst>
                  </a:tr>
                  <a:tr h="273473">
                    <a:tc rowSpan="3">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b="0" kern="1200" dirty="0" err="1">
                              <a:solidFill>
                                <a:schemeClr val="tx1"/>
                              </a:solidFill>
                              <a:latin typeface="微软雅黑" pitchFamily="34" charset="-122"/>
                              <a:ea typeface="微软雅黑" pitchFamily="34" charset="-122"/>
                              <a:cs typeface="+mn-cs"/>
                            </a:rPr>
                            <a:t>ParlAI</a:t>
                          </a:r>
                          <a:endParaRPr lang="is-IS" sz="1600" b="0" kern="1200" dirty="0">
                            <a:solidFill>
                              <a:schemeClr val="tx1"/>
                            </a:solidFill>
                            <a:latin typeface="微软雅黑" pitchFamily="34" charset="-122"/>
                            <a:ea typeface="微软雅黑" pitchFamily="34" charset="-122"/>
                            <a:cs typeface="+mn-cs"/>
                          </a:endParaRPr>
                        </a:p>
                      </a:txBody>
                      <a:tcPr marL="16933" marR="16933" marT="1270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b="0" kern="1200" dirty="0">
                              <a:solidFill>
                                <a:schemeClr val="tx1"/>
                              </a:solidFill>
                              <a:latin typeface="微软雅黑" pitchFamily="34" charset="-122"/>
                              <a:ea typeface="微软雅黑" pitchFamily="34" charset="-122"/>
                              <a:cs typeface="+mn-cs"/>
                            </a:rPr>
                            <a:t>Seq2Seq</a:t>
                          </a:r>
                          <a:endParaRPr lang="is-IS" sz="1600" b="0" kern="1200" dirty="0">
                            <a:solidFill>
                              <a:schemeClr val="tx1"/>
                            </a:solidFill>
                            <a:latin typeface="微软雅黑" pitchFamily="34" charset="-122"/>
                            <a:ea typeface="微软雅黑" pitchFamily="34" charset="-122"/>
                            <a:cs typeface="+mn-cs"/>
                          </a:endParaRPr>
                        </a:p>
                      </a:txBody>
                      <a:tcPr marL="16933" marR="16933" marT="12700" marB="0" anchor="ctr"/>
                    </a:tc>
                    <a:tc rowSpan="7">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is-IS" sz="1600" b="0" kern="1200" dirty="0">
                              <a:solidFill>
                                <a:schemeClr val="tx1"/>
                              </a:solidFill>
                              <a:latin typeface="微软雅黑" pitchFamily="34" charset="-122"/>
                              <a:ea typeface="微软雅黑" pitchFamily="34" charset="-122"/>
                              <a:cs typeface="+mn-cs"/>
                            </a:rPr>
                            <a:t>Revised</a:t>
                          </a:r>
                        </a:p>
                      </a:txBody>
                      <a:tcPr marL="16933" marR="16933" marT="1270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is-IS" sz="1600" b="0" kern="1200" dirty="0">
                              <a:solidFill>
                                <a:schemeClr val="tx1"/>
                              </a:solidFill>
                              <a:latin typeface="微软雅黑" pitchFamily="34" charset="-122"/>
                              <a:ea typeface="微软雅黑" pitchFamily="34" charset="-122"/>
                              <a:cs typeface="+mn-cs"/>
                            </a:rPr>
                            <a:t>0.082</a:t>
                          </a:r>
                        </a:p>
                      </a:txBody>
                      <a:tcPr marL="16933" marR="16933" marT="12700" marB="0" anchor="ctr"/>
                    </a:tc>
                    <a:tc>
                      <a:txBody>
                        <a:bodyPr/>
                        <a:lstStyle/>
                        <a:p>
                          <a:pPr algn="ctr" rtl="0" fontAlgn="ctr"/>
                          <a:r>
                            <a:rPr lang="en-US" sz="1600" b="0" i="0" u="none" strike="noStrike">
                              <a:solidFill>
                                <a:srgbClr val="000000"/>
                              </a:solidFill>
                              <a:effectLst/>
                              <a:latin typeface="微软雅黑" panose="020B0503020204020204" pitchFamily="34" charset="-122"/>
                              <a:ea typeface="微软雅黑" panose="020B0503020204020204" pitchFamily="34" charset="-122"/>
                            </a:rPr>
                            <a:t> </a:t>
                          </a:r>
                        </a:p>
                      </a:txBody>
                      <a:tcPr marL="9525" marR="9525" marT="9525"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is-IS" sz="1600" b="0" kern="1200" dirty="0">
                              <a:solidFill>
                                <a:schemeClr val="tx1"/>
                              </a:solidFill>
                              <a:latin typeface="微软雅黑" pitchFamily="34" charset="-122"/>
                              <a:ea typeface="微软雅黑" pitchFamily="34" charset="-122"/>
                              <a:cs typeface="+mn-cs"/>
                            </a:rPr>
                            <a:t>-</a:t>
                          </a:r>
                        </a:p>
                      </a:txBody>
                      <a:tcPr marL="16933" marR="16933" marT="1270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600" b="0" kern="1200" dirty="0">
                              <a:solidFill>
                                <a:schemeClr val="tx1"/>
                              </a:solidFill>
                              <a:latin typeface="微软雅黑" pitchFamily="34" charset="-122"/>
                              <a:ea typeface="微软雅黑" pitchFamily="34" charset="-122"/>
                              <a:cs typeface="+mn-cs"/>
                            </a:rPr>
                            <a:t>-</a:t>
                          </a:r>
                        </a:p>
                      </a:txBody>
                      <a:tcPr marL="16933" marR="16933" marT="12700" marB="0" anchor="ctr"/>
                    </a:tc>
                    <a:extLst>
                      <a:ext uri="{0D108BD9-81ED-4DB2-BD59-A6C34878D82A}">
                        <a16:rowId xmlns:a16="http://schemas.microsoft.com/office/drawing/2014/main" val="10002"/>
                      </a:ext>
                    </a:extLst>
                  </a:tr>
                  <a:tr h="256540">
                    <a:tc vMerge="1">
                      <a:txBody>
                        <a:bodyPr/>
                        <a:lstStyle/>
                        <a:p>
                          <a:endParaRPr lang="zh-CN"/>
                        </a:p>
                      </a:txBody>
                      <a:tcPr marL="12700" marR="12700" marT="9525" marB="0" anchor="b"/>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b="0" kern="1200" dirty="0">
                              <a:solidFill>
                                <a:schemeClr val="tx1"/>
                              </a:solidFill>
                              <a:latin typeface="微软雅黑" pitchFamily="34" charset="-122"/>
                              <a:ea typeface="微软雅黑" pitchFamily="34" charset="-122"/>
                              <a:cs typeface="+mn-cs"/>
                            </a:rPr>
                            <a:t>Starspace</a:t>
                          </a:r>
                        </a:p>
                      </a:txBody>
                      <a:tcPr marL="16933" marR="16933" marT="12700" marB="0" anchor="ctr"/>
                    </a:tc>
                    <a:tc vMerge="1">
                      <a:txBody>
                        <a:bodyPr/>
                        <a:lstStyle/>
                        <a:p>
                          <a:endParaRPr lang="zh-CN"/>
                        </a:p>
                      </a:txBody>
                      <a:tcPr marL="12700" marR="12700" marT="9525" marB="0" anchor="b"/>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is-IS" sz="1600" b="0" kern="1200" dirty="0">
                              <a:solidFill>
                                <a:schemeClr val="tx1"/>
                              </a:solidFill>
                              <a:latin typeface="微软雅黑" pitchFamily="34" charset="-122"/>
                              <a:ea typeface="微软雅黑" pitchFamily="34" charset="-122"/>
                              <a:cs typeface="+mn-cs"/>
                            </a:rPr>
                            <a:t>0.322</a:t>
                          </a:r>
                        </a:p>
                      </a:txBody>
                      <a:tcPr marL="16933" marR="16933" marT="12700" marB="0" anchor="ctr"/>
                    </a:tc>
                    <a:tc>
                      <a:txBody>
                        <a:bodyPr/>
                        <a:lstStyle/>
                        <a:p>
                          <a:pPr algn="ctr" rtl="0" fontAlgn="ctr"/>
                          <a:endParaRPr 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is-IS" sz="1600" b="0" kern="1200" dirty="0">
                              <a:solidFill>
                                <a:schemeClr val="tx1"/>
                              </a:solidFill>
                              <a:latin typeface="微软雅黑" pitchFamily="34" charset="-122"/>
                              <a:ea typeface="微软雅黑" pitchFamily="34" charset="-122"/>
                              <a:cs typeface="+mn-cs"/>
                            </a:rPr>
                            <a:t>-</a:t>
                          </a:r>
                        </a:p>
                      </a:txBody>
                      <a:tcPr marL="16933" marR="16933" marT="1270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600" b="0" kern="1200" dirty="0">
                              <a:solidFill>
                                <a:schemeClr val="tx1"/>
                              </a:solidFill>
                              <a:latin typeface="微软雅黑" pitchFamily="34" charset="-122"/>
                              <a:ea typeface="微软雅黑" pitchFamily="34" charset="-122"/>
                              <a:cs typeface="+mn-cs"/>
                            </a:rPr>
                            <a:t>-</a:t>
                          </a:r>
                        </a:p>
                      </a:txBody>
                      <a:tcPr marL="16933" marR="16933" marT="12700" marB="0" anchor="ctr"/>
                    </a:tc>
                    <a:extLst>
                      <a:ext uri="{0D108BD9-81ED-4DB2-BD59-A6C34878D82A}">
                        <a16:rowId xmlns:a16="http://schemas.microsoft.com/office/drawing/2014/main" val="10003"/>
                      </a:ext>
                    </a:extLst>
                  </a:tr>
                  <a:tr h="256540">
                    <a:tc vMerge="1">
                      <a:txBody>
                        <a:bodyPr/>
                        <a:lstStyle/>
                        <a:p>
                          <a:endParaRPr lang="zh-CN"/>
                        </a:p>
                      </a:txBody>
                      <a:tcPr marL="12700" marR="12700" marT="9525" marB="0" anchor="b"/>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b="0" kern="1200" dirty="0">
                              <a:solidFill>
                                <a:schemeClr val="tx1"/>
                              </a:solidFill>
                              <a:latin typeface="微软雅黑" pitchFamily="34" charset="-122"/>
                              <a:ea typeface="微软雅黑" pitchFamily="34" charset="-122"/>
                              <a:cs typeface="+mn-cs"/>
                            </a:rPr>
                            <a:t>KV Profile Memory</a:t>
                          </a:r>
                          <a:endParaRPr lang="is-IS" altLang="zh-CN" sz="1600" b="0" kern="1200" dirty="0">
                            <a:solidFill>
                              <a:schemeClr val="tx1"/>
                            </a:solidFill>
                            <a:latin typeface="微软雅黑" pitchFamily="34" charset="-122"/>
                            <a:ea typeface="微软雅黑" pitchFamily="34" charset="-122"/>
                            <a:cs typeface="+mn-cs"/>
                          </a:endParaRPr>
                        </a:p>
                      </a:txBody>
                      <a:tcPr marL="16933" marR="16933" marT="12700" marB="0" anchor="ctr"/>
                    </a:tc>
                    <a:tc vMerge="1">
                      <a:txBody>
                        <a:bodyPr/>
                        <a:lstStyle/>
                        <a:p>
                          <a:endParaRPr lang="zh-CN"/>
                        </a:p>
                      </a:txBody>
                      <a:tcPr marL="12700" marR="12700" marT="9525" marB="0" anchor="b"/>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is-IS" sz="1600" dirty="0">
                              <a:latin typeface="微软雅黑" pitchFamily="34" charset="-122"/>
                              <a:ea typeface="微软雅黑" pitchFamily="34" charset="-122"/>
                              <a:sym typeface="+mn-ea"/>
                            </a:rPr>
                            <a:t>0.351</a:t>
                          </a:r>
                          <a:endParaRPr lang="is-IS" sz="1600" b="0" kern="1200" dirty="0">
                            <a:solidFill>
                              <a:schemeClr val="tx1"/>
                            </a:solidFill>
                            <a:latin typeface="微软雅黑" pitchFamily="34" charset="-122"/>
                            <a:ea typeface="微软雅黑" pitchFamily="34" charset="-122"/>
                            <a:cs typeface="+mn-cs"/>
                          </a:endParaRPr>
                        </a:p>
                      </a:txBody>
                      <a:tcPr marL="16933" marR="16933" marT="12700" marB="0" anchor="ctr"/>
                    </a:tc>
                    <a:tc>
                      <a:txBody>
                        <a:bodyPr/>
                        <a:lstStyle/>
                        <a:p>
                          <a:pPr algn="ctr" rtl="0" fontAlgn="ctr"/>
                          <a:endParaRPr 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is-IS" sz="1600" b="0" kern="1200" dirty="0">
                              <a:solidFill>
                                <a:schemeClr val="tx1"/>
                              </a:solidFill>
                              <a:latin typeface="微软雅黑" pitchFamily="34" charset="-122"/>
                              <a:ea typeface="微软雅黑" pitchFamily="34" charset="-122"/>
                              <a:cs typeface="+mn-cs"/>
                            </a:rPr>
                            <a:t>-</a:t>
                          </a:r>
                        </a:p>
                      </a:txBody>
                      <a:tcPr marL="16933" marR="16933" marT="1270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600" b="0" kern="1200" dirty="0">
                              <a:solidFill>
                                <a:schemeClr val="tx1"/>
                              </a:solidFill>
                              <a:latin typeface="微软雅黑" pitchFamily="34" charset="-122"/>
                              <a:ea typeface="微软雅黑" pitchFamily="34" charset="-122"/>
                              <a:cs typeface="+mn-cs"/>
                            </a:rPr>
                            <a:t>-</a:t>
                          </a:r>
                        </a:p>
                      </a:txBody>
                      <a:tcPr marL="16933" marR="16933" marT="12700" marB="0" anchor="ctr"/>
                    </a:tc>
                    <a:extLst>
                      <a:ext uri="{0D108BD9-81ED-4DB2-BD59-A6C34878D82A}">
                        <a16:rowId xmlns:a16="http://schemas.microsoft.com/office/drawing/2014/main" val="10004"/>
                      </a:ext>
                    </a:extLst>
                  </a:tr>
                  <a:tr h="256540">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b="0" kern="1200" dirty="0">
                              <a:solidFill>
                                <a:schemeClr val="tx1"/>
                              </a:solidFill>
                              <a:latin typeface="微软雅黑" pitchFamily="34" charset="-122"/>
                              <a:ea typeface="微软雅黑" pitchFamily="34" charset="-122"/>
                              <a:cs typeface="+mn-cs"/>
                            </a:rPr>
                            <a:t>Baseline</a:t>
                          </a:r>
                        </a:p>
                      </a:txBody>
                      <a:tcPr marL="16933" marR="16933" marT="1270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b="0" dirty="0">
                              <a:solidFill>
                                <a:schemeClr val="tx1"/>
                              </a:solidFill>
                              <a:latin typeface="微软雅黑" pitchFamily="34" charset="-122"/>
                              <a:ea typeface="微软雅黑" pitchFamily="34" charset="-122"/>
                            </a:rPr>
                            <a:t>Sequential Matching Network(SMN)</a:t>
                          </a:r>
                          <a:endParaRPr lang="en-US" altLang="zh-CN" sz="1600" b="0" kern="1200" dirty="0">
                            <a:solidFill>
                              <a:schemeClr val="tx1"/>
                            </a:solidFill>
                            <a:latin typeface="微软雅黑" pitchFamily="34" charset="-122"/>
                            <a:ea typeface="微软雅黑" pitchFamily="34" charset="-122"/>
                            <a:cs typeface="+mn-cs"/>
                          </a:endParaRPr>
                        </a:p>
                      </a:txBody>
                      <a:tcPr marL="16933" marR="16933" marT="12700" marB="0" anchor="ctr"/>
                    </a:tc>
                    <a:tc vMerge="1">
                      <a:txBody>
                        <a:bodyPr/>
                        <a:lstStyle/>
                        <a:p>
                          <a:endParaRPr lang="zh-CN"/>
                        </a:p>
                      </a:txBody>
                      <a:tcPr marL="12700" marR="12700" marT="9525" marB="0" anchor="b"/>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is-IS" altLang="zh-CN" sz="1600" b="0" kern="1200" dirty="0">
                              <a:solidFill>
                                <a:schemeClr val="tx1"/>
                              </a:solidFill>
                              <a:latin typeface="微软雅黑" pitchFamily="34" charset="-122"/>
                              <a:ea typeface="微软雅黑" pitchFamily="34" charset="-122"/>
                              <a:cs typeface="+mn-cs"/>
                            </a:rPr>
                            <a:t>0.5670</a:t>
                          </a:r>
                        </a:p>
                      </a:txBody>
                      <a:tcPr marL="16933" marR="16933" marT="12700" marB="0" anchor="ctr"/>
                    </a:tc>
                    <a:tc>
                      <a:txBody>
                        <a:bodyPr/>
                        <a:lstStyle/>
                        <a:p>
                          <a:pPr algn="ctr" rtl="0" fontAlgn="ctr"/>
                          <a:endParaRPr 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is-IS" altLang="zh-CN" sz="1600" b="0" kern="1200" dirty="0">
                              <a:solidFill>
                                <a:schemeClr val="tx1"/>
                              </a:solidFill>
                              <a:latin typeface="微软雅黑" pitchFamily="34" charset="-122"/>
                              <a:ea typeface="微软雅黑" pitchFamily="34" charset="-122"/>
                              <a:cs typeface="+mn-cs"/>
                            </a:rPr>
                            <a:t>0.8780</a:t>
                          </a:r>
                        </a:p>
                      </a:txBody>
                      <a:tcPr marL="16933" marR="16933" marT="1270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b="0" kern="1200" dirty="0">
                              <a:solidFill>
                                <a:schemeClr val="tx1"/>
                              </a:solidFill>
                              <a:latin typeface="微软雅黑" pitchFamily="34" charset="-122"/>
                              <a:ea typeface="微软雅黑" pitchFamily="34" charset="-122"/>
                              <a:cs typeface="+mn-cs"/>
                            </a:rPr>
                            <a:t>0.9635</a:t>
                          </a:r>
                        </a:p>
                      </a:txBody>
                      <a:tcPr marL="16933" marR="16933" marT="12700" marB="0" anchor="ctr"/>
                    </a:tc>
                    <a:extLst>
                      <a:ext uri="{0D108BD9-81ED-4DB2-BD59-A6C34878D82A}">
                        <a16:rowId xmlns:a16="http://schemas.microsoft.com/office/drawing/2014/main" val="10005"/>
                      </a:ext>
                    </a:extLst>
                  </a:tr>
                  <a:tr h="256540">
                    <a:tc rowSpan="7">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600" b="0" kern="1200" dirty="0">
                              <a:solidFill>
                                <a:schemeClr val="tx1"/>
                              </a:solidFill>
                              <a:latin typeface="微软雅黑" pitchFamily="34" charset="-122"/>
                              <a:ea typeface="微软雅黑" pitchFamily="34" charset="-122"/>
                              <a:cs typeface="+mn-cs"/>
                            </a:rPr>
                            <a:t>Our Method</a:t>
                          </a:r>
                        </a:p>
                      </a:txBody>
                      <a:tcPr marL="16933" marR="16933" marT="1270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b="0" dirty="0" err="1">
                              <a:solidFill>
                                <a:schemeClr val="tx1"/>
                              </a:solidFill>
                              <a:latin typeface="微软雅黑" pitchFamily="34" charset="-122"/>
                              <a:ea typeface="微软雅黑" pitchFamily="34" charset="-122"/>
                            </a:rPr>
                            <a:t>SMN</a:t>
                          </a:r>
                          <a:r>
                            <a:rPr lang="en-US" sz="1600" b="0" kern="1200" baseline="0" dirty="0" err="1">
                              <a:solidFill>
                                <a:schemeClr val="tx1"/>
                              </a:solidFill>
                              <a:latin typeface="微软雅黑" pitchFamily="34" charset="-122"/>
                              <a:ea typeface="微软雅黑" pitchFamily="34" charset="-122"/>
                              <a:cs typeface="+mn-cs"/>
                            </a:rPr>
                            <a:t>+Bigram</a:t>
                          </a:r>
                          <a:endParaRPr lang="en-US" sz="1600" b="0" kern="1200" dirty="0">
                            <a:solidFill>
                              <a:schemeClr val="tx1"/>
                            </a:solidFill>
                            <a:latin typeface="微软雅黑" pitchFamily="34" charset="-122"/>
                            <a:ea typeface="微软雅黑" pitchFamily="34" charset="-122"/>
                            <a:cs typeface="+mn-cs"/>
                          </a:endParaRPr>
                        </a:p>
                      </a:txBody>
                      <a:tcPr marL="16933" marR="16933" marT="12700" marB="0" anchor="ctr"/>
                    </a:tc>
                    <a:tc vMerge="1">
                      <a:txBody>
                        <a:bodyPr/>
                        <a:lstStyle/>
                        <a:p>
                          <a:endParaRPr lang="zh-CN"/>
                        </a:p>
                      </a:txBody>
                      <a:tcPr marL="12700" marR="12700" marT="9525" marB="0" anchor="b"/>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is-IS" sz="1600" b="0" kern="1200" dirty="0">
                              <a:solidFill>
                                <a:schemeClr val="tx1"/>
                              </a:solidFill>
                              <a:latin typeface="微软雅黑" pitchFamily="34" charset="-122"/>
                              <a:ea typeface="微软雅黑" pitchFamily="34" charset="-122"/>
                              <a:cs typeface="+mn-cs"/>
                            </a:rPr>
                            <a:t>0.5710</a:t>
                          </a:r>
                        </a:p>
                      </a:txBody>
                      <a:tcPr marL="16933" marR="16933" marT="12700" marB="0" anchor="ctr"/>
                    </a:tc>
                    <a:tc>
                      <a:txBody>
                        <a:bodyPr/>
                        <a:lstStyle/>
                        <a:p>
                          <a:pPr algn="ctr" rtl="0" fontAlgn="ctr"/>
                          <a:r>
                            <a:rPr lang="en-US" altLang="zh-CN" sz="1600" b="0" i="0" u="none" strike="noStrike" dirty="0">
                              <a:solidFill>
                                <a:srgbClr val="000000"/>
                              </a:solidFill>
                              <a:effectLst/>
                              <a:latin typeface="微软雅黑" panose="020B0503020204020204" pitchFamily="34" charset="-122"/>
                              <a:ea typeface="微软雅黑" panose="020B0503020204020204" pitchFamily="34" charset="-122"/>
                            </a:rPr>
                            <a:t>+</a:t>
                          </a:r>
                          <a:r>
                            <a:rPr lang="en-US" sz="1600" b="0" i="0" u="none" strike="noStrike" dirty="0">
                              <a:solidFill>
                                <a:srgbClr val="000000"/>
                              </a:solidFill>
                              <a:effectLst/>
                              <a:latin typeface="微软雅黑" panose="020B0503020204020204" pitchFamily="34" charset="-122"/>
                              <a:ea typeface="微软雅黑" panose="020B0503020204020204" pitchFamily="34" charset="-122"/>
                            </a:rPr>
                            <a:t>0.004</a:t>
                          </a:r>
                        </a:p>
                      </a:txBody>
                      <a:tcPr marL="9525" marR="9525" marT="9525"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is-IS" sz="1600" b="0" kern="1200" dirty="0">
                              <a:solidFill>
                                <a:schemeClr val="tx1"/>
                              </a:solidFill>
                              <a:latin typeface="微软雅黑" pitchFamily="34" charset="-122"/>
                              <a:ea typeface="微软雅黑" pitchFamily="34" charset="-122"/>
                              <a:cs typeface="+mn-cs"/>
                            </a:rPr>
                            <a:t>0.8839</a:t>
                          </a:r>
                        </a:p>
                      </a:txBody>
                      <a:tcPr marL="16933" marR="16933" marT="1270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600" b="0" kern="1200" dirty="0">
                              <a:solidFill>
                                <a:schemeClr val="tx1"/>
                              </a:solidFill>
                              <a:latin typeface="微软雅黑" pitchFamily="34" charset="-122"/>
                              <a:ea typeface="微软雅黑" pitchFamily="34" charset="-122"/>
                              <a:cs typeface="+mn-cs"/>
                            </a:rPr>
                            <a:t>0.9692</a:t>
                          </a:r>
                        </a:p>
                      </a:txBody>
                      <a:tcPr marL="16933" marR="16933" marT="12700" marB="0" anchor="ctr"/>
                    </a:tc>
                    <a:extLst>
                      <a:ext uri="{0D108BD9-81ED-4DB2-BD59-A6C34878D82A}">
                        <a16:rowId xmlns:a16="http://schemas.microsoft.com/office/drawing/2014/main" val="10006"/>
                      </a:ext>
                    </a:extLst>
                  </a:tr>
                  <a:tr h="256540">
                    <a:tc vMerge="1">
                      <a:txBody>
                        <a:bodyPr/>
                        <a:lstStyle/>
                        <a:p>
                          <a:endParaRPr lang="zh-CN"/>
                        </a:p>
                      </a:txBody>
                      <a:tcPr marL="12700" marR="12700" marT="9525" marB="0" anchor="b"/>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b="0" dirty="0" err="1">
                              <a:solidFill>
                                <a:schemeClr val="tx1"/>
                              </a:solidFill>
                              <a:latin typeface="微软雅黑" pitchFamily="34" charset="-122"/>
                              <a:ea typeface="微软雅黑" pitchFamily="34" charset="-122"/>
                            </a:rPr>
                            <a:t>SMN</a:t>
                          </a:r>
                          <a:r>
                            <a:rPr lang="en-US" altLang="zh-CN" sz="1600" b="0" kern="1200" baseline="0" dirty="0" err="1">
                              <a:solidFill>
                                <a:schemeClr val="tx1"/>
                              </a:solidFill>
                              <a:latin typeface="微软雅黑" pitchFamily="34" charset="-122"/>
                              <a:ea typeface="微软雅黑" pitchFamily="34" charset="-122"/>
                              <a:cs typeface="+mn-cs"/>
                            </a:rPr>
                            <a:t>+Bigram+Bi-RNN</a:t>
                          </a:r>
                          <a:r>
                            <a:rPr lang="en-US" altLang="zh-CN" sz="1600" b="0" kern="1200" baseline="0" dirty="0">
                              <a:solidFill>
                                <a:schemeClr val="tx1"/>
                              </a:solidFill>
                              <a:latin typeface="微软雅黑" pitchFamily="34" charset="-122"/>
                              <a:ea typeface="微软雅黑" pitchFamily="34" charset="-122"/>
                              <a:cs typeface="+mn-cs"/>
                            </a:rPr>
                            <a:t>(M1~M4)</a:t>
                          </a:r>
                          <a:endParaRPr lang="en-US" altLang="zh-CN" sz="1600" b="0" kern="1200" dirty="0">
                            <a:solidFill>
                              <a:schemeClr val="tx1"/>
                            </a:solidFill>
                            <a:latin typeface="微软雅黑" pitchFamily="34" charset="-122"/>
                            <a:ea typeface="微软雅黑" pitchFamily="34" charset="-122"/>
                            <a:cs typeface="+mn-cs"/>
                          </a:endParaRPr>
                        </a:p>
                      </a:txBody>
                      <a:tcPr marL="16933" marR="16933" marT="12700" marB="0" anchor="ctr"/>
                    </a:tc>
                    <a:tc vMerge="1">
                      <a:txBody>
                        <a:bodyPr/>
                        <a:lstStyle/>
                        <a:p>
                          <a:endParaRPr lang="zh-CN"/>
                        </a:p>
                      </a:txBody>
                      <a:tcPr marL="12700" marR="12700" marT="9525" marB="0" anchor="b"/>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600" b="0" kern="1200" dirty="0">
                              <a:solidFill>
                                <a:schemeClr val="tx1"/>
                              </a:solidFill>
                              <a:latin typeface="微软雅黑" pitchFamily="34" charset="-122"/>
                              <a:ea typeface="微软雅黑" pitchFamily="34" charset="-122"/>
                              <a:cs typeface="+mn-cs"/>
                            </a:rPr>
                            <a:t>0.5839</a:t>
                          </a:r>
                          <a:endParaRPr lang="cs-CZ" sz="1600" b="0" kern="1200" dirty="0">
                            <a:solidFill>
                              <a:schemeClr val="tx1"/>
                            </a:solidFill>
                            <a:latin typeface="微软雅黑" pitchFamily="34" charset="-122"/>
                            <a:ea typeface="微软雅黑" pitchFamily="34" charset="-122"/>
                            <a:cs typeface="+mn-cs"/>
                          </a:endParaRPr>
                        </a:p>
                      </a:txBody>
                      <a:tcPr marL="16933" marR="16933" marT="12700" marB="0" anchor="ctr"/>
                    </a:tc>
                    <a:tc>
                      <a:txBody>
                        <a:bodyPr/>
                        <a:lstStyle/>
                        <a:p>
                          <a:pPr algn="ctr" rtl="0" fontAlgn="ctr"/>
                          <a:r>
                            <a:rPr lang="en-US" altLang="zh-CN" sz="1600" b="0" i="0" u="none" strike="noStrike" dirty="0">
                              <a:solidFill>
                                <a:srgbClr val="FF0000"/>
                              </a:solidFill>
                              <a:effectLst/>
                              <a:latin typeface="微软雅黑" panose="020B0503020204020204" pitchFamily="34" charset="-122"/>
                              <a:ea typeface="微软雅黑" panose="020B0503020204020204" pitchFamily="34" charset="-122"/>
                            </a:rPr>
                            <a:t>+</a:t>
                          </a:r>
                          <a:r>
                            <a:rPr lang="en-US" sz="1600" b="0" i="0" u="none" strike="noStrike" dirty="0">
                              <a:solidFill>
                                <a:srgbClr val="FF0000"/>
                              </a:solidFill>
                              <a:effectLst/>
                              <a:latin typeface="微软雅黑" panose="020B0503020204020204" pitchFamily="34" charset="-122"/>
                              <a:ea typeface="微软雅黑" panose="020B0503020204020204" pitchFamily="34" charset="-122"/>
                            </a:rPr>
                            <a:t>0.0129</a:t>
                          </a:r>
                        </a:p>
                      </a:txBody>
                      <a:tcPr marL="9525" marR="9525" marT="9525"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600" b="0" kern="1200" dirty="0">
                              <a:solidFill>
                                <a:schemeClr val="tx1"/>
                              </a:solidFill>
                              <a:latin typeface="微软雅黑" pitchFamily="34" charset="-122"/>
                              <a:ea typeface="微软雅黑" pitchFamily="34" charset="-122"/>
                              <a:cs typeface="+mn-cs"/>
                            </a:rPr>
                            <a:t>0.8853</a:t>
                          </a:r>
                          <a:endParaRPr lang="ru-RU" sz="1600" b="0" kern="1200" dirty="0">
                            <a:solidFill>
                              <a:schemeClr val="tx1"/>
                            </a:solidFill>
                            <a:latin typeface="微软雅黑" pitchFamily="34" charset="-122"/>
                            <a:ea typeface="微软雅黑" pitchFamily="34" charset="-122"/>
                            <a:cs typeface="+mn-cs"/>
                          </a:endParaRPr>
                        </a:p>
                      </a:txBody>
                      <a:tcPr marL="16933" marR="16933" marT="1270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600" b="0" kern="1200" dirty="0">
                              <a:solidFill>
                                <a:schemeClr val="tx1"/>
                              </a:solidFill>
                              <a:latin typeface="微软雅黑" pitchFamily="34" charset="-122"/>
                              <a:ea typeface="微软雅黑" pitchFamily="34" charset="-122"/>
                              <a:cs typeface="+mn-cs"/>
                            </a:rPr>
                            <a:t>0.9682</a:t>
                          </a:r>
                        </a:p>
                      </a:txBody>
                      <a:tcPr marL="16933" marR="16933" marT="12700" marB="0" anchor="ctr"/>
                    </a:tc>
                    <a:extLst>
                      <a:ext uri="{0D108BD9-81ED-4DB2-BD59-A6C34878D82A}">
                        <a16:rowId xmlns:a16="http://schemas.microsoft.com/office/drawing/2014/main" val="10007"/>
                      </a:ext>
                    </a:extLst>
                  </a:tr>
                  <a:tr h="256540">
                    <a:tc vMerge="1">
                      <a:txBody>
                        <a:bodyPr/>
                        <a:lstStyle/>
                        <a:p>
                          <a:endParaRPr lang="zh-CN"/>
                        </a:p>
                      </a:txBody>
                      <a:tcPr marL="12700" marR="12700" marT="9525" marB="0" anchor="b"/>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b="0" dirty="0" err="1">
                              <a:solidFill>
                                <a:schemeClr val="tx1"/>
                              </a:solidFill>
                              <a:latin typeface="微软雅黑" pitchFamily="34" charset="-122"/>
                              <a:ea typeface="微软雅黑" pitchFamily="34" charset="-122"/>
                            </a:rPr>
                            <a:t>SMN</a:t>
                          </a:r>
                          <a:r>
                            <a:rPr lang="en-US" altLang="zh-CN" sz="1600" b="0" kern="1200" baseline="0" dirty="0" err="1">
                              <a:solidFill>
                                <a:schemeClr val="tx1"/>
                              </a:solidFill>
                              <a:latin typeface="微软雅黑" pitchFamily="34" charset="-122"/>
                              <a:ea typeface="微软雅黑" pitchFamily="34" charset="-122"/>
                              <a:cs typeface="+mn-cs"/>
                            </a:rPr>
                            <a:t>+Bigram+Bi-RNN</a:t>
                          </a:r>
                          <a:r>
                            <a:rPr lang="en-US" altLang="zh-CN" sz="1600" b="0" kern="1200" baseline="0" dirty="0">
                              <a:solidFill>
                                <a:schemeClr val="tx1"/>
                              </a:solidFill>
                              <a:latin typeface="微软雅黑" pitchFamily="34" charset="-122"/>
                              <a:ea typeface="微软雅黑" pitchFamily="34" charset="-122"/>
                              <a:cs typeface="+mn-cs"/>
                            </a:rPr>
                            <a:t>(M1~M10)</a:t>
                          </a:r>
                          <a:endParaRPr lang="en-US" altLang="zh-CN" sz="1600" b="0" kern="1200" dirty="0">
                            <a:solidFill>
                              <a:schemeClr val="tx1"/>
                            </a:solidFill>
                            <a:latin typeface="微软雅黑" pitchFamily="34" charset="-122"/>
                            <a:ea typeface="微软雅黑" pitchFamily="34" charset="-122"/>
                            <a:cs typeface="+mn-cs"/>
                          </a:endParaRPr>
                        </a:p>
                      </a:txBody>
                      <a:tcPr marL="16933" marR="16933" marT="12700" marB="0" anchor="ctr"/>
                    </a:tc>
                    <a:tc vMerge="1">
                      <a:txBody>
                        <a:bodyPr/>
                        <a:lstStyle/>
                        <a:p>
                          <a:endParaRPr lang="zh-CN"/>
                        </a:p>
                      </a:txBody>
                      <a:tcPr marL="12700" marR="12700" marT="9525" marB="0" anchor="b"/>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600" b="0" kern="1200" dirty="0">
                              <a:solidFill>
                                <a:schemeClr val="tx1"/>
                              </a:solidFill>
                              <a:latin typeface="微软雅黑" pitchFamily="34" charset="-122"/>
                              <a:ea typeface="微软雅黑" pitchFamily="34" charset="-122"/>
                              <a:cs typeface="+mn-cs"/>
                            </a:rPr>
                            <a:t>0.5897</a:t>
                          </a:r>
                          <a:endParaRPr lang="uk-UA" sz="1600" b="0" kern="1200" dirty="0">
                            <a:solidFill>
                              <a:schemeClr val="tx1"/>
                            </a:solidFill>
                            <a:latin typeface="微软雅黑" pitchFamily="34" charset="-122"/>
                            <a:ea typeface="微软雅黑" pitchFamily="34" charset="-122"/>
                            <a:cs typeface="+mn-cs"/>
                          </a:endParaRPr>
                        </a:p>
                      </a:txBody>
                      <a:tcPr marL="16933" marR="16933" marT="12700" marB="0" anchor="ctr"/>
                    </a:tc>
                    <a:tc>
                      <a:txBody>
                        <a:bodyPr/>
                        <a:lstStyle/>
                        <a:p>
                          <a:pPr algn="ctr" rtl="0" fontAlgn="ctr"/>
                          <a:r>
                            <a:rPr lang="en-US" altLang="zh-CN" sz="1600" b="0" i="0" u="none" strike="noStrike" dirty="0">
                              <a:solidFill>
                                <a:srgbClr val="FF0000"/>
                              </a:solidFill>
                              <a:effectLst/>
                              <a:latin typeface="微软雅黑" panose="020B0503020204020204" pitchFamily="34" charset="-122"/>
                              <a:ea typeface="微软雅黑" panose="020B0503020204020204" pitchFamily="34" charset="-122"/>
                            </a:rPr>
                            <a:t>+</a:t>
                          </a:r>
                          <a:r>
                            <a:rPr lang="en-US" sz="1600" b="0" i="0" u="none" strike="noStrike" dirty="0">
                              <a:solidFill>
                                <a:srgbClr val="FF0000"/>
                              </a:solidFill>
                              <a:effectLst/>
                              <a:latin typeface="微软雅黑" panose="020B0503020204020204" pitchFamily="34" charset="-122"/>
                              <a:ea typeface="微软雅黑" panose="020B0503020204020204" pitchFamily="34" charset="-122"/>
                            </a:rPr>
                            <a:t>0.0058</a:t>
                          </a:r>
                        </a:p>
                      </a:txBody>
                      <a:tcPr marL="9525" marR="9525" marT="9525"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600" b="0" kern="1200" dirty="0">
                              <a:solidFill>
                                <a:schemeClr val="tx1"/>
                              </a:solidFill>
                              <a:latin typeface="微软雅黑" pitchFamily="34" charset="-122"/>
                              <a:ea typeface="微软雅黑" pitchFamily="34" charset="-122"/>
                              <a:cs typeface="+mn-cs"/>
                            </a:rPr>
                            <a:t>0.8880</a:t>
                          </a:r>
                          <a:endParaRPr lang="cs-CZ" sz="1600" b="0" kern="1200" dirty="0">
                            <a:solidFill>
                              <a:schemeClr val="tx1"/>
                            </a:solidFill>
                            <a:latin typeface="微软雅黑" pitchFamily="34" charset="-122"/>
                            <a:ea typeface="微软雅黑" pitchFamily="34" charset="-122"/>
                            <a:cs typeface="+mn-cs"/>
                          </a:endParaRPr>
                        </a:p>
                      </a:txBody>
                      <a:tcPr marL="16933" marR="16933" marT="1270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600" b="0" kern="1200" dirty="0">
                              <a:solidFill>
                                <a:schemeClr val="tx1"/>
                              </a:solidFill>
                              <a:latin typeface="微软雅黑" pitchFamily="34" charset="-122"/>
                              <a:ea typeface="微软雅黑" pitchFamily="34" charset="-122"/>
                              <a:cs typeface="+mn-cs"/>
                            </a:rPr>
                            <a:t>0.9685</a:t>
                          </a:r>
                        </a:p>
                      </a:txBody>
                      <a:tcPr marL="16933" marR="16933" marT="12700" marB="0" anchor="ctr"/>
                    </a:tc>
                    <a:extLst>
                      <a:ext uri="{0D108BD9-81ED-4DB2-BD59-A6C34878D82A}">
                        <a16:rowId xmlns:a16="http://schemas.microsoft.com/office/drawing/2014/main" val="10008"/>
                      </a:ext>
                    </a:extLst>
                  </a:tr>
                  <a:tr h="256540">
                    <a:tc vMerge="1">
                      <a:txBody>
                        <a:bodyPr/>
                        <a:lstStyle/>
                        <a:p>
                          <a:endParaRPr lang="zh-CN"/>
                        </a:p>
                      </a:txBody>
                      <a:tcPr marL="12700" marR="12700" marT="9525" marB="0" anchor="b"/>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b="0" dirty="0" err="1">
                              <a:solidFill>
                                <a:schemeClr val="tx1"/>
                              </a:solidFill>
                              <a:latin typeface="微软雅黑" pitchFamily="34" charset="-122"/>
                              <a:ea typeface="微软雅黑" pitchFamily="34" charset="-122"/>
                            </a:rPr>
                            <a:t>SMN</a:t>
                          </a:r>
                          <a:r>
                            <a:rPr lang="en-US" altLang="zh-CN" sz="1600" b="0" kern="1200" baseline="0" dirty="0" err="1">
                              <a:solidFill>
                                <a:schemeClr val="tx1"/>
                              </a:solidFill>
                              <a:latin typeface="微软雅黑" pitchFamily="34" charset="-122"/>
                              <a:ea typeface="微软雅黑" pitchFamily="34" charset="-122"/>
                              <a:cs typeface="+mn-cs"/>
                            </a:rPr>
                            <a:t>+Bigram+Bi-RNN</a:t>
                          </a:r>
                          <a:r>
                            <a:rPr lang="en-US" altLang="zh-CN" sz="1600" b="0" kern="1200" baseline="0" dirty="0">
                              <a:solidFill>
                                <a:schemeClr val="tx1"/>
                              </a:solidFill>
                              <a:latin typeface="微软雅黑" pitchFamily="34" charset="-122"/>
                              <a:ea typeface="微软雅黑" pitchFamily="34" charset="-122"/>
                              <a:cs typeface="+mn-cs"/>
                            </a:rPr>
                            <a:t>(M1~M10) </a:t>
                          </a:r>
                        </a:p>
                      </a:txBody>
                      <a:tcPr marL="16933" marR="16933" marT="12700" marB="0" anchor="ctr"/>
                    </a:tc>
                    <a:tc rowSpan="4">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is-IS" altLang="zh-CN" sz="1600" b="0" kern="1200" dirty="0">
                              <a:solidFill>
                                <a:schemeClr val="tx1"/>
                              </a:solidFill>
                              <a:latin typeface="微软雅黑" pitchFamily="34" charset="-122"/>
                              <a:ea typeface="微软雅黑" pitchFamily="34" charset="-122"/>
                              <a:cs typeface="+mn-cs"/>
                            </a:rPr>
                            <a:t>Revised+Original</a:t>
                          </a:r>
                          <a:endParaRPr lang="is-IS" sz="1600" b="0" kern="1200" dirty="0">
                            <a:solidFill>
                              <a:schemeClr val="tx1"/>
                            </a:solidFill>
                            <a:latin typeface="微软雅黑" pitchFamily="34" charset="-122"/>
                            <a:ea typeface="微软雅黑" pitchFamily="34" charset="-122"/>
                            <a:cs typeface="+mn-cs"/>
                          </a:endParaRPr>
                        </a:p>
                      </a:txBody>
                      <a:tcPr marL="16933" marR="16933" marT="1270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is-IS" sz="1600" b="0" kern="1200" dirty="0">
                              <a:solidFill>
                                <a:schemeClr val="tx1"/>
                              </a:solidFill>
                              <a:latin typeface="微软雅黑" pitchFamily="34" charset="-122"/>
                              <a:ea typeface="微软雅黑" pitchFamily="34" charset="-122"/>
                              <a:cs typeface="+mn-cs"/>
                            </a:rPr>
                            <a:t>0.6122</a:t>
                          </a:r>
                        </a:p>
                      </a:txBody>
                      <a:tcPr marL="16933" marR="16933" marT="12700" marB="0" anchor="ctr"/>
                    </a:tc>
                    <a:tc>
                      <a:txBody>
                        <a:bodyPr/>
                        <a:lstStyle/>
                        <a:p>
                          <a:pPr algn="ctr" rtl="0" fontAlgn="ctr"/>
                          <a:r>
                            <a:rPr lang="en-US" altLang="zh-CN" sz="1600" b="0" i="0" u="none" strike="noStrike" dirty="0">
                              <a:solidFill>
                                <a:srgbClr val="000000"/>
                              </a:solidFill>
                              <a:effectLst/>
                              <a:latin typeface="微软雅黑" panose="020B0503020204020204" pitchFamily="34" charset="-122"/>
                              <a:ea typeface="微软雅黑" panose="020B0503020204020204" pitchFamily="34" charset="-122"/>
                            </a:rPr>
                            <a:t>+</a:t>
                          </a:r>
                          <a:r>
                            <a:rPr lang="en-US" sz="1600" b="0" i="0" u="none" strike="noStrike" dirty="0">
                              <a:solidFill>
                                <a:srgbClr val="000000"/>
                              </a:solidFill>
                              <a:effectLst/>
                              <a:latin typeface="微软雅黑" panose="020B0503020204020204" pitchFamily="34" charset="-122"/>
                              <a:ea typeface="微软雅黑" panose="020B0503020204020204" pitchFamily="34" charset="-122"/>
                            </a:rPr>
                            <a:t>0.0225</a:t>
                          </a:r>
                        </a:p>
                      </a:txBody>
                      <a:tcPr marL="9525" marR="9525" marT="9525"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is-IS" sz="1600" b="0" kern="1200" dirty="0">
                              <a:solidFill>
                                <a:schemeClr val="tx1"/>
                              </a:solidFill>
                              <a:latin typeface="微软雅黑" pitchFamily="34" charset="-122"/>
                              <a:ea typeface="微软雅黑" pitchFamily="34" charset="-122"/>
                              <a:cs typeface="+mn-cs"/>
                            </a:rPr>
                            <a:t>0.9020</a:t>
                          </a:r>
                        </a:p>
                      </a:txBody>
                      <a:tcPr marL="16933" marR="16933" marT="1270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600" b="0" kern="1200" dirty="0">
                              <a:solidFill>
                                <a:schemeClr val="tx1"/>
                              </a:solidFill>
                              <a:latin typeface="微软雅黑" pitchFamily="34" charset="-122"/>
                              <a:ea typeface="微软雅黑" pitchFamily="34" charset="-122"/>
                              <a:cs typeface="+mn-cs"/>
                            </a:rPr>
                            <a:t>0.9725</a:t>
                          </a:r>
                        </a:p>
                      </a:txBody>
                      <a:tcPr marL="16933" marR="16933" marT="12700" marB="0" anchor="ctr"/>
                    </a:tc>
                    <a:extLst>
                      <a:ext uri="{0D108BD9-81ED-4DB2-BD59-A6C34878D82A}">
                        <a16:rowId xmlns:a16="http://schemas.microsoft.com/office/drawing/2014/main" val="10009"/>
                      </a:ext>
                    </a:extLst>
                  </a:tr>
                  <a:tr h="256540">
                    <a:tc vMerge="1">
                      <a:txBody>
                        <a:bodyPr/>
                        <a:lstStyle/>
                        <a:p>
                          <a:endParaRPr lang="zh-CN"/>
                        </a:p>
                      </a:txBody>
                      <a:tcPr marL="12700" marR="12700" marT="9525" marB="0" anchor="b"/>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b="0" dirty="0" err="1">
                              <a:solidFill>
                                <a:schemeClr val="tx1"/>
                              </a:solidFill>
                              <a:latin typeface="微软雅黑" pitchFamily="34" charset="-122"/>
                              <a:ea typeface="微软雅黑" pitchFamily="34" charset="-122"/>
                            </a:rPr>
                            <a:t>SMN</a:t>
                          </a:r>
                          <a:r>
                            <a:rPr lang="en-US" altLang="zh-CN" sz="1600" b="0" kern="1200" baseline="0" dirty="0" err="1">
                              <a:solidFill>
                                <a:schemeClr val="tx1"/>
                              </a:solidFill>
                              <a:latin typeface="微软雅黑" pitchFamily="34" charset="-122"/>
                              <a:ea typeface="微软雅黑" pitchFamily="34" charset="-122"/>
                              <a:cs typeface="+mn-cs"/>
                            </a:rPr>
                            <a:t>+Bigram+Bi-RNN</a:t>
                          </a:r>
                          <a:r>
                            <a:rPr lang="en-US" altLang="zh-CN" sz="1600" b="0" kern="1200" baseline="0" dirty="0">
                              <a:solidFill>
                                <a:schemeClr val="tx1"/>
                              </a:solidFill>
                              <a:latin typeface="微软雅黑" pitchFamily="34" charset="-122"/>
                              <a:ea typeface="微软雅黑" pitchFamily="34" charset="-122"/>
                              <a:cs typeface="+mn-cs"/>
                            </a:rPr>
                            <a:t>(M1~M10) </a:t>
                          </a:r>
                          <a:r>
                            <a:rPr lang="is-IS" altLang="zh-CN" sz="1600" b="0" kern="1200" baseline="0" dirty="0">
                              <a:solidFill>
                                <a:schemeClr val="tx1"/>
                              </a:solidFill>
                              <a:latin typeface="微软雅黑" pitchFamily="34" charset="-122"/>
                              <a:ea typeface="微软雅黑" pitchFamily="34" charset="-122"/>
                              <a:cs typeface="+mn-cs"/>
                            </a:rPr>
                            <a:t>+CNN</a:t>
                          </a:r>
                          <a:endParaRPr lang="en-US" altLang="zh-CN" sz="1600" b="0" kern="1200" baseline="0" dirty="0">
                            <a:solidFill>
                              <a:schemeClr val="tx1"/>
                            </a:solidFill>
                            <a:latin typeface="微软雅黑" pitchFamily="34" charset="-122"/>
                            <a:ea typeface="微软雅黑" pitchFamily="34" charset="-122"/>
                            <a:cs typeface="+mn-cs"/>
                          </a:endParaRPr>
                        </a:p>
                      </a:txBody>
                      <a:tcPr marL="16933" marR="16933" marT="12700" marB="0" anchor="ctr"/>
                    </a:tc>
                    <a:tc vMerge="1">
                      <a:txBody>
                        <a:bodyPr/>
                        <a:lstStyle/>
                        <a:p>
                          <a:endParaRPr lang="zh-CN"/>
                        </a:p>
                      </a:txBody>
                      <a:tcPr marL="12700" marR="12700" marT="9525"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600" b="0" kern="1200" dirty="0">
                              <a:solidFill>
                                <a:schemeClr val="tx1"/>
                              </a:solidFill>
                              <a:latin typeface="微软雅黑" pitchFamily="34" charset="-122"/>
                              <a:ea typeface="微软雅黑" pitchFamily="34" charset="-122"/>
                              <a:cs typeface="+mn-cs"/>
                            </a:rPr>
                            <a:t>0.6271</a:t>
                          </a:r>
                          <a:endParaRPr lang="uk-UA" sz="1600" b="0" kern="1200" dirty="0">
                            <a:solidFill>
                              <a:schemeClr val="tx1"/>
                            </a:solidFill>
                            <a:latin typeface="微软雅黑" pitchFamily="34" charset="-122"/>
                            <a:ea typeface="微软雅黑" pitchFamily="34" charset="-122"/>
                            <a:cs typeface="+mn-cs"/>
                          </a:endParaRPr>
                        </a:p>
                      </a:txBody>
                      <a:tcPr marL="16933" marR="16933" marT="12700" marB="0" anchor="ctr"/>
                    </a:tc>
                    <a:tc>
                      <a:txBody>
                        <a:bodyPr/>
                        <a:lstStyle/>
                        <a:p>
                          <a:pPr algn="ctr" rtl="0" fontAlgn="ctr"/>
                          <a:r>
                            <a:rPr lang="en-US" altLang="zh-CN" sz="1600" b="0" i="0" u="none" strike="noStrike" dirty="0">
                              <a:solidFill>
                                <a:srgbClr val="FF0000"/>
                              </a:solidFill>
                              <a:effectLst/>
                              <a:latin typeface="微软雅黑" panose="020B0503020204020204" pitchFamily="34" charset="-122"/>
                              <a:ea typeface="微软雅黑" panose="020B0503020204020204" pitchFamily="34" charset="-122"/>
                            </a:rPr>
                            <a:t>+</a:t>
                          </a:r>
                          <a:r>
                            <a:rPr lang="en-US" sz="1600" b="0" i="0" u="none" strike="noStrike" dirty="0">
                              <a:solidFill>
                                <a:srgbClr val="FF0000"/>
                              </a:solidFill>
                              <a:effectLst/>
                              <a:latin typeface="微软雅黑" panose="020B0503020204020204" pitchFamily="34" charset="-122"/>
                              <a:ea typeface="微软雅黑" panose="020B0503020204020204" pitchFamily="34" charset="-122"/>
                            </a:rPr>
                            <a:t>0.0149</a:t>
                          </a:r>
                        </a:p>
                      </a:txBody>
                      <a:tcPr marL="9525" marR="9525" marT="9525"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fi-FI" sz="1600" b="0" kern="1200" dirty="0">
                              <a:solidFill>
                                <a:schemeClr val="tx1"/>
                              </a:solidFill>
                              <a:latin typeface="微软雅黑" pitchFamily="34" charset="-122"/>
                              <a:ea typeface="微软雅黑" pitchFamily="34" charset="-122"/>
                              <a:cs typeface="+mn-cs"/>
                            </a:rPr>
                            <a:t>0.9014</a:t>
                          </a:r>
                        </a:p>
                      </a:txBody>
                      <a:tcPr marL="16933" marR="16933" marT="1270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600" b="0" kern="1200" dirty="0">
                              <a:solidFill>
                                <a:schemeClr val="tx1"/>
                              </a:solidFill>
                              <a:latin typeface="微软雅黑" pitchFamily="34" charset="-122"/>
                              <a:ea typeface="微软雅黑" pitchFamily="34" charset="-122"/>
                              <a:cs typeface="+mn-cs"/>
                            </a:rPr>
                            <a:t>0.9720</a:t>
                          </a:r>
                        </a:p>
                      </a:txBody>
                      <a:tcPr marL="16933" marR="16933" marT="12700" marB="0" anchor="ctr"/>
                    </a:tc>
                    <a:extLst>
                      <a:ext uri="{0D108BD9-81ED-4DB2-BD59-A6C34878D82A}">
                        <a16:rowId xmlns:a16="http://schemas.microsoft.com/office/drawing/2014/main" val="10011"/>
                      </a:ext>
                    </a:extLst>
                  </a:tr>
                  <a:tr h="500380">
                    <a:tc vMerge="1">
                      <a:txBody>
                        <a:bodyPr/>
                        <a:lstStyle/>
                        <a:p>
                          <a:endParaRPr lang="zh-CN"/>
                        </a:p>
                      </a:txBody>
                      <a:tcPr marL="12700" marR="12700" marT="9525" marB="0" anchor="b"/>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b="0" dirty="0" err="1">
                              <a:solidFill>
                                <a:schemeClr val="tx1"/>
                              </a:solidFill>
                              <a:latin typeface="微软雅黑" pitchFamily="34" charset="-122"/>
                              <a:ea typeface="微软雅黑" pitchFamily="34" charset="-122"/>
                            </a:rPr>
                            <a:t>SMN</a:t>
                          </a:r>
                          <a:r>
                            <a:rPr lang="en-US" altLang="zh-CN" sz="1600" b="0" kern="1200" baseline="0" dirty="0" err="1">
                              <a:solidFill>
                                <a:schemeClr val="tx1"/>
                              </a:solidFill>
                              <a:latin typeface="微软雅黑" pitchFamily="34" charset="-122"/>
                              <a:ea typeface="微软雅黑" pitchFamily="34" charset="-122"/>
                              <a:cs typeface="+mn-cs"/>
                            </a:rPr>
                            <a:t>+Bigram+Bi-RNN</a:t>
                          </a:r>
                          <a:r>
                            <a:rPr lang="en-US" altLang="zh-CN" sz="1600" b="0" kern="1200" baseline="0" dirty="0">
                              <a:solidFill>
                                <a:schemeClr val="tx1"/>
                              </a:solidFill>
                              <a:latin typeface="微软雅黑" pitchFamily="34" charset="-122"/>
                              <a:ea typeface="微软雅黑" pitchFamily="34" charset="-122"/>
                              <a:cs typeface="+mn-cs"/>
                            </a:rPr>
                            <a:t>(M1~M10) </a:t>
                          </a:r>
                          <a:r>
                            <a:rPr lang="is-IS" altLang="zh-CN" sz="1600" b="0" kern="1200" baseline="0" dirty="0">
                              <a:solidFill>
                                <a:schemeClr val="tx1"/>
                              </a:solidFill>
                              <a:latin typeface="微软雅黑" pitchFamily="34" charset="-122"/>
                              <a:ea typeface="微软雅黑" pitchFamily="34" charset="-122"/>
                              <a:cs typeface="+mn-cs"/>
                            </a:rPr>
                            <a:t>+CNN</a:t>
                          </a:r>
                          <a:r>
                            <a:rPr lang="en-US" altLang="zh-CN" sz="1600" b="0" kern="1200" baseline="0" dirty="0">
                              <a:solidFill>
                                <a:schemeClr val="tx1"/>
                              </a:solidFill>
                              <a:latin typeface="微软雅黑" pitchFamily="34" charset="-122"/>
                              <a:ea typeface="微软雅黑" pitchFamily="34" charset="-122"/>
                              <a:cs typeface="+mn-cs"/>
                            </a:rPr>
                            <a:t>+</a:t>
                          </a:r>
                          <a:r>
                            <a:rPr lang="en-US" altLang="zh-CN" sz="1600" b="0" kern="1200" baseline="0" dirty="0" err="1">
                              <a:solidFill>
                                <a:schemeClr val="tx1"/>
                              </a:solidFill>
                              <a:latin typeface="微软雅黑" pitchFamily="34" charset="-122"/>
                              <a:ea typeface="微软雅黑" pitchFamily="34" charset="-122"/>
                              <a:cs typeface="+mn-cs"/>
                            </a:rPr>
                            <a:t>Embeding_max_sum</a:t>
                          </a:r>
                          <a:endParaRPr lang="en-US" altLang="zh-CN" sz="1600" b="0" kern="1200" baseline="0" dirty="0">
                            <a:solidFill>
                              <a:schemeClr val="tx1"/>
                            </a:solidFill>
                            <a:latin typeface="微软雅黑" pitchFamily="34" charset="-122"/>
                            <a:ea typeface="微软雅黑" pitchFamily="34" charset="-122"/>
                            <a:cs typeface="+mn-cs"/>
                          </a:endParaRPr>
                        </a:p>
                      </a:txBody>
                      <a:tcPr marL="16933" marR="16933" marT="12700" marB="0" anchor="ctr"/>
                    </a:tc>
                    <a:tc vMerge="1">
                      <a:txBody>
                        <a:bodyPr/>
                        <a:lstStyle/>
                        <a:p>
                          <a:endParaRPr lang="zh-CN"/>
                        </a:p>
                      </a:txBody>
                      <a:tcPr marL="12700" marR="12700" marT="9525"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600" b="0" kern="1200" dirty="0">
                              <a:solidFill>
                                <a:schemeClr val="tx1"/>
                              </a:solidFill>
                              <a:latin typeface="微软雅黑" pitchFamily="34" charset="-122"/>
                              <a:ea typeface="微软雅黑" pitchFamily="34" charset="-122"/>
                              <a:cs typeface="+mn-cs"/>
                            </a:rPr>
                            <a:t>0.6283</a:t>
                          </a:r>
                        </a:p>
                      </a:txBody>
                      <a:tcPr marL="16933" marR="16933" marT="12700" marB="0" anchor="ctr"/>
                    </a:tc>
                    <a:tc>
                      <a:txBody>
                        <a:bodyPr/>
                        <a:lstStyle/>
                        <a:p>
                          <a:pPr algn="ctr" rtl="0" fontAlgn="ctr"/>
                          <a:r>
                            <a:rPr lang="en-US" altLang="zh-CN" sz="1600" b="0" i="0" u="none" strike="noStrike" dirty="0">
                              <a:solidFill>
                                <a:srgbClr val="000000"/>
                              </a:solidFill>
                              <a:effectLst/>
                              <a:latin typeface="微软雅黑" panose="020B0503020204020204" pitchFamily="34" charset="-122"/>
                              <a:ea typeface="微软雅黑" panose="020B0503020204020204" pitchFamily="34" charset="-122"/>
                            </a:rPr>
                            <a:t>+</a:t>
                          </a:r>
                          <a:r>
                            <a:rPr lang="en-US" sz="1600" b="0" i="0" u="none" strike="noStrike" dirty="0">
                              <a:solidFill>
                                <a:srgbClr val="000000"/>
                              </a:solidFill>
                              <a:effectLst/>
                              <a:latin typeface="微软雅黑" panose="020B0503020204020204" pitchFamily="34" charset="-122"/>
                              <a:ea typeface="微软雅黑" panose="020B0503020204020204" pitchFamily="34" charset="-122"/>
                            </a:rPr>
                            <a:t>0.0012</a:t>
                          </a:r>
                        </a:p>
                      </a:txBody>
                      <a:tcPr marL="9525" marR="9525" marT="9525"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600" b="0" kern="1200" dirty="0">
                              <a:solidFill>
                                <a:schemeClr val="tx1"/>
                              </a:solidFill>
                              <a:latin typeface="微软雅黑" pitchFamily="34" charset="-122"/>
                              <a:ea typeface="微软雅黑" pitchFamily="34" charset="-122"/>
                              <a:cs typeface="+mn-cs"/>
                            </a:rPr>
                            <a:t>0.9068</a:t>
                          </a:r>
                          <a:endParaRPr lang="cs-CZ" sz="1600" b="0" kern="1200" dirty="0">
                            <a:solidFill>
                              <a:schemeClr val="tx1"/>
                            </a:solidFill>
                            <a:latin typeface="微软雅黑" pitchFamily="34" charset="-122"/>
                            <a:ea typeface="微软雅黑" pitchFamily="34" charset="-122"/>
                            <a:cs typeface="+mn-cs"/>
                          </a:endParaRPr>
                        </a:p>
                      </a:txBody>
                      <a:tcPr marL="16933" marR="16933" marT="1270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600" b="0" kern="1200" dirty="0">
                              <a:solidFill>
                                <a:schemeClr val="tx1"/>
                              </a:solidFill>
                              <a:latin typeface="微软雅黑" pitchFamily="34" charset="-122"/>
                              <a:ea typeface="微软雅黑" pitchFamily="34" charset="-122"/>
                              <a:cs typeface="+mn-cs"/>
                            </a:rPr>
                            <a:t>0.9761</a:t>
                          </a:r>
                        </a:p>
                      </a:txBody>
                      <a:tcPr marL="16933" marR="16933" marT="12700" marB="0" anchor="ctr"/>
                    </a:tc>
                    <a:extLst>
                      <a:ext uri="{0D108BD9-81ED-4DB2-BD59-A6C34878D82A}">
                        <a16:rowId xmlns:a16="http://schemas.microsoft.com/office/drawing/2014/main" val="10012"/>
                      </a:ext>
                    </a:extLst>
                  </a:tr>
                  <a:tr h="500380">
                    <a:tc vMerge="1">
                      <a:txBody>
                        <a:bodyPr/>
                        <a:lstStyle/>
                        <a:p>
                          <a:endParaRPr lang="zh-CN"/>
                        </a:p>
                      </a:txBody>
                      <a:tcPr marL="12700" marR="12700" marT="9525"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b="0" dirty="0" err="1">
                              <a:solidFill>
                                <a:schemeClr val="tx1"/>
                              </a:solidFill>
                              <a:latin typeface="微软雅黑" pitchFamily="34" charset="-122"/>
                              <a:ea typeface="微软雅黑" pitchFamily="34" charset="-122"/>
                            </a:rPr>
                            <a:t>SMN</a:t>
                          </a:r>
                          <a:r>
                            <a:rPr lang="en-US" altLang="zh-CN" sz="1600" b="0" kern="1200" baseline="0" dirty="0" err="1">
                              <a:solidFill>
                                <a:schemeClr val="tx1"/>
                              </a:solidFill>
                              <a:latin typeface="微软雅黑" pitchFamily="34" charset="-122"/>
                              <a:ea typeface="微软雅黑" pitchFamily="34" charset="-122"/>
                              <a:cs typeface="+mn-cs"/>
                            </a:rPr>
                            <a:t>+Bigram+Bi-RNN</a:t>
                          </a:r>
                          <a:r>
                            <a:rPr lang="en-US" altLang="zh-CN" sz="1600" b="0" kern="1200" baseline="0" dirty="0">
                              <a:solidFill>
                                <a:schemeClr val="tx1"/>
                              </a:solidFill>
                              <a:latin typeface="微软雅黑" pitchFamily="34" charset="-122"/>
                              <a:ea typeface="微软雅黑" pitchFamily="34" charset="-122"/>
                              <a:cs typeface="+mn-cs"/>
                            </a:rPr>
                            <a:t>(M1~M10) </a:t>
                          </a:r>
                          <a:r>
                            <a:rPr lang="is-IS" altLang="zh-CN" sz="1600" b="0" kern="1200" baseline="0" dirty="0">
                              <a:solidFill>
                                <a:schemeClr val="tx1"/>
                              </a:solidFill>
                              <a:latin typeface="微软雅黑" pitchFamily="34" charset="-122"/>
                              <a:ea typeface="微软雅黑" pitchFamily="34" charset="-122"/>
                              <a:cs typeface="+mn-cs"/>
                            </a:rPr>
                            <a:t>+CNN</a:t>
                          </a:r>
                          <a:r>
                            <a:rPr lang="en-US" altLang="zh-CN" sz="1600" b="0" kern="1200" baseline="0" dirty="0">
                              <a:solidFill>
                                <a:schemeClr val="tx1"/>
                              </a:solidFill>
                              <a:latin typeface="微软雅黑" pitchFamily="34" charset="-122"/>
                              <a:ea typeface="微软雅黑" pitchFamily="34" charset="-122"/>
                              <a:cs typeface="+mn-cs"/>
                            </a:rPr>
                            <a:t>+</a:t>
                          </a:r>
                          <a:r>
                            <a:rPr lang="en-US" altLang="zh-CN" sz="1600" b="0" kern="1200" baseline="0" dirty="0" err="1">
                              <a:solidFill>
                                <a:schemeClr val="tx1"/>
                              </a:solidFill>
                              <a:latin typeface="微软雅黑" pitchFamily="34" charset="-122"/>
                              <a:ea typeface="微软雅黑" pitchFamily="34" charset="-122"/>
                              <a:cs typeface="+mn-cs"/>
                            </a:rPr>
                            <a:t>Embeding_max_sum+MT</a:t>
                          </a:r>
                          <a:endParaRPr lang="en-US" altLang="zh-CN" sz="1600" b="0" kern="1200" baseline="0" dirty="0">
                            <a:solidFill>
                              <a:schemeClr val="tx1"/>
                            </a:solidFill>
                            <a:latin typeface="微软雅黑" pitchFamily="34" charset="-122"/>
                            <a:ea typeface="微软雅黑" pitchFamily="34" charset="-122"/>
                            <a:cs typeface="+mn-cs"/>
                          </a:endParaRPr>
                        </a:p>
                      </a:txBody>
                      <a:tcPr marL="16933" marR="16933" marT="12700" marB="0" anchor="ctr"/>
                    </a:tc>
                    <a:tc vMerge="1">
                      <a:txBody>
                        <a:bodyPr/>
                        <a:lstStyle/>
                        <a:p>
                          <a:endParaRPr lang="zh-CN"/>
                        </a:p>
                      </a:txBody>
                      <a:tcPr marL="12700" marR="12700" marT="9525"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600" b="0" kern="1200" dirty="0">
                              <a:solidFill>
                                <a:schemeClr val="tx1"/>
                              </a:solidFill>
                              <a:latin typeface="微软雅黑" pitchFamily="34" charset="-122"/>
                              <a:ea typeface="微软雅黑" pitchFamily="34" charset="-122"/>
                              <a:cs typeface="+mn-cs"/>
                            </a:rPr>
                            <a:t>0.6327</a:t>
                          </a:r>
                        </a:p>
                      </a:txBody>
                      <a:tcPr marL="16933" marR="16933" marT="12700" marB="0" anchor="ctr"/>
                    </a:tc>
                    <a:tc>
                      <a:txBody>
                        <a:bodyPr/>
                        <a:lstStyle/>
                        <a:p>
                          <a:pPr algn="ctr" rtl="0" fontAlgn="ctr"/>
                          <a:r>
                            <a:rPr lang="en-US" altLang="zh-CN" sz="1600" b="0" i="0" u="none" strike="noStrike" dirty="0">
                              <a:solidFill>
                                <a:srgbClr val="FF0000"/>
                              </a:solidFill>
                              <a:effectLst/>
                              <a:latin typeface="微软雅黑" panose="020B0503020204020204" pitchFamily="34" charset="-122"/>
                              <a:ea typeface="微软雅黑" panose="020B0503020204020204" pitchFamily="34" charset="-122"/>
                            </a:rPr>
                            <a:t>+</a:t>
                          </a:r>
                          <a:r>
                            <a:rPr lang="en-US" sz="1600" b="0" i="0" u="none" strike="noStrike" dirty="0">
                              <a:solidFill>
                                <a:srgbClr val="FF0000"/>
                              </a:solidFill>
                              <a:effectLst/>
                              <a:latin typeface="微软雅黑" panose="020B0503020204020204" pitchFamily="34" charset="-122"/>
                              <a:ea typeface="微软雅黑" panose="020B0503020204020204" pitchFamily="34" charset="-122"/>
                            </a:rPr>
                            <a:t>0.0044</a:t>
                          </a:r>
                        </a:p>
                      </a:txBody>
                      <a:tcPr marL="9525" marR="9525" marT="9525"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600" b="0" kern="1200" dirty="0">
                              <a:solidFill>
                                <a:schemeClr val="tx1"/>
                              </a:solidFill>
                              <a:latin typeface="微软雅黑" pitchFamily="34" charset="-122"/>
                              <a:ea typeface="微软雅黑" pitchFamily="34" charset="-122"/>
                              <a:cs typeface="+mn-cs"/>
                            </a:rPr>
                            <a:t>0.9118</a:t>
                          </a:r>
                          <a:endParaRPr lang="cs-CZ" sz="1600" b="0" kern="1200" dirty="0">
                            <a:solidFill>
                              <a:schemeClr val="tx1"/>
                            </a:solidFill>
                            <a:latin typeface="微软雅黑" pitchFamily="34" charset="-122"/>
                            <a:ea typeface="微软雅黑" pitchFamily="34" charset="-122"/>
                            <a:cs typeface="+mn-cs"/>
                          </a:endParaRPr>
                        </a:p>
                      </a:txBody>
                      <a:tcPr marL="16933" marR="16933" marT="1270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600" b="0" kern="1200" dirty="0">
                              <a:solidFill>
                                <a:schemeClr val="tx1"/>
                              </a:solidFill>
                              <a:latin typeface="微软雅黑" pitchFamily="34" charset="-122"/>
                              <a:ea typeface="微软雅黑" pitchFamily="34" charset="-122"/>
                              <a:cs typeface="+mn-cs"/>
                            </a:rPr>
                            <a:t>0.9783</a:t>
                          </a:r>
                        </a:p>
                      </a:txBody>
                      <a:tcPr marL="16933" marR="16933" marT="12700" marB="0" anchor="ctr"/>
                    </a:tc>
                    <a:extLst>
                      <a:ext uri="{0D108BD9-81ED-4DB2-BD59-A6C34878D82A}">
                        <a16:rowId xmlns:a16="http://schemas.microsoft.com/office/drawing/2014/main" val="10013"/>
                      </a:ext>
                    </a:extLst>
                  </a:tr>
                </a:tbl>
              </a:graphicData>
            </a:graphic>
          </p:graphicFrame>
        </mc:Choice>
        <mc:Fallback xmlns="">
          <p:graphicFrame>
            <p:nvGraphicFramePr>
              <p:cNvPr id="5" name="Table 9"/>
              <p:cNvGraphicFramePr>
                <a:graphicFrameLocks noGrp="1"/>
              </p:cNvGraphicFramePr>
              <p:nvPr>
                <p:extLst>
                  <p:ext uri="{D42A27DB-BD31-4B8C-83A1-F6EECF244321}">
                    <p14:modId xmlns:p14="http://schemas.microsoft.com/office/powerpoint/2010/main" val="4017337253"/>
                  </p:ext>
                </p:extLst>
              </p:nvPr>
            </p:nvGraphicFramePr>
            <p:xfrm>
              <a:off x="335360" y="1316765"/>
              <a:ext cx="11653440" cy="3856566"/>
            </p:xfrm>
            <a:graphic>
              <a:graphicData uri="http://schemas.openxmlformats.org/drawingml/2006/table">
                <a:tbl>
                  <a:tblPr firstRow="1">
                    <a:tableStyleId>{5940675A-B579-460E-94D1-54222C63F5DA}</a:tableStyleId>
                  </a:tblPr>
                  <a:tblGrid>
                    <a:gridCol w="1540952">
                      <a:extLst>
                        <a:ext uri="{9D8B030D-6E8A-4147-A177-3AD203B41FA5}">
                          <a16:colId xmlns:a16="http://schemas.microsoft.com/office/drawing/2014/main" val="20000"/>
                        </a:ext>
                      </a:extLst>
                    </a:gridCol>
                    <a:gridCol w="4430238">
                      <a:extLst>
                        <a:ext uri="{9D8B030D-6E8A-4147-A177-3AD203B41FA5}">
                          <a16:colId xmlns:a16="http://schemas.microsoft.com/office/drawing/2014/main" val="20001"/>
                        </a:ext>
                      </a:extLst>
                    </a:gridCol>
                    <a:gridCol w="1829881">
                      <a:extLst>
                        <a:ext uri="{9D8B030D-6E8A-4147-A177-3AD203B41FA5}">
                          <a16:colId xmlns:a16="http://schemas.microsoft.com/office/drawing/2014/main" val="20002"/>
                        </a:ext>
                      </a:extLst>
                    </a:gridCol>
                    <a:gridCol w="963108">
                      <a:extLst>
                        <a:ext uri="{9D8B030D-6E8A-4147-A177-3AD203B41FA5}">
                          <a16:colId xmlns:a16="http://schemas.microsoft.com/office/drawing/2014/main" val="20003"/>
                        </a:ext>
                      </a:extLst>
                    </a:gridCol>
                    <a:gridCol w="984261">
                      <a:extLst>
                        <a:ext uri="{9D8B030D-6E8A-4147-A177-3AD203B41FA5}">
                          <a16:colId xmlns:a16="http://schemas.microsoft.com/office/drawing/2014/main" val="4099612169"/>
                        </a:ext>
                      </a:extLst>
                    </a:gridCol>
                    <a:gridCol w="889000">
                      <a:extLst>
                        <a:ext uri="{9D8B030D-6E8A-4147-A177-3AD203B41FA5}">
                          <a16:colId xmlns:a16="http://schemas.microsoft.com/office/drawing/2014/main" val="20004"/>
                        </a:ext>
                      </a:extLst>
                    </a:gridCol>
                    <a:gridCol w="1016000">
                      <a:extLst>
                        <a:ext uri="{9D8B030D-6E8A-4147-A177-3AD203B41FA5}">
                          <a16:colId xmlns:a16="http://schemas.microsoft.com/office/drawing/2014/main" val="20005"/>
                        </a:ext>
                      </a:extLst>
                    </a:gridCol>
                  </a:tblGrid>
                  <a:tr h="273473">
                    <a:tc rowSpan="2" gridSpan="2">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s-ES_tradnl" altLang="en-US" sz="1600" b="0" dirty="0">
                              <a:solidFill>
                                <a:schemeClr val="tx1"/>
                              </a:solidFill>
                              <a:latin typeface="微软雅黑" pitchFamily="34" charset="-122"/>
                              <a:ea typeface="微软雅黑" pitchFamily="34" charset="-122"/>
                            </a:rPr>
                            <a:t>System</a:t>
                          </a:r>
                          <a:endParaRPr lang="es-ES_tradnl" altLang="en-US" sz="1600" b="0" kern="1200" dirty="0">
                            <a:solidFill>
                              <a:schemeClr val="tx1"/>
                            </a:solidFill>
                            <a:latin typeface="微软雅黑" pitchFamily="34" charset="-122"/>
                            <a:ea typeface="微软雅黑" pitchFamily="34" charset="-122"/>
                            <a:cs typeface="+mn-cs"/>
                          </a:endParaRPr>
                        </a:p>
                      </a:txBody>
                      <a:tcPr marL="16933" marR="16933" marT="12700" marB="0" anchor="ctr">
                        <a:solidFill>
                          <a:schemeClr val="accent1">
                            <a:lumMod val="60000"/>
                            <a:lumOff val="40000"/>
                          </a:schemeClr>
                        </a:solidFill>
                      </a:tcPr>
                    </a:tc>
                    <a:tc rowSpan="2" hMerge="1">
                      <a:txBody>
                        <a:bodyPr/>
                        <a:lstStyle/>
                        <a:p>
                          <a:endParaRPr lang="zh-CN"/>
                        </a:p>
                      </a:txBody>
                      <a:tcPr marL="12700" marR="12700" marT="9525" marB="0" anchor="b">
                        <a:solidFill>
                          <a:schemeClr val="accent1">
                            <a:lumMod val="60000"/>
                            <a:lumOff val="40000"/>
                          </a:schemeClr>
                        </a:solidFill>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es-ES_tradnl" sz="1600" b="0" dirty="0">
                              <a:solidFill>
                                <a:schemeClr val="tx1"/>
                              </a:solidFill>
                              <a:latin typeface="微软雅黑" pitchFamily="34" charset="-122"/>
                              <a:ea typeface="微软雅黑" pitchFamily="34" charset="-122"/>
                            </a:rPr>
                            <a:t>Training </a:t>
                          </a:r>
                          <a:r>
                            <a:rPr lang="es-ES_tradnl" altLang="en-US" sz="1600" b="0" dirty="0">
                              <a:solidFill>
                                <a:schemeClr val="tx1"/>
                              </a:solidFill>
                              <a:latin typeface="微软雅黑" pitchFamily="34" charset="-122"/>
                              <a:ea typeface="微软雅黑" pitchFamily="34" charset="-122"/>
                            </a:rPr>
                            <a:t>Data</a:t>
                          </a:r>
                          <a:endParaRPr lang="es-ES_tradnl" altLang="en-US" sz="1600" b="0" kern="1200" dirty="0">
                            <a:solidFill>
                              <a:schemeClr val="tx1"/>
                            </a:solidFill>
                            <a:latin typeface="微软雅黑" pitchFamily="34" charset="-122"/>
                            <a:ea typeface="微软雅黑" pitchFamily="34" charset="-122"/>
                            <a:cs typeface="+mn-cs"/>
                          </a:endParaRPr>
                        </a:p>
                      </a:txBody>
                      <a:tcPr marL="16933" marR="16933" marT="12700" marB="0" anchor="ctr">
                        <a:solidFill>
                          <a:schemeClr val="accent1">
                            <a:lumMod val="60000"/>
                            <a:lumOff val="40000"/>
                          </a:schemeClr>
                        </a:solidFill>
                      </a:tcPr>
                    </a:tc>
                    <a:tc gridSpan="4">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es-ES_tradnl" sz="1600" b="0" kern="1200" dirty="0">
                              <a:solidFill>
                                <a:schemeClr val="tx1"/>
                              </a:solidFill>
                              <a:latin typeface="微软雅黑" pitchFamily="34" charset="-122"/>
                              <a:ea typeface="微软雅黑" pitchFamily="34" charset="-122"/>
                              <a:cs typeface="+mn-cs"/>
                            </a:rPr>
                            <a:t>Revised Persona</a:t>
                          </a:r>
                        </a:p>
                      </a:txBody>
                      <a:tcPr marL="16933" marR="16933" marT="12700" marB="0" anchor="ctr">
                        <a:solidFill>
                          <a:schemeClr val="accent1">
                            <a:lumMod val="60000"/>
                            <a:lumOff val="40000"/>
                          </a:schemeClr>
                        </a:solidFill>
                      </a:tcPr>
                    </a:tc>
                    <a:tc hMerge="1">
                      <a:txBody>
                        <a:bodyPr/>
                        <a:lstStyle/>
                        <a:p>
                          <a:endParaRPr lang="en-US"/>
                        </a:p>
                      </a:txBody>
                      <a:tcPr/>
                    </a:tc>
                    <a:tc hMerge="1">
                      <a:txBody>
                        <a:bodyPr/>
                        <a:lstStyle/>
                        <a:p>
                          <a:endParaRPr lang="zh-CN"/>
                        </a:p>
                      </a:txBody>
                      <a:tcPr marL="12700" marR="12700" marT="9525" marB="0" anchor="ctr">
                        <a:solidFill>
                          <a:schemeClr val="accent1">
                            <a:lumMod val="60000"/>
                            <a:lumOff val="40000"/>
                          </a:schemeClr>
                        </a:solidFill>
                      </a:tcPr>
                    </a:tc>
                    <a:tc hMerge="1">
                      <a:txBody>
                        <a:bodyPr/>
                        <a:lstStyle/>
                        <a:p>
                          <a:endParaRPr lang="zh-CN"/>
                        </a:p>
                      </a:txBody>
                      <a:tcPr marL="12700" marR="12700" marT="9525" marB="0" anchor="ctr">
                        <a:solidFill>
                          <a:schemeClr val="accent1">
                            <a:lumMod val="60000"/>
                            <a:lumOff val="40000"/>
                          </a:schemeClr>
                        </a:solidFill>
                      </a:tcPr>
                    </a:tc>
                    <a:extLst>
                      <a:ext uri="{0D108BD9-81ED-4DB2-BD59-A6C34878D82A}">
                        <a16:rowId xmlns:a16="http://schemas.microsoft.com/office/drawing/2014/main" val="10000"/>
                      </a:ext>
                    </a:extLst>
                  </a:tr>
                  <a:tr h="256540">
                    <a:tc gridSpan="2" vMerge="1">
                      <a:txBody>
                        <a:bodyPr/>
                        <a:lstStyle/>
                        <a:p>
                          <a:endParaRPr lang="zh-CN"/>
                        </a:p>
                      </a:txBody>
                      <a:tcPr marL="12700" marR="12700" marT="9525" marB="0" anchor="ctr">
                        <a:solidFill>
                          <a:schemeClr val="accent1">
                            <a:lumMod val="60000"/>
                            <a:lumOff val="40000"/>
                          </a:schemeClr>
                        </a:solidFill>
                      </a:tcPr>
                    </a:tc>
                    <a:tc hMerge="1" vMerge="1">
                      <a:txBody>
                        <a:bodyPr/>
                        <a:lstStyle/>
                        <a:p>
                          <a:endParaRPr lang="zh-CN"/>
                        </a:p>
                      </a:txBody>
                      <a:tcPr marL="12700" marR="12700" marT="9525" marB="0" anchor="b">
                        <a:solidFill>
                          <a:schemeClr val="accent1">
                            <a:lumMod val="60000"/>
                            <a:lumOff val="40000"/>
                          </a:schemeClr>
                        </a:solidFill>
                      </a:tcPr>
                    </a:tc>
                    <a:tc vMerge="1">
                      <a:txBody>
                        <a:bodyPr/>
                        <a:lstStyle/>
                        <a:p>
                          <a:endParaRPr lang="zh-CN"/>
                        </a:p>
                      </a:txBody>
                      <a:tcPr marL="12700" marR="12700" marT="9525" marB="0" anchor="ctr">
                        <a:solidFill>
                          <a:schemeClr val="accent1">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s-ES_tradnl" sz="1600" b="0" kern="1200" dirty="0">
                              <a:solidFill>
                                <a:schemeClr val="tx1"/>
                              </a:solidFill>
                              <a:latin typeface="微软雅黑" pitchFamily="34" charset="-122"/>
                              <a:ea typeface="微软雅黑" pitchFamily="34" charset="-122"/>
                              <a:cs typeface="+mn-cs"/>
                            </a:rPr>
                            <a:t>hits@1</a:t>
                          </a:r>
                        </a:p>
                      </a:txBody>
                      <a:tcPr marL="16933" marR="16933" marT="12700" marB="0" anchor="ctr">
                        <a:solidFill>
                          <a:schemeClr val="accent1">
                            <a:lumMod val="60000"/>
                            <a:lumOff val="40000"/>
                          </a:schemeClr>
                        </a:solidFill>
                      </a:tcPr>
                    </a:tc>
                    <a:tc>
                      <a:txBody>
                        <a:bodyPr/>
                        <a:lstStyle/>
                        <a:p>
                          <a:endParaRPr lang="en-US"/>
                        </a:p>
                      </a:txBody>
                      <a:tcPr marL="16933" marR="16933" marT="12700" marB="0" anchor="ctr">
                        <a:blipFill>
                          <a:blip r:embed="rId3"/>
                          <a:stretch>
                            <a:fillRect l="-885897" t="-125000" r="-193590" b="-1360000"/>
                          </a:stretch>
                        </a:blip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s-ES_tradnl" altLang="zh-CN" sz="1600" b="0" kern="1200" dirty="0">
                              <a:solidFill>
                                <a:schemeClr val="tx1"/>
                              </a:solidFill>
                              <a:latin typeface="微软雅黑" pitchFamily="34" charset="-122"/>
                              <a:ea typeface="微软雅黑" pitchFamily="34" charset="-122"/>
                              <a:cs typeface="+mn-cs"/>
                            </a:rPr>
                            <a:t>hits@5</a:t>
                          </a:r>
                          <a:endParaRPr lang="fr-FR" sz="1600" b="0" kern="1200" dirty="0">
                            <a:solidFill>
                              <a:schemeClr val="tx1"/>
                            </a:solidFill>
                            <a:latin typeface="微软雅黑" pitchFamily="34" charset="-122"/>
                            <a:ea typeface="微软雅黑" pitchFamily="34" charset="-122"/>
                            <a:cs typeface="+mn-cs"/>
                          </a:endParaRPr>
                        </a:p>
                      </a:txBody>
                      <a:tcPr marL="16933" marR="16933" marT="12700" marB="0" anchor="ctr">
                        <a:solidFill>
                          <a:schemeClr val="accent1">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s-ES_tradnl" altLang="zh-CN" sz="1600" b="0" kern="1200" dirty="0">
                              <a:solidFill>
                                <a:schemeClr val="tx1"/>
                              </a:solidFill>
                              <a:latin typeface="微软雅黑" pitchFamily="34" charset="-122"/>
                              <a:ea typeface="微软雅黑" pitchFamily="34" charset="-122"/>
                              <a:cs typeface="+mn-cs"/>
                            </a:rPr>
                            <a:t>hits@10</a:t>
                          </a:r>
                        </a:p>
                      </a:txBody>
                      <a:tcPr marL="16933" marR="16933" marT="12700" marB="0" anchor="ctr">
                        <a:solidFill>
                          <a:schemeClr val="accent1">
                            <a:lumMod val="60000"/>
                            <a:lumOff val="40000"/>
                          </a:schemeClr>
                        </a:solidFill>
                      </a:tcPr>
                    </a:tc>
                    <a:extLst>
                      <a:ext uri="{0D108BD9-81ED-4DB2-BD59-A6C34878D82A}">
                        <a16:rowId xmlns:a16="http://schemas.microsoft.com/office/drawing/2014/main" val="10001"/>
                      </a:ext>
                    </a:extLst>
                  </a:tr>
                  <a:tr h="273473">
                    <a:tc rowSpan="3">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b="0" kern="1200" dirty="0" err="1">
                              <a:solidFill>
                                <a:schemeClr val="tx1"/>
                              </a:solidFill>
                              <a:latin typeface="微软雅黑" pitchFamily="34" charset="-122"/>
                              <a:ea typeface="微软雅黑" pitchFamily="34" charset="-122"/>
                              <a:cs typeface="+mn-cs"/>
                            </a:rPr>
                            <a:t>ParlAI</a:t>
                          </a:r>
                          <a:endParaRPr lang="is-IS" sz="1600" b="0" kern="1200" dirty="0">
                            <a:solidFill>
                              <a:schemeClr val="tx1"/>
                            </a:solidFill>
                            <a:latin typeface="微软雅黑" pitchFamily="34" charset="-122"/>
                            <a:ea typeface="微软雅黑" pitchFamily="34" charset="-122"/>
                            <a:cs typeface="+mn-cs"/>
                          </a:endParaRPr>
                        </a:p>
                      </a:txBody>
                      <a:tcPr marL="16933" marR="16933" marT="1270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b="0" kern="1200" dirty="0">
                              <a:solidFill>
                                <a:schemeClr val="tx1"/>
                              </a:solidFill>
                              <a:latin typeface="微软雅黑" pitchFamily="34" charset="-122"/>
                              <a:ea typeface="微软雅黑" pitchFamily="34" charset="-122"/>
                              <a:cs typeface="+mn-cs"/>
                            </a:rPr>
                            <a:t>Seq2Seq</a:t>
                          </a:r>
                          <a:endParaRPr lang="is-IS" sz="1600" b="0" kern="1200" dirty="0">
                            <a:solidFill>
                              <a:schemeClr val="tx1"/>
                            </a:solidFill>
                            <a:latin typeface="微软雅黑" pitchFamily="34" charset="-122"/>
                            <a:ea typeface="微软雅黑" pitchFamily="34" charset="-122"/>
                            <a:cs typeface="+mn-cs"/>
                          </a:endParaRPr>
                        </a:p>
                      </a:txBody>
                      <a:tcPr marL="16933" marR="16933" marT="12700" marB="0" anchor="ctr"/>
                    </a:tc>
                    <a:tc rowSpan="7">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is-IS" sz="1600" b="0" kern="1200" dirty="0">
                              <a:solidFill>
                                <a:schemeClr val="tx1"/>
                              </a:solidFill>
                              <a:latin typeface="微软雅黑" pitchFamily="34" charset="-122"/>
                              <a:ea typeface="微软雅黑" pitchFamily="34" charset="-122"/>
                              <a:cs typeface="+mn-cs"/>
                            </a:rPr>
                            <a:t>Revised</a:t>
                          </a:r>
                        </a:p>
                      </a:txBody>
                      <a:tcPr marL="16933" marR="16933" marT="1270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is-IS" sz="1600" b="0" kern="1200" dirty="0">
                              <a:solidFill>
                                <a:schemeClr val="tx1"/>
                              </a:solidFill>
                              <a:latin typeface="微软雅黑" pitchFamily="34" charset="-122"/>
                              <a:ea typeface="微软雅黑" pitchFamily="34" charset="-122"/>
                              <a:cs typeface="+mn-cs"/>
                            </a:rPr>
                            <a:t>0.082</a:t>
                          </a:r>
                        </a:p>
                      </a:txBody>
                      <a:tcPr marL="16933" marR="16933" marT="12700" marB="0" anchor="ctr"/>
                    </a:tc>
                    <a:tc>
                      <a:txBody>
                        <a:bodyPr/>
                        <a:lstStyle/>
                        <a:p>
                          <a:pPr algn="ctr" rtl="0" fontAlgn="ctr"/>
                          <a:r>
                            <a:rPr lang="en-US" sz="1600" b="0" i="0" u="none" strike="noStrike">
                              <a:solidFill>
                                <a:srgbClr val="000000"/>
                              </a:solidFill>
                              <a:effectLst/>
                              <a:latin typeface="微软雅黑" panose="020B0503020204020204" pitchFamily="34" charset="-122"/>
                              <a:ea typeface="微软雅黑" panose="020B0503020204020204" pitchFamily="34" charset="-122"/>
                            </a:rPr>
                            <a:t> </a:t>
                          </a:r>
                        </a:p>
                      </a:txBody>
                      <a:tcPr marL="9525" marR="9525" marT="9525"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is-IS" sz="1600" b="0" kern="1200" dirty="0">
                              <a:solidFill>
                                <a:schemeClr val="tx1"/>
                              </a:solidFill>
                              <a:latin typeface="微软雅黑" pitchFamily="34" charset="-122"/>
                              <a:ea typeface="微软雅黑" pitchFamily="34" charset="-122"/>
                              <a:cs typeface="+mn-cs"/>
                            </a:rPr>
                            <a:t>-</a:t>
                          </a:r>
                        </a:p>
                      </a:txBody>
                      <a:tcPr marL="16933" marR="16933" marT="1270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600" b="0" kern="1200" dirty="0">
                              <a:solidFill>
                                <a:schemeClr val="tx1"/>
                              </a:solidFill>
                              <a:latin typeface="微软雅黑" pitchFamily="34" charset="-122"/>
                              <a:ea typeface="微软雅黑" pitchFamily="34" charset="-122"/>
                              <a:cs typeface="+mn-cs"/>
                            </a:rPr>
                            <a:t>-</a:t>
                          </a:r>
                        </a:p>
                      </a:txBody>
                      <a:tcPr marL="16933" marR="16933" marT="12700" marB="0" anchor="ctr"/>
                    </a:tc>
                    <a:extLst>
                      <a:ext uri="{0D108BD9-81ED-4DB2-BD59-A6C34878D82A}">
                        <a16:rowId xmlns:a16="http://schemas.microsoft.com/office/drawing/2014/main" val="10002"/>
                      </a:ext>
                    </a:extLst>
                  </a:tr>
                  <a:tr h="256540">
                    <a:tc vMerge="1">
                      <a:txBody>
                        <a:bodyPr/>
                        <a:lstStyle/>
                        <a:p>
                          <a:endParaRPr lang="zh-CN"/>
                        </a:p>
                      </a:txBody>
                      <a:tcPr marL="12700" marR="12700" marT="9525" marB="0" anchor="b"/>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b="0" kern="1200" dirty="0">
                              <a:solidFill>
                                <a:schemeClr val="tx1"/>
                              </a:solidFill>
                              <a:latin typeface="微软雅黑" pitchFamily="34" charset="-122"/>
                              <a:ea typeface="微软雅黑" pitchFamily="34" charset="-122"/>
                              <a:cs typeface="+mn-cs"/>
                            </a:rPr>
                            <a:t>Starspace</a:t>
                          </a:r>
                        </a:p>
                      </a:txBody>
                      <a:tcPr marL="16933" marR="16933" marT="12700" marB="0" anchor="ctr"/>
                    </a:tc>
                    <a:tc vMerge="1">
                      <a:txBody>
                        <a:bodyPr/>
                        <a:lstStyle/>
                        <a:p>
                          <a:endParaRPr lang="zh-CN"/>
                        </a:p>
                      </a:txBody>
                      <a:tcPr marL="12700" marR="12700" marT="9525" marB="0" anchor="b"/>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is-IS" sz="1600" b="0" kern="1200" dirty="0">
                              <a:solidFill>
                                <a:schemeClr val="tx1"/>
                              </a:solidFill>
                              <a:latin typeface="微软雅黑" pitchFamily="34" charset="-122"/>
                              <a:ea typeface="微软雅黑" pitchFamily="34" charset="-122"/>
                              <a:cs typeface="+mn-cs"/>
                            </a:rPr>
                            <a:t>0.322</a:t>
                          </a:r>
                        </a:p>
                      </a:txBody>
                      <a:tcPr marL="16933" marR="16933" marT="12700" marB="0" anchor="ctr"/>
                    </a:tc>
                    <a:tc>
                      <a:txBody>
                        <a:bodyPr/>
                        <a:lstStyle/>
                        <a:p>
                          <a:pPr algn="ctr" rtl="0" fontAlgn="ctr"/>
                          <a:endParaRPr 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is-IS" sz="1600" b="0" kern="1200" dirty="0">
                              <a:solidFill>
                                <a:schemeClr val="tx1"/>
                              </a:solidFill>
                              <a:latin typeface="微软雅黑" pitchFamily="34" charset="-122"/>
                              <a:ea typeface="微软雅黑" pitchFamily="34" charset="-122"/>
                              <a:cs typeface="+mn-cs"/>
                            </a:rPr>
                            <a:t>-</a:t>
                          </a:r>
                        </a:p>
                      </a:txBody>
                      <a:tcPr marL="16933" marR="16933" marT="1270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600" b="0" kern="1200" dirty="0">
                              <a:solidFill>
                                <a:schemeClr val="tx1"/>
                              </a:solidFill>
                              <a:latin typeface="微软雅黑" pitchFamily="34" charset="-122"/>
                              <a:ea typeface="微软雅黑" pitchFamily="34" charset="-122"/>
                              <a:cs typeface="+mn-cs"/>
                            </a:rPr>
                            <a:t>-</a:t>
                          </a:r>
                        </a:p>
                      </a:txBody>
                      <a:tcPr marL="16933" marR="16933" marT="12700" marB="0" anchor="ctr"/>
                    </a:tc>
                    <a:extLst>
                      <a:ext uri="{0D108BD9-81ED-4DB2-BD59-A6C34878D82A}">
                        <a16:rowId xmlns:a16="http://schemas.microsoft.com/office/drawing/2014/main" val="10003"/>
                      </a:ext>
                    </a:extLst>
                  </a:tr>
                  <a:tr h="256540">
                    <a:tc vMerge="1">
                      <a:txBody>
                        <a:bodyPr/>
                        <a:lstStyle/>
                        <a:p>
                          <a:endParaRPr lang="zh-CN"/>
                        </a:p>
                      </a:txBody>
                      <a:tcPr marL="12700" marR="12700" marT="9525" marB="0" anchor="b"/>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b="0" kern="1200" dirty="0">
                              <a:solidFill>
                                <a:schemeClr val="tx1"/>
                              </a:solidFill>
                              <a:latin typeface="微软雅黑" pitchFamily="34" charset="-122"/>
                              <a:ea typeface="微软雅黑" pitchFamily="34" charset="-122"/>
                              <a:cs typeface="+mn-cs"/>
                            </a:rPr>
                            <a:t>KV Profile Memory</a:t>
                          </a:r>
                          <a:endParaRPr lang="is-IS" altLang="zh-CN" sz="1600" b="0" kern="1200" dirty="0">
                            <a:solidFill>
                              <a:schemeClr val="tx1"/>
                            </a:solidFill>
                            <a:latin typeface="微软雅黑" pitchFamily="34" charset="-122"/>
                            <a:ea typeface="微软雅黑" pitchFamily="34" charset="-122"/>
                            <a:cs typeface="+mn-cs"/>
                          </a:endParaRPr>
                        </a:p>
                      </a:txBody>
                      <a:tcPr marL="16933" marR="16933" marT="12700" marB="0" anchor="ctr"/>
                    </a:tc>
                    <a:tc vMerge="1">
                      <a:txBody>
                        <a:bodyPr/>
                        <a:lstStyle/>
                        <a:p>
                          <a:endParaRPr lang="zh-CN"/>
                        </a:p>
                      </a:txBody>
                      <a:tcPr marL="12700" marR="12700" marT="9525" marB="0" anchor="b"/>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is-IS" sz="1600" dirty="0">
                              <a:latin typeface="微软雅黑" pitchFamily="34" charset="-122"/>
                              <a:ea typeface="微软雅黑" pitchFamily="34" charset="-122"/>
                              <a:sym typeface="+mn-ea"/>
                            </a:rPr>
                            <a:t>0.351</a:t>
                          </a:r>
                          <a:endParaRPr lang="is-IS" sz="1600" b="0" kern="1200" dirty="0">
                            <a:solidFill>
                              <a:schemeClr val="tx1"/>
                            </a:solidFill>
                            <a:latin typeface="微软雅黑" pitchFamily="34" charset="-122"/>
                            <a:ea typeface="微软雅黑" pitchFamily="34" charset="-122"/>
                            <a:cs typeface="+mn-cs"/>
                          </a:endParaRPr>
                        </a:p>
                      </a:txBody>
                      <a:tcPr marL="16933" marR="16933" marT="12700" marB="0" anchor="ctr"/>
                    </a:tc>
                    <a:tc>
                      <a:txBody>
                        <a:bodyPr/>
                        <a:lstStyle/>
                        <a:p>
                          <a:pPr algn="ctr" rtl="0" fontAlgn="ctr"/>
                          <a:endParaRPr 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is-IS" sz="1600" b="0" kern="1200" dirty="0">
                              <a:solidFill>
                                <a:schemeClr val="tx1"/>
                              </a:solidFill>
                              <a:latin typeface="微软雅黑" pitchFamily="34" charset="-122"/>
                              <a:ea typeface="微软雅黑" pitchFamily="34" charset="-122"/>
                              <a:cs typeface="+mn-cs"/>
                            </a:rPr>
                            <a:t>-</a:t>
                          </a:r>
                        </a:p>
                      </a:txBody>
                      <a:tcPr marL="16933" marR="16933" marT="1270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600" b="0" kern="1200" dirty="0">
                              <a:solidFill>
                                <a:schemeClr val="tx1"/>
                              </a:solidFill>
                              <a:latin typeface="微软雅黑" pitchFamily="34" charset="-122"/>
                              <a:ea typeface="微软雅黑" pitchFamily="34" charset="-122"/>
                              <a:cs typeface="+mn-cs"/>
                            </a:rPr>
                            <a:t>-</a:t>
                          </a:r>
                        </a:p>
                      </a:txBody>
                      <a:tcPr marL="16933" marR="16933" marT="12700" marB="0" anchor="ctr"/>
                    </a:tc>
                    <a:extLst>
                      <a:ext uri="{0D108BD9-81ED-4DB2-BD59-A6C34878D82A}">
                        <a16:rowId xmlns:a16="http://schemas.microsoft.com/office/drawing/2014/main" val="10004"/>
                      </a:ext>
                    </a:extLst>
                  </a:tr>
                  <a:tr h="256540">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b="0" kern="1200" dirty="0">
                              <a:solidFill>
                                <a:schemeClr val="tx1"/>
                              </a:solidFill>
                              <a:latin typeface="微软雅黑" pitchFamily="34" charset="-122"/>
                              <a:ea typeface="微软雅黑" pitchFamily="34" charset="-122"/>
                              <a:cs typeface="+mn-cs"/>
                            </a:rPr>
                            <a:t>Baseline</a:t>
                          </a:r>
                        </a:p>
                      </a:txBody>
                      <a:tcPr marL="16933" marR="16933" marT="1270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b="0" dirty="0">
                              <a:solidFill>
                                <a:schemeClr val="tx1"/>
                              </a:solidFill>
                              <a:latin typeface="微软雅黑" pitchFamily="34" charset="-122"/>
                              <a:ea typeface="微软雅黑" pitchFamily="34" charset="-122"/>
                            </a:rPr>
                            <a:t>Sequential Matching Network(SMN)</a:t>
                          </a:r>
                          <a:endParaRPr lang="en-US" altLang="zh-CN" sz="1600" b="0" kern="1200" dirty="0">
                            <a:solidFill>
                              <a:schemeClr val="tx1"/>
                            </a:solidFill>
                            <a:latin typeface="微软雅黑" pitchFamily="34" charset="-122"/>
                            <a:ea typeface="微软雅黑" pitchFamily="34" charset="-122"/>
                            <a:cs typeface="+mn-cs"/>
                          </a:endParaRPr>
                        </a:p>
                      </a:txBody>
                      <a:tcPr marL="16933" marR="16933" marT="12700" marB="0" anchor="ctr"/>
                    </a:tc>
                    <a:tc vMerge="1">
                      <a:txBody>
                        <a:bodyPr/>
                        <a:lstStyle/>
                        <a:p>
                          <a:endParaRPr lang="zh-CN"/>
                        </a:p>
                      </a:txBody>
                      <a:tcPr marL="12700" marR="12700" marT="9525" marB="0" anchor="b"/>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is-IS" altLang="zh-CN" sz="1600" b="0" kern="1200" dirty="0">
                              <a:solidFill>
                                <a:schemeClr val="tx1"/>
                              </a:solidFill>
                              <a:latin typeface="微软雅黑" pitchFamily="34" charset="-122"/>
                              <a:ea typeface="微软雅黑" pitchFamily="34" charset="-122"/>
                              <a:cs typeface="+mn-cs"/>
                            </a:rPr>
                            <a:t>0.5670</a:t>
                          </a:r>
                        </a:p>
                      </a:txBody>
                      <a:tcPr marL="16933" marR="16933" marT="12700" marB="0" anchor="ctr"/>
                    </a:tc>
                    <a:tc>
                      <a:txBody>
                        <a:bodyPr/>
                        <a:lstStyle/>
                        <a:p>
                          <a:pPr algn="ctr" rtl="0" fontAlgn="ctr"/>
                          <a:endParaRPr 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is-IS" altLang="zh-CN" sz="1600" b="0" kern="1200" dirty="0">
                              <a:solidFill>
                                <a:schemeClr val="tx1"/>
                              </a:solidFill>
                              <a:latin typeface="微软雅黑" pitchFamily="34" charset="-122"/>
                              <a:ea typeface="微软雅黑" pitchFamily="34" charset="-122"/>
                              <a:cs typeface="+mn-cs"/>
                            </a:rPr>
                            <a:t>0.8780</a:t>
                          </a:r>
                        </a:p>
                      </a:txBody>
                      <a:tcPr marL="16933" marR="16933" marT="1270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b="0" kern="1200" dirty="0">
                              <a:solidFill>
                                <a:schemeClr val="tx1"/>
                              </a:solidFill>
                              <a:latin typeface="微软雅黑" pitchFamily="34" charset="-122"/>
                              <a:ea typeface="微软雅黑" pitchFamily="34" charset="-122"/>
                              <a:cs typeface="+mn-cs"/>
                            </a:rPr>
                            <a:t>0.9635</a:t>
                          </a:r>
                        </a:p>
                      </a:txBody>
                      <a:tcPr marL="16933" marR="16933" marT="12700" marB="0" anchor="ctr"/>
                    </a:tc>
                    <a:extLst>
                      <a:ext uri="{0D108BD9-81ED-4DB2-BD59-A6C34878D82A}">
                        <a16:rowId xmlns:a16="http://schemas.microsoft.com/office/drawing/2014/main" val="10005"/>
                      </a:ext>
                    </a:extLst>
                  </a:tr>
                  <a:tr h="256540">
                    <a:tc rowSpan="7">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600" b="0" kern="1200" dirty="0">
                              <a:solidFill>
                                <a:schemeClr val="tx1"/>
                              </a:solidFill>
                              <a:latin typeface="微软雅黑" pitchFamily="34" charset="-122"/>
                              <a:ea typeface="微软雅黑" pitchFamily="34" charset="-122"/>
                              <a:cs typeface="+mn-cs"/>
                            </a:rPr>
                            <a:t>Our Method</a:t>
                          </a:r>
                        </a:p>
                      </a:txBody>
                      <a:tcPr marL="16933" marR="16933" marT="1270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b="0" dirty="0" err="1">
                              <a:solidFill>
                                <a:schemeClr val="tx1"/>
                              </a:solidFill>
                              <a:latin typeface="微软雅黑" pitchFamily="34" charset="-122"/>
                              <a:ea typeface="微软雅黑" pitchFamily="34" charset="-122"/>
                            </a:rPr>
                            <a:t>SMN</a:t>
                          </a:r>
                          <a:r>
                            <a:rPr lang="en-US" sz="1600" b="0" kern="1200" baseline="0" dirty="0" err="1">
                              <a:solidFill>
                                <a:schemeClr val="tx1"/>
                              </a:solidFill>
                              <a:latin typeface="微软雅黑" pitchFamily="34" charset="-122"/>
                              <a:ea typeface="微软雅黑" pitchFamily="34" charset="-122"/>
                              <a:cs typeface="+mn-cs"/>
                            </a:rPr>
                            <a:t>+Bigram</a:t>
                          </a:r>
                          <a:endParaRPr lang="en-US" sz="1600" b="0" kern="1200" dirty="0">
                            <a:solidFill>
                              <a:schemeClr val="tx1"/>
                            </a:solidFill>
                            <a:latin typeface="微软雅黑" pitchFamily="34" charset="-122"/>
                            <a:ea typeface="微软雅黑" pitchFamily="34" charset="-122"/>
                            <a:cs typeface="+mn-cs"/>
                          </a:endParaRPr>
                        </a:p>
                      </a:txBody>
                      <a:tcPr marL="16933" marR="16933" marT="12700" marB="0" anchor="ctr"/>
                    </a:tc>
                    <a:tc vMerge="1">
                      <a:txBody>
                        <a:bodyPr/>
                        <a:lstStyle/>
                        <a:p>
                          <a:endParaRPr lang="zh-CN"/>
                        </a:p>
                      </a:txBody>
                      <a:tcPr marL="12700" marR="12700" marT="9525" marB="0" anchor="b"/>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is-IS" sz="1600" b="0" kern="1200" dirty="0">
                              <a:solidFill>
                                <a:schemeClr val="tx1"/>
                              </a:solidFill>
                              <a:latin typeface="微软雅黑" pitchFamily="34" charset="-122"/>
                              <a:ea typeface="微软雅黑" pitchFamily="34" charset="-122"/>
                              <a:cs typeface="+mn-cs"/>
                            </a:rPr>
                            <a:t>0.5710</a:t>
                          </a:r>
                        </a:p>
                      </a:txBody>
                      <a:tcPr marL="16933" marR="16933" marT="12700" marB="0" anchor="ctr"/>
                    </a:tc>
                    <a:tc>
                      <a:txBody>
                        <a:bodyPr/>
                        <a:lstStyle/>
                        <a:p>
                          <a:pPr algn="ctr" rtl="0" fontAlgn="ctr"/>
                          <a:r>
                            <a:rPr lang="en-US" altLang="zh-CN" sz="1600" b="0" i="0" u="none" strike="noStrike" dirty="0">
                              <a:solidFill>
                                <a:srgbClr val="000000"/>
                              </a:solidFill>
                              <a:effectLst/>
                              <a:latin typeface="微软雅黑" panose="020B0503020204020204" pitchFamily="34" charset="-122"/>
                              <a:ea typeface="微软雅黑" panose="020B0503020204020204" pitchFamily="34" charset="-122"/>
                            </a:rPr>
                            <a:t>+</a:t>
                          </a:r>
                          <a:r>
                            <a:rPr lang="en-US" sz="1600" b="0" i="0" u="none" strike="noStrike" dirty="0">
                              <a:solidFill>
                                <a:srgbClr val="000000"/>
                              </a:solidFill>
                              <a:effectLst/>
                              <a:latin typeface="微软雅黑" panose="020B0503020204020204" pitchFamily="34" charset="-122"/>
                              <a:ea typeface="微软雅黑" panose="020B0503020204020204" pitchFamily="34" charset="-122"/>
                            </a:rPr>
                            <a:t>0.004</a:t>
                          </a:r>
                        </a:p>
                      </a:txBody>
                      <a:tcPr marL="9525" marR="9525" marT="9525"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is-IS" sz="1600" b="0" kern="1200" dirty="0">
                              <a:solidFill>
                                <a:schemeClr val="tx1"/>
                              </a:solidFill>
                              <a:latin typeface="微软雅黑" pitchFamily="34" charset="-122"/>
                              <a:ea typeface="微软雅黑" pitchFamily="34" charset="-122"/>
                              <a:cs typeface="+mn-cs"/>
                            </a:rPr>
                            <a:t>0.8839</a:t>
                          </a:r>
                        </a:p>
                      </a:txBody>
                      <a:tcPr marL="16933" marR="16933" marT="1270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600" b="0" kern="1200" dirty="0">
                              <a:solidFill>
                                <a:schemeClr val="tx1"/>
                              </a:solidFill>
                              <a:latin typeface="微软雅黑" pitchFamily="34" charset="-122"/>
                              <a:ea typeface="微软雅黑" pitchFamily="34" charset="-122"/>
                              <a:cs typeface="+mn-cs"/>
                            </a:rPr>
                            <a:t>0.9692</a:t>
                          </a:r>
                        </a:p>
                      </a:txBody>
                      <a:tcPr marL="16933" marR="16933" marT="12700" marB="0" anchor="ctr"/>
                    </a:tc>
                    <a:extLst>
                      <a:ext uri="{0D108BD9-81ED-4DB2-BD59-A6C34878D82A}">
                        <a16:rowId xmlns:a16="http://schemas.microsoft.com/office/drawing/2014/main" val="10006"/>
                      </a:ext>
                    </a:extLst>
                  </a:tr>
                  <a:tr h="256540">
                    <a:tc vMerge="1">
                      <a:txBody>
                        <a:bodyPr/>
                        <a:lstStyle/>
                        <a:p>
                          <a:endParaRPr lang="zh-CN"/>
                        </a:p>
                      </a:txBody>
                      <a:tcPr marL="12700" marR="12700" marT="9525" marB="0" anchor="b"/>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b="0" dirty="0" err="1">
                              <a:solidFill>
                                <a:schemeClr val="tx1"/>
                              </a:solidFill>
                              <a:latin typeface="微软雅黑" pitchFamily="34" charset="-122"/>
                              <a:ea typeface="微软雅黑" pitchFamily="34" charset="-122"/>
                            </a:rPr>
                            <a:t>SMN</a:t>
                          </a:r>
                          <a:r>
                            <a:rPr lang="en-US" altLang="zh-CN" sz="1600" b="0" kern="1200" baseline="0" dirty="0" err="1">
                              <a:solidFill>
                                <a:schemeClr val="tx1"/>
                              </a:solidFill>
                              <a:latin typeface="微软雅黑" pitchFamily="34" charset="-122"/>
                              <a:ea typeface="微软雅黑" pitchFamily="34" charset="-122"/>
                              <a:cs typeface="+mn-cs"/>
                            </a:rPr>
                            <a:t>+Bigram+Bi-RNN</a:t>
                          </a:r>
                          <a:r>
                            <a:rPr lang="en-US" altLang="zh-CN" sz="1600" b="0" kern="1200" baseline="0" dirty="0">
                              <a:solidFill>
                                <a:schemeClr val="tx1"/>
                              </a:solidFill>
                              <a:latin typeface="微软雅黑" pitchFamily="34" charset="-122"/>
                              <a:ea typeface="微软雅黑" pitchFamily="34" charset="-122"/>
                              <a:cs typeface="+mn-cs"/>
                            </a:rPr>
                            <a:t>(M1~M4)</a:t>
                          </a:r>
                          <a:endParaRPr lang="en-US" altLang="zh-CN" sz="1600" b="0" kern="1200" dirty="0">
                            <a:solidFill>
                              <a:schemeClr val="tx1"/>
                            </a:solidFill>
                            <a:latin typeface="微软雅黑" pitchFamily="34" charset="-122"/>
                            <a:ea typeface="微软雅黑" pitchFamily="34" charset="-122"/>
                            <a:cs typeface="+mn-cs"/>
                          </a:endParaRPr>
                        </a:p>
                      </a:txBody>
                      <a:tcPr marL="16933" marR="16933" marT="12700" marB="0" anchor="ctr"/>
                    </a:tc>
                    <a:tc vMerge="1">
                      <a:txBody>
                        <a:bodyPr/>
                        <a:lstStyle/>
                        <a:p>
                          <a:endParaRPr lang="zh-CN"/>
                        </a:p>
                      </a:txBody>
                      <a:tcPr marL="12700" marR="12700" marT="9525" marB="0" anchor="b"/>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600" b="0" kern="1200" dirty="0">
                              <a:solidFill>
                                <a:schemeClr val="tx1"/>
                              </a:solidFill>
                              <a:latin typeface="微软雅黑" pitchFamily="34" charset="-122"/>
                              <a:ea typeface="微软雅黑" pitchFamily="34" charset="-122"/>
                              <a:cs typeface="+mn-cs"/>
                            </a:rPr>
                            <a:t>0.5839</a:t>
                          </a:r>
                          <a:endParaRPr lang="cs-CZ" sz="1600" b="0" kern="1200" dirty="0">
                            <a:solidFill>
                              <a:schemeClr val="tx1"/>
                            </a:solidFill>
                            <a:latin typeface="微软雅黑" pitchFamily="34" charset="-122"/>
                            <a:ea typeface="微软雅黑" pitchFamily="34" charset="-122"/>
                            <a:cs typeface="+mn-cs"/>
                          </a:endParaRPr>
                        </a:p>
                      </a:txBody>
                      <a:tcPr marL="16933" marR="16933" marT="12700" marB="0" anchor="ctr"/>
                    </a:tc>
                    <a:tc>
                      <a:txBody>
                        <a:bodyPr/>
                        <a:lstStyle/>
                        <a:p>
                          <a:pPr algn="ctr" rtl="0" fontAlgn="ctr"/>
                          <a:r>
                            <a:rPr lang="en-US" altLang="zh-CN" sz="1600" b="0" i="0" u="none" strike="noStrike" dirty="0">
                              <a:solidFill>
                                <a:srgbClr val="FF0000"/>
                              </a:solidFill>
                              <a:effectLst/>
                              <a:latin typeface="微软雅黑" panose="020B0503020204020204" pitchFamily="34" charset="-122"/>
                              <a:ea typeface="微软雅黑" panose="020B0503020204020204" pitchFamily="34" charset="-122"/>
                            </a:rPr>
                            <a:t>+</a:t>
                          </a:r>
                          <a:r>
                            <a:rPr lang="en-US" sz="1600" b="0" i="0" u="none" strike="noStrike" dirty="0">
                              <a:solidFill>
                                <a:srgbClr val="FF0000"/>
                              </a:solidFill>
                              <a:effectLst/>
                              <a:latin typeface="微软雅黑" panose="020B0503020204020204" pitchFamily="34" charset="-122"/>
                              <a:ea typeface="微软雅黑" panose="020B0503020204020204" pitchFamily="34" charset="-122"/>
                            </a:rPr>
                            <a:t>0.0129</a:t>
                          </a:r>
                        </a:p>
                      </a:txBody>
                      <a:tcPr marL="9525" marR="9525" marT="9525"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600" b="0" kern="1200" dirty="0">
                              <a:solidFill>
                                <a:schemeClr val="tx1"/>
                              </a:solidFill>
                              <a:latin typeface="微软雅黑" pitchFamily="34" charset="-122"/>
                              <a:ea typeface="微软雅黑" pitchFamily="34" charset="-122"/>
                              <a:cs typeface="+mn-cs"/>
                            </a:rPr>
                            <a:t>0.8853</a:t>
                          </a:r>
                          <a:endParaRPr lang="ru-RU" sz="1600" b="0" kern="1200" dirty="0">
                            <a:solidFill>
                              <a:schemeClr val="tx1"/>
                            </a:solidFill>
                            <a:latin typeface="微软雅黑" pitchFamily="34" charset="-122"/>
                            <a:ea typeface="微软雅黑" pitchFamily="34" charset="-122"/>
                            <a:cs typeface="+mn-cs"/>
                          </a:endParaRPr>
                        </a:p>
                      </a:txBody>
                      <a:tcPr marL="16933" marR="16933" marT="1270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600" b="0" kern="1200" dirty="0">
                              <a:solidFill>
                                <a:schemeClr val="tx1"/>
                              </a:solidFill>
                              <a:latin typeface="微软雅黑" pitchFamily="34" charset="-122"/>
                              <a:ea typeface="微软雅黑" pitchFamily="34" charset="-122"/>
                              <a:cs typeface="+mn-cs"/>
                            </a:rPr>
                            <a:t>0.9682</a:t>
                          </a:r>
                        </a:p>
                      </a:txBody>
                      <a:tcPr marL="16933" marR="16933" marT="12700" marB="0" anchor="ctr"/>
                    </a:tc>
                    <a:extLst>
                      <a:ext uri="{0D108BD9-81ED-4DB2-BD59-A6C34878D82A}">
                        <a16:rowId xmlns:a16="http://schemas.microsoft.com/office/drawing/2014/main" val="10007"/>
                      </a:ext>
                    </a:extLst>
                  </a:tr>
                  <a:tr h="256540">
                    <a:tc vMerge="1">
                      <a:txBody>
                        <a:bodyPr/>
                        <a:lstStyle/>
                        <a:p>
                          <a:endParaRPr lang="zh-CN"/>
                        </a:p>
                      </a:txBody>
                      <a:tcPr marL="12700" marR="12700" marT="9525" marB="0" anchor="b"/>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b="0" dirty="0" err="1">
                              <a:solidFill>
                                <a:schemeClr val="tx1"/>
                              </a:solidFill>
                              <a:latin typeface="微软雅黑" pitchFamily="34" charset="-122"/>
                              <a:ea typeface="微软雅黑" pitchFamily="34" charset="-122"/>
                            </a:rPr>
                            <a:t>SMN</a:t>
                          </a:r>
                          <a:r>
                            <a:rPr lang="en-US" altLang="zh-CN" sz="1600" b="0" kern="1200" baseline="0" dirty="0" err="1">
                              <a:solidFill>
                                <a:schemeClr val="tx1"/>
                              </a:solidFill>
                              <a:latin typeface="微软雅黑" pitchFamily="34" charset="-122"/>
                              <a:ea typeface="微软雅黑" pitchFamily="34" charset="-122"/>
                              <a:cs typeface="+mn-cs"/>
                            </a:rPr>
                            <a:t>+Bigram+Bi-RNN</a:t>
                          </a:r>
                          <a:r>
                            <a:rPr lang="en-US" altLang="zh-CN" sz="1600" b="0" kern="1200" baseline="0" dirty="0">
                              <a:solidFill>
                                <a:schemeClr val="tx1"/>
                              </a:solidFill>
                              <a:latin typeface="微软雅黑" pitchFamily="34" charset="-122"/>
                              <a:ea typeface="微软雅黑" pitchFamily="34" charset="-122"/>
                              <a:cs typeface="+mn-cs"/>
                            </a:rPr>
                            <a:t>(M1~M10)</a:t>
                          </a:r>
                          <a:endParaRPr lang="en-US" altLang="zh-CN" sz="1600" b="0" kern="1200" dirty="0">
                            <a:solidFill>
                              <a:schemeClr val="tx1"/>
                            </a:solidFill>
                            <a:latin typeface="微软雅黑" pitchFamily="34" charset="-122"/>
                            <a:ea typeface="微软雅黑" pitchFamily="34" charset="-122"/>
                            <a:cs typeface="+mn-cs"/>
                          </a:endParaRPr>
                        </a:p>
                      </a:txBody>
                      <a:tcPr marL="16933" marR="16933" marT="12700" marB="0" anchor="ctr"/>
                    </a:tc>
                    <a:tc vMerge="1">
                      <a:txBody>
                        <a:bodyPr/>
                        <a:lstStyle/>
                        <a:p>
                          <a:endParaRPr lang="zh-CN"/>
                        </a:p>
                      </a:txBody>
                      <a:tcPr marL="12700" marR="12700" marT="9525" marB="0" anchor="b"/>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600" b="0" kern="1200" dirty="0">
                              <a:solidFill>
                                <a:schemeClr val="tx1"/>
                              </a:solidFill>
                              <a:latin typeface="微软雅黑" pitchFamily="34" charset="-122"/>
                              <a:ea typeface="微软雅黑" pitchFamily="34" charset="-122"/>
                              <a:cs typeface="+mn-cs"/>
                            </a:rPr>
                            <a:t>0.5897</a:t>
                          </a:r>
                          <a:endParaRPr lang="uk-UA" sz="1600" b="0" kern="1200" dirty="0">
                            <a:solidFill>
                              <a:schemeClr val="tx1"/>
                            </a:solidFill>
                            <a:latin typeface="微软雅黑" pitchFamily="34" charset="-122"/>
                            <a:ea typeface="微软雅黑" pitchFamily="34" charset="-122"/>
                            <a:cs typeface="+mn-cs"/>
                          </a:endParaRPr>
                        </a:p>
                      </a:txBody>
                      <a:tcPr marL="16933" marR="16933" marT="12700" marB="0" anchor="ctr"/>
                    </a:tc>
                    <a:tc>
                      <a:txBody>
                        <a:bodyPr/>
                        <a:lstStyle/>
                        <a:p>
                          <a:pPr algn="ctr" rtl="0" fontAlgn="ctr"/>
                          <a:r>
                            <a:rPr lang="en-US" altLang="zh-CN" sz="1600" b="0" i="0" u="none" strike="noStrike" dirty="0">
                              <a:solidFill>
                                <a:srgbClr val="FF0000"/>
                              </a:solidFill>
                              <a:effectLst/>
                              <a:latin typeface="微软雅黑" panose="020B0503020204020204" pitchFamily="34" charset="-122"/>
                              <a:ea typeface="微软雅黑" panose="020B0503020204020204" pitchFamily="34" charset="-122"/>
                            </a:rPr>
                            <a:t>+</a:t>
                          </a:r>
                          <a:r>
                            <a:rPr lang="en-US" sz="1600" b="0" i="0" u="none" strike="noStrike" dirty="0">
                              <a:solidFill>
                                <a:srgbClr val="FF0000"/>
                              </a:solidFill>
                              <a:effectLst/>
                              <a:latin typeface="微软雅黑" panose="020B0503020204020204" pitchFamily="34" charset="-122"/>
                              <a:ea typeface="微软雅黑" panose="020B0503020204020204" pitchFamily="34" charset="-122"/>
                            </a:rPr>
                            <a:t>0.0058</a:t>
                          </a:r>
                        </a:p>
                      </a:txBody>
                      <a:tcPr marL="9525" marR="9525" marT="9525"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600" b="0" kern="1200" dirty="0">
                              <a:solidFill>
                                <a:schemeClr val="tx1"/>
                              </a:solidFill>
                              <a:latin typeface="微软雅黑" pitchFamily="34" charset="-122"/>
                              <a:ea typeface="微软雅黑" pitchFamily="34" charset="-122"/>
                              <a:cs typeface="+mn-cs"/>
                            </a:rPr>
                            <a:t>0.8880</a:t>
                          </a:r>
                          <a:endParaRPr lang="cs-CZ" sz="1600" b="0" kern="1200" dirty="0">
                            <a:solidFill>
                              <a:schemeClr val="tx1"/>
                            </a:solidFill>
                            <a:latin typeface="微软雅黑" pitchFamily="34" charset="-122"/>
                            <a:ea typeface="微软雅黑" pitchFamily="34" charset="-122"/>
                            <a:cs typeface="+mn-cs"/>
                          </a:endParaRPr>
                        </a:p>
                      </a:txBody>
                      <a:tcPr marL="16933" marR="16933" marT="1270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600" b="0" kern="1200" dirty="0">
                              <a:solidFill>
                                <a:schemeClr val="tx1"/>
                              </a:solidFill>
                              <a:latin typeface="微软雅黑" pitchFamily="34" charset="-122"/>
                              <a:ea typeface="微软雅黑" pitchFamily="34" charset="-122"/>
                              <a:cs typeface="+mn-cs"/>
                            </a:rPr>
                            <a:t>0.9685</a:t>
                          </a:r>
                        </a:p>
                      </a:txBody>
                      <a:tcPr marL="16933" marR="16933" marT="12700" marB="0" anchor="ctr"/>
                    </a:tc>
                    <a:extLst>
                      <a:ext uri="{0D108BD9-81ED-4DB2-BD59-A6C34878D82A}">
                        <a16:rowId xmlns:a16="http://schemas.microsoft.com/office/drawing/2014/main" val="10008"/>
                      </a:ext>
                    </a:extLst>
                  </a:tr>
                  <a:tr h="256540">
                    <a:tc vMerge="1">
                      <a:txBody>
                        <a:bodyPr/>
                        <a:lstStyle/>
                        <a:p>
                          <a:endParaRPr lang="zh-CN"/>
                        </a:p>
                      </a:txBody>
                      <a:tcPr marL="12700" marR="12700" marT="9525" marB="0" anchor="b"/>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b="0" dirty="0" err="1">
                              <a:solidFill>
                                <a:schemeClr val="tx1"/>
                              </a:solidFill>
                              <a:latin typeface="微软雅黑" pitchFamily="34" charset="-122"/>
                              <a:ea typeface="微软雅黑" pitchFamily="34" charset="-122"/>
                            </a:rPr>
                            <a:t>SMN</a:t>
                          </a:r>
                          <a:r>
                            <a:rPr lang="en-US" altLang="zh-CN" sz="1600" b="0" kern="1200" baseline="0" dirty="0" err="1">
                              <a:solidFill>
                                <a:schemeClr val="tx1"/>
                              </a:solidFill>
                              <a:latin typeface="微软雅黑" pitchFamily="34" charset="-122"/>
                              <a:ea typeface="微软雅黑" pitchFamily="34" charset="-122"/>
                              <a:cs typeface="+mn-cs"/>
                            </a:rPr>
                            <a:t>+Bigram+Bi-RNN</a:t>
                          </a:r>
                          <a:r>
                            <a:rPr lang="en-US" altLang="zh-CN" sz="1600" b="0" kern="1200" baseline="0" dirty="0">
                              <a:solidFill>
                                <a:schemeClr val="tx1"/>
                              </a:solidFill>
                              <a:latin typeface="微软雅黑" pitchFamily="34" charset="-122"/>
                              <a:ea typeface="微软雅黑" pitchFamily="34" charset="-122"/>
                              <a:cs typeface="+mn-cs"/>
                            </a:rPr>
                            <a:t>(M1~M10) </a:t>
                          </a:r>
                        </a:p>
                      </a:txBody>
                      <a:tcPr marL="16933" marR="16933" marT="12700" marB="0" anchor="ctr"/>
                    </a:tc>
                    <a:tc rowSpan="4">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is-IS" altLang="zh-CN" sz="1600" b="0" kern="1200" dirty="0">
                              <a:solidFill>
                                <a:schemeClr val="tx1"/>
                              </a:solidFill>
                              <a:latin typeface="微软雅黑" pitchFamily="34" charset="-122"/>
                              <a:ea typeface="微软雅黑" pitchFamily="34" charset="-122"/>
                              <a:cs typeface="+mn-cs"/>
                            </a:rPr>
                            <a:t>Revised+Original</a:t>
                          </a:r>
                          <a:endParaRPr lang="is-IS" sz="1600" b="0" kern="1200" dirty="0">
                            <a:solidFill>
                              <a:schemeClr val="tx1"/>
                            </a:solidFill>
                            <a:latin typeface="微软雅黑" pitchFamily="34" charset="-122"/>
                            <a:ea typeface="微软雅黑" pitchFamily="34" charset="-122"/>
                            <a:cs typeface="+mn-cs"/>
                          </a:endParaRPr>
                        </a:p>
                      </a:txBody>
                      <a:tcPr marL="16933" marR="16933" marT="1270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is-IS" sz="1600" b="0" kern="1200" dirty="0">
                              <a:solidFill>
                                <a:schemeClr val="tx1"/>
                              </a:solidFill>
                              <a:latin typeface="微软雅黑" pitchFamily="34" charset="-122"/>
                              <a:ea typeface="微软雅黑" pitchFamily="34" charset="-122"/>
                              <a:cs typeface="+mn-cs"/>
                            </a:rPr>
                            <a:t>0.6122</a:t>
                          </a:r>
                        </a:p>
                      </a:txBody>
                      <a:tcPr marL="16933" marR="16933" marT="12700" marB="0" anchor="ctr"/>
                    </a:tc>
                    <a:tc>
                      <a:txBody>
                        <a:bodyPr/>
                        <a:lstStyle/>
                        <a:p>
                          <a:pPr algn="ctr" rtl="0" fontAlgn="ctr"/>
                          <a:r>
                            <a:rPr lang="en-US" altLang="zh-CN" sz="1600" b="0" i="0" u="none" strike="noStrike" dirty="0">
                              <a:solidFill>
                                <a:srgbClr val="000000"/>
                              </a:solidFill>
                              <a:effectLst/>
                              <a:latin typeface="微软雅黑" panose="020B0503020204020204" pitchFamily="34" charset="-122"/>
                              <a:ea typeface="微软雅黑" panose="020B0503020204020204" pitchFamily="34" charset="-122"/>
                            </a:rPr>
                            <a:t>+</a:t>
                          </a:r>
                          <a:r>
                            <a:rPr lang="en-US" sz="1600" b="0" i="0" u="none" strike="noStrike" dirty="0">
                              <a:solidFill>
                                <a:srgbClr val="000000"/>
                              </a:solidFill>
                              <a:effectLst/>
                              <a:latin typeface="微软雅黑" panose="020B0503020204020204" pitchFamily="34" charset="-122"/>
                              <a:ea typeface="微软雅黑" panose="020B0503020204020204" pitchFamily="34" charset="-122"/>
                            </a:rPr>
                            <a:t>0.0225</a:t>
                          </a:r>
                        </a:p>
                      </a:txBody>
                      <a:tcPr marL="9525" marR="9525" marT="9525"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is-IS" sz="1600" b="0" kern="1200" dirty="0">
                              <a:solidFill>
                                <a:schemeClr val="tx1"/>
                              </a:solidFill>
                              <a:latin typeface="微软雅黑" pitchFamily="34" charset="-122"/>
                              <a:ea typeface="微软雅黑" pitchFamily="34" charset="-122"/>
                              <a:cs typeface="+mn-cs"/>
                            </a:rPr>
                            <a:t>0.9020</a:t>
                          </a:r>
                        </a:p>
                      </a:txBody>
                      <a:tcPr marL="16933" marR="16933" marT="1270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600" b="0" kern="1200" dirty="0">
                              <a:solidFill>
                                <a:schemeClr val="tx1"/>
                              </a:solidFill>
                              <a:latin typeface="微软雅黑" pitchFamily="34" charset="-122"/>
                              <a:ea typeface="微软雅黑" pitchFamily="34" charset="-122"/>
                              <a:cs typeface="+mn-cs"/>
                            </a:rPr>
                            <a:t>0.9725</a:t>
                          </a:r>
                        </a:p>
                      </a:txBody>
                      <a:tcPr marL="16933" marR="16933" marT="12700" marB="0" anchor="ctr"/>
                    </a:tc>
                    <a:extLst>
                      <a:ext uri="{0D108BD9-81ED-4DB2-BD59-A6C34878D82A}">
                        <a16:rowId xmlns:a16="http://schemas.microsoft.com/office/drawing/2014/main" val="10009"/>
                      </a:ext>
                    </a:extLst>
                  </a:tr>
                  <a:tr h="256540">
                    <a:tc vMerge="1">
                      <a:txBody>
                        <a:bodyPr/>
                        <a:lstStyle/>
                        <a:p>
                          <a:endParaRPr lang="zh-CN"/>
                        </a:p>
                      </a:txBody>
                      <a:tcPr marL="12700" marR="12700" marT="9525" marB="0" anchor="b"/>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b="0" dirty="0" err="1">
                              <a:solidFill>
                                <a:schemeClr val="tx1"/>
                              </a:solidFill>
                              <a:latin typeface="微软雅黑" pitchFamily="34" charset="-122"/>
                              <a:ea typeface="微软雅黑" pitchFamily="34" charset="-122"/>
                            </a:rPr>
                            <a:t>SMN</a:t>
                          </a:r>
                          <a:r>
                            <a:rPr lang="en-US" altLang="zh-CN" sz="1600" b="0" kern="1200" baseline="0" dirty="0" err="1">
                              <a:solidFill>
                                <a:schemeClr val="tx1"/>
                              </a:solidFill>
                              <a:latin typeface="微软雅黑" pitchFamily="34" charset="-122"/>
                              <a:ea typeface="微软雅黑" pitchFamily="34" charset="-122"/>
                              <a:cs typeface="+mn-cs"/>
                            </a:rPr>
                            <a:t>+Bigram+Bi-RNN</a:t>
                          </a:r>
                          <a:r>
                            <a:rPr lang="en-US" altLang="zh-CN" sz="1600" b="0" kern="1200" baseline="0" dirty="0">
                              <a:solidFill>
                                <a:schemeClr val="tx1"/>
                              </a:solidFill>
                              <a:latin typeface="微软雅黑" pitchFamily="34" charset="-122"/>
                              <a:ea typeface="微软雅黑" pitchFamily="34" charset="-122"/>
                              <a:cs typeface="+mn-cs"/>
                            </a:rPr>
                            <a:t>(M1~M10) </a:t>
                          </a:r>
                          <a:r>
                            <a:rPr lang="is-IS" altLang="zh-CN" sz="1600" b="0" kern="1200" baseline="0" dirty="0">
                              <a:solidFill>
                                <a:schemeClr val="tx1"/>
                              </a:solidFill>
                              <a:latin typeface="微软雅黑" pitchFamily="34" charset="-122"/>
                              <a:ea typeface="微软雅黑" pitchFamily="34" charset="-122"/>
                              <a:cs typeface="+mn-cs"/>
                            </a:rPr>
                            <a:t>+CNN</a:t>
                          </a:r>
                          <a:endParaRPr lang="en-US" altLang="zh-CN" sz="1600" b="0" kern="1200" baseline="0" dirty="0">
                            <a:solidFill>
                              <a:schemeClr val="tx1"/>
                            </a:solidFill>
                            <a:latin typeface="微软雅黑" pitchFamily="34" charset="-122"/>
                            <a:ea typeface="微软雅黑" pitchFamily="34" charset="-122"/>
                            <a:cs typeface="+mn-cs"/>
                          </a:endParaRPr>
                        </a:p>
                      </a:txBody>
                      <a:tcPr marL="16933" marR="16933" marT="12700" marB="0" anchor="ctr"/>
                    </a:tc>
                    <a:tc vMerge="1">
                      <a:txBody>
                        <a:bodyPr/>
                        <a:lstStyle/>
                        <a:p>
                          <a:endParaRPr lang="zh-CN"/>
                        </a:p>
                      </a:txBody>
                      <a:tcPr marL="12700" marR="12700" marT="9525"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600" b="0" kern="1200" dirty="0">
                              <a:solidFill>
                                <a:schemeClr val="tx1"/>
                              </a:solidFill>
                              <a:latin typeface="微软雅黑" pitchFamily="34" charset="-122"/>
                              <a:ea typeface="微软雅黑" pitchFamily="34" charset="-122"/>
                              <a:cs typeface="+mn-cs"/>
                            </a:rPr>
                            <a:t>0.6271</a:t>
                          </a:r>
                          <a:endParaRPr lang="uk-UA" sz="1600" b="0" kern="1200" dirty="0">
                            <a:solidFill>
                              <a:schemeClr val="tx1"/>
                            </a:solidFill>
                            <a:latin typeface="微软雅黑" pitchFamily="34" charset="-122"/>
                            <a:ea typeface="微软雅黑" pitchFamily="34" charset="-122"/>
                            <a:cs typeface="+mn-cs"/>
                          </a:endParaRPr>
                        </a:p>
                      </a:txBody>
                      <a:tcPr marL="16933" marR="16933" marT="12700" marB="0" anchor="ctr"/>
                    </a:tc>
                    <a:tc>
                      <a:txBody>
                        <a:bodyPr/>
                        <a:lstStyle/>
                        <a:p>
                          <a:pPr algn="ctr" rtl="0" fontAlgn="ctr"/>
                          <a:r>
                            <a:rPr lang="en-US" altLang="zh-CN" sz="1600" b="0" i="0" u="none" strike="noStrike" dirty="0">
                              <a:solidFill>
                                <a:srgbClr val="FF0000"/>
                              </a:solidFill>
                              <a:effectLst/>
                              <a:latin typeface="微软雅黑" panose="020B0503020204020204" pitchFamily="34" charset="-122"/>
                              <a:ea typeface="微软雅黑" panose="020B0503020204020204" pitchFamily="34" charset="-122"/>
                            </a:rPr>
                            <a:t>+</a:t>
                          </a:r>
                          <a:r>
                            <a:rPr lang="en-US" sz="1600" b="0" i="0" u="none" strike="noStrike" dirty="0">
                              <a:solidFill>
                                <a:srgbClr val="FF0000"/>
                              </a:solidFill>
                              <a:effectLst/>
                              <a:latin typeface="微软雅黑" panose="020B0503020204020204" pitchFamily="34" charset="-122"/>
                              <a:ea typeface="微软雅黑" panose="020B0503020204020204" pitchFamily="34" charset="-122"/>
                            </a:rPr>
                            <a:t>0.0149</a:t>
                          </a:r>
                        </a:p>
                      </a:txBody>
                      <a:tcPr marL="9525" marR="9525" marT="9525"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fi-FI" sz="1600" b="0" kern="1200" dirty="0">
                              <a:solidFill>
                                <a:schemeClr val="tx1"/>
                              </a:solidFill>
                              <a:latin typeface="微软雅黑" pitchFamily="34" charset="-122"/>
                              <a:ea typeface="微软雅黑" pitchFamily="34" charset="-122"/>
                              <a:cs typeface="+mn-cs"/>
                            </a:rPr>
                            <a:t>0.9014</a:t>
                          </a:r>
                        </a:p>
                      </a:txBody>
                      <a:tcPr marL="16933" marR="16933" marT="1270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600" b="0" kern="1200" dirty="0">
                              <a:solidFill>
                                <a:schemeClr val="tx1"/>
                              </a:solidFill>
                              <a:latin typeface="微软雅黑" pitchFamily="34" charset="-122"/>
                              <a:ea typeface="微软雅黑" pitchFamily="34" charset="-122"/>
                              <a:cs typeface="+mn-cs"/>
                            </a:rPr>
                            <a:t>0.9720</a:t>
                          </a:r>
                        </a:p>
                      </a:txBody>
                      <a:tcPr marL="16933" marR="16933" marT="12700" marB="0" anchor="ctr"/>
                    </a:tc>
                    <a:extLst>
                      <a:ext uri="{0D108BD9-81ED-4DB2-BD59-A6C34878D82A}">
                        <a16:rowId xmlns:a16="http://schemas.microsoft.com/office/drawing/2014/main" val="10011"/>
                      </a:ext>
                    </a:extLst>
                  </a:tr>
                  <a:tr h="500380">
                    <a:tc vMerge="1">
                      <a:txBody>
                        <a:bodyPr/>
                        <a:lstStyle/>
                        <a:p>
                          <a:endParaRPr lang="zh-CN"/>
                        </a:p>
                      </a:txBody>
                      <a:tcPr marL="12700" marR="12700" marT="9525" marB="0" anchor="b"/>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b="0" dirty="0" err="1">
                              <a:solidFill>
                                <a:schemeClr val="tx1"/>
                              </a:solidFill>
                              <a:latin typeface="微软雅黑" pitchFamily="34" charset="-122"/>
                              <a:ea typeface="微软雅黑" pitchFamily="34" charset="-122"/>
                            </a:rPr>
                            <a:t>SMN</a:t>
                          </a:r>
                          <a:r>
                            <a:rPr lang="en-US" altLang="zh-CN" sz="1600" b="0" kern="1200" baseline="0" dirty="0" err="1">
                              <a:solidFill>
                                <a:schemeClr val="tx1"/>
                              </a:solidFill>
                              <a:latin typeface="微软雅黑" pitchFamily="34" charset="-122"/>
                              <a:ea typeface="微软雅黑" pitchFamily="34" charset="-122"/>
                              <a:cs typeface="+mn-cs"/>
                            </a:rPr>
                            <a:t>+Bigram+Bi-RNN</a:t>
                          </a:r>
                          <a:r>
                            <a:rPr lang="en-US" altLang="zh-CN" sz="1600" b="0" kern="1200" baseline="0" dirty="0">
                              <a:solidFill>
                                <a:schemeClr val="tx1"/>
                              </a:solidFill>
                              <a:latin typeface="微软雅黑" pitchFamily="34" charset="-122"/>
                              <a:ea typeface="微软雅黑" pitchFamily="34" charset="-122"/>
                              <a:cs typeface="+mn-cs"/>
                            </a:rPr>
                            <a:t>(M1~M10) </a:t>
                          </a:r>
                          <a:r>
                            <a:rPr lang="is-IS" altLang="zh-CN" sz="1600" b="0" kern="1200" baseline="0" dirty="0">
                              <a:solidFill>
                                <a:schemeClr val="tx1"/>
                              </a:solidFill>
                              <a:latin typeface="微软雅黑" pitchFamily="34" charset="-122"/>
                              <a:ea typeface="微软雅黑" pitchFamily="34" charset="-122"/>
                              <a:cs typeface="+mn-cs"/>
                            </a:rPr>
                            <a:t>+CNN</a:t>
                          </a:r>
                          <a:r>
                            <a:rPr lang="en-US" altLang="zh-CN" sz="1600" b="0" kern="1200" baseline="0" dirty="0">
                              <a:solidFill>
                                <a:schemeClr val="tx1"/>
                              </a:solidFill>
                              <a:latin typeface="微软雅黑" pitchFamily="34" charset="-122"/>
                              <a:ea typeface="微软雅黑" pitchFamily="34" charset="-122"/>
                              <a:cs typeface="+mn-cs"/>
                            </a:rPr>
                            <a:t>+</a:t>
                          </a:r>
                          <a:r>
                            <a:rPr lang="en-US" altLang="zh-CN" sz="1600" b="0" kern="1200" baseline="0" dirty="0" err="1">
                              <a:solidFill>
                                <a:schemeClr val="tx1"/>
                              </a:solidFill>
                              <a:latin typeface="微软雅黑" pitchFamily="34" charset="-122"/>
                              <a:ea typeface="微软雅黑" pitchFamily="34" charset="-122"/>
                              <a:cs typeface="+mn-cs"/>
                            </a:rPr>
                            <a:t>Embeding_max_sum</a:t>
                          </a:r>
                          <a:endParaRPr lang="en-US" altLang="zh-CN" sz="1600" b="0" kern="1200" baseline="0" dirty="0">
                            <a:solidFill>
                              <a:schemeClr val="tx1"/>
                            </a:solidFill>
                            <a:latin typeface="微软雅黑" pitchFamily="34" charset="-122"/>
                            <a:ea typeface="微软雅黑" pitchFamily="34" charset="-122"/>
                            <a:cs typeface="+mn-cs"/>
                          </a:endParaRPr>
                        </a:p>
                      </a:txBody>
                      <a:tcPr marL="16933" marR="16933" marT="12700" marB="0" anchor="ctr"/>
                    </a:tc>
                    <a:tc vMerge="1">
                      <a:txBody>
                        <a:bodyPr/>
                        <a:lstStyle/>
                        <a:p>
                          <a:endParaRPr lang="zh-CN"/>
                        </a:p>
                      </a:txBody>
                      <a:tcPr marL="12700" marR="12700" marT="9525"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600" b="0" kern="1200" dirty="0">
                              <a:solidFill>
                                <a:schemeClr val="tx1"/>
                              </a:solidFill>
                              <a:latin typeface="微软雅黑" pitchFamily="34" charset="-122"/>
                              <a:ea typeface="微软雅黑" pitchFamily="34" charset="-122"/>
                              <a:cs typeface="+mn-cs"/>
                            </a:rPr>
                            <a:t>0.6283</a:t>
                          </a:r>
                        </a:p>
                      </a:txBody>
                      <a:tcPr marL="16933" marR="16933" marT="12700" marB="0" anchor="ctr"/>
                    </a:tc>
                    <a:tc>
                      <a:txBody>
                        <a:bodyPr/>
                        <a:lstStyle/>
                        <a:p>
                          <a:pPr algn="ctr" rtl="0" fontAlgn="ctr"/>
                          <a:r>
                            <a:rPr lang="en-US" altLang="zh-CN" sz="1600" b="0" i="0" u="none" strike="noStrike" dirty="0">
                              <a:solidFill>
                                <a:srgbClr val="000000"/>
                              </a:solidFill>
                              <a:effectLst/>
                              <a:latin typeface="微软雅黑" panose="020B0503020204020204" pitchFamily="34" charset="-122"/>
                              <a:ea typeface="微软雅黑" panose="020B0503020204020204" pitchFamily="34" charset="-122"/>
                            </a:rPr>
                            <a:t>+</a:t>
                          </a:r>
                          <a:r>
                            <a:rPr lang="en-US" sz="1600" b="0" i="0" u="none" strike="noStrike" dirty="0">
                              <a:solidFill>
                                <a:srgbClr val="000000"/>
                              </a:solidFill>
                              <a:effectLst/>
                              <a:latin typeface="微软雅黑" panose="020B0503020204020204" pitchFamily="34" charset="-122"/>
                              <a:ea typeface="微软雅黑" panose="020B0503020204020204" pitchFamily="34" charset="-122"/>
                            </a:rPr>
                            <a:t>0.0012</a:t>
                          </a:r>
                        </a:p>
                      </a:txBody>
                      <a:tcPr marL="9525" marR="9525" marT="9525"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600" b="0" kern="1200" dirty="0">
                              <a:solidFill>
                                <a:schemeClr val="tx1"/>
                              </a:solidFill>
                              <a:latin typeface="微软雅黑" pitchFamily="34" charset="-122"/>
                              <a:ea typeface="微软雅黑" pitchFamily="34" charset="-122"/>
                              <a:cs typeface="+mn-cs"/>
                            </a:rPr>
                            <a:t>0.9068</a:t>
                          </a:r>
                          <a:endParaRPr lang="cs-CZ" sz="1600" b="0" kern="1200" dirty="0">
                            <a:solidFill>
                              <a:schemeClr val="tx1"/>
                            </a:solidFill>
                            <a:latin typeface="微软雅黑" pitchFamily="34" charset="-122"/>
                            <a:ea typeface="微软雅黑" pitchFamily="34" charset="-122"/>
                            <a:cs typeface="+mn-cs"/>
                          </a:endParaRPr>
                        </a:p>
                      </a:txBody>
                      <a:tcPr marL="16933" marR="16933" marT="1270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600" b="0" kern="1200" dirty="0">
                              <a:solidFill>
                                <a:schemeClr val="tx1"/>
                              </a:solidFill>
                              <a:latin typeface="微软雅黑" pitchFamily="34" charset="-122"/>
                              <a:ea typeface="微软雅黑" pitchFamily="34" charset="-122"/>
                              <a:cs typeface="+mn-cs"/>
                            </a:rPr>
                            <a:t>0.9761</a:t>
                          </a:r>
                        </a:p>
                      </a:txBody>
                      <a:tcPr marL="16933" marR="16933" marT="12700" marB="0" anchor="ctr"/>
                    </a:tc>
                    <a:extLst>
                      <a:ext uri="{0D108BD9-81ED-4DB2-BD59-A6C34878D82A}">
                        <a16:rowId xmlns:a16="http://schemas.microsoft.com/office/drawing/2014/main" val="10012"/>
                      </a:ext>
                    </a:extLst>
                  </a:tr>
                  <a:tr h="500380">
                    <a:tc vMerge="1">
                      <a:txBody>
                        <a:bodyPr/>
                        <a:lstStyle/>
                        <a:p>
                          <a:endParaRPr lang="zh-CN"/>
                        </a:p>
                      </a:txBody>
                      <a:tcPr marL="12700" marR="12700" marT="9525"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b="0" dirty="0" err="1">
                              <a:solidFill>
                                <a:schemeClr val="tx1"/>
                              </a:solidFill>
                              <a:latin typeface="微软雅黑" pitchFamily="34" charset="-122"/>
                              <a:ea typeface="微软雅黑" pitchFamily="34" charset="-122"/>
                            </a:rPr>
                            <a:t>SMN</a:t>
                          </a:r>
                          <a:r>
                            <a:rPr lang="en-US" altLang="zh-CN" sz="1600" b="0" kern="1200" baseline="0" dirty="0" err="1">
                              <a:solidFill>
                                <a:schemeClr val="tx1"/>
                              </a:solidFill>
                              <a:latin typeface="微软雅黑" pitchFamily="34" charset="-122"/>
                              <a:ea typeface="微软雅黑" pitchFamily="34" charset="-122"/>
                              <a:cs typeface="+mn-cs"/>
                            </a:rPr>
                            <a:t>+Bigram+Bi-RNN</a:t>
                          </a:r>
                          <a:r>
                            <a:rPr lang="en-US" altLang="zh-CN" sz="1600" b="0" kern="1200" baseline="0" dirty="0">
                              <a:solidFill>
                                <a:schemeClr val="tx1"/>
                              </a:solidFill>
                              <a:latin typeface="微软雅黑" pitchFamily="34" charset="-122"/>
                              <a:ea typeface="微软雅黑" pitchFamily="34" charset="-122"/>
                              <a:cs typeface="+mn-cs"/>
                            </a:rPr>
                            <a:t>(M1~M10) </a:t>
                          </a:r>
                          <a:r>
                            <a:rPr lang="is-IS" altLang="zh-CN" sz="1600" b="0" kern="1200" baseline="0" dirty="0">
                              <a:solidFill>
                                <a:schemeClr val="tx1"/>
                              </a:solidFill>
                              <a:latin typeface="微软雅黑" pitchFamily="34" charset="-122"/>
                              <a:ea typeface="微软雅黑" pitchFamily="34" charset="-122"/>
                              <a:cs typeface="+mn-cs"/>
                            </a:rPr>
                            <a:t>+CNN</a:t>
                          </a:r>
                          <a:r>
                            <a:rPr lang="en-US" altLang="zh-CN" sz="1600" b="0" kern="1200" baseline="0" dirty="0">
                              <a:solidFill>
                                <a:schemeClr val="tx1"/>
                              </a:solidFill>
                              <a:latin typeface="微软雅黑" pitchFamily="34" charset="-122"/>
                              <a:ea typeface="微软雅黑" pitchFamily="34" charset="-122"/>
                              <a:cs typeface="+mn-cs"/>
                            </a:rPr>
                            <a:t>+</a:t>
                          </a:r>
                          <a:r>
                            <a:rPr lang="en-US" altLang="zh-CN" sz="1600" b="0" kern="1200" baseline="0" dirty="0" err="1">
                              <a:solidFill>
                                <a:schemeClr val="tx1"/>
                              </a:solidFill>
                              <a:latin typeface="微软雅黑" pitchFamily="34" charset="-122"/>
                              <a:ea typeface="微软雅黑" pitchFamily="34" charset="-122"/>
                              <a:cs typeface="+mn-cs"/>
                            </a:rPr>
                            <a:t>Embeding_max_sum+MT</a:t>
                          </a:r>
                          <a:endParaRPr lang="en-US" altLang="zh-CN" sz="1600" b="0" kern="1200" baseline="0" dirty="0">
                            <a:solidFill>
                              <a:schemeClr val="tx1"/>
                            </a:solidFill>
                            <a:latin typeface="微软雅黑" pitchFamily="34" charset="-122"/>
                            <a:ea typeface="微软雅黑" pitchFamily="34" charset="-122"/>
                            <a:cs typeface="+mn-cs"/>
                          </a:endParaRPr>
                        </a:p>
                      </a:txBody>
                      <a:tcPr marL="16933" marR="16933" marT="12700" marB="0" anchor="ctr"/>
                    </a:tc>
                    <a:tc vMerge="1">
                      <a:txBody>
                        <a:bodyPr/>
                        <a:lstStyle/>
                        <a:p>
                          <a:endParaRPr lang="zh-CN"/>
                        </a:p>
                      </a:txBody>
                      <a:tcPr marL="12700" marR="12700" marT="9525"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600" b="0" kern="1200" dirty="0">
                              <a:solidFill>
                                <a:schemeClr val="tx1"/>
                              </a:solidFill>
                              <a:latin typeface="微软雅黑" pitchFamily="34" charset="-122"/>
                              <a:ea typeface="微软雅黑" pitchFamily="34" charset="-122"/>
                              <a:cs typeface="+mn-cs"/>
                            </a:rPr>
                            <a:t>0.6327</a:t>
                          </a:r>
                        </a:p>
                      </a:txBody>
                      <a:tcPr marL="16933" marR="16933" marT="12700" marB="0" anchor="ctr"/>
                    </a:tc>
                    <a:tc>
                      <a:txBody>
                        <a:bodyPr/>
                        <a:lstStyle/>
                        <a:p>
                          <a:pPr algn="ctr" rtl="0" fontAlgn="ctr"/>
                          <a:r>
                            <a:rPr lang="en-US" altLang="zh-CN" sz="1600" b="0" i="0" u="none" strike="noStrike" dirty="0">
                              <a:solidFill>
                                <a:srgbClr val="FF0000"/>
                              </a:solidFill>
                              <a:effectLst/>
                              <a:latin typeface="微软雅黑" panose="020B0503020204020204" pitchFamily="34" charset="-122"/>
                              <a:ea typeface="微软雅黑" panose="020B0503020204020204" pitchFamily="34" charset="-122"/>
                            </a:rPr>
                            <a:t>+</a:t>
                          </a:r>
                          <a:r>
                            <a:rPr lang="en-US" sz="1600" b="0" i="0" u="none" strike="noStrike" dirty="0">
                              <a:solidFill>
                                <a:srgbClr val="FF0000"/>
                              </a:solidFill>
                              <a:effectLst/>
                              <a:latin typeface="微软雅黑" panose="020B0503020204020204" pitchFamily="34" charset="-122"/>
                              <a:ea typeface="微软雅黑" panose="020B0503020204020204" pitchFamily="34" charset="-122"/>
                            </a:rPr>
                            <a:t>0.0044</a:t>
                          </a:r>
                        </a:p>
                      </a:txBody>
                      <a:tcPr marL="9525" marR="9525" marT="9525"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600" b="0" kern="1200" dirty="0">
                              <a:solidFill>
                                <a:schemeClr val="tx1"/>
                              </a:solidFill>
                              <a:latin typeface="微软雅黑" pitchFamily="34" charset="-122"/>
                              <a:ea typeface="微软雅黑" pitchFamily="34" charset="-122"/>
                              <a:cs typeface="+mn-cs"/>
                            </a:rPr>
                            <a:t>0.9118</a:t>
                          </a:r>
                          <a:endParaRPr lang="cs-CZ" sz="1600" b="0" kern="1200" dirty="0">
                            <a:solidFill>
                              <a:schemeClr val="tx1"/>
                            </a:solidFill>
                            <a:latin typeface="微软雅黑" pitchFamily="34" charset="-122"/>
                            <a:ea typeface="微软雅黑" pitchFamily="34" charset="-122"/>
                            <a:cs typeface="+mn-cs"/>
                          </a:endParaRPr>
                        </a:p>
                      </a:txBody>
                      <a:tcPr marL="16933" marR="16933" marT="1270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600" b="0" kern="1200" dirty="0">
                              <a:solidFill>
                                <a:schemeClr val="tx1"/>
                              </a:solidFill>
                              <a:latin typeface="微软雅黑" pitchFamily="34" charset="-122"/>
                              <a:ea typeface="微软雅黑" pitchFamily="34" charset="-122"/>
                              <a:cs typeface="+mn-cs"/>
                            </a:rPr>
                            <a:t>0.9783</a:t>
                          </a:r>
                        </a:p>
                      </a:txBody>
                      <a:tcPr marL="16933" marR="16933" marT="12700" marB="0" anchor="ctr"/>
                    </a:tc>
                    <a:extLst>
                      <a:ext uri="{0D108BD9-81ED-4DB2-BD59-A6C34878D82A}">
                        <a16:rowId xmlns:a16="http://schemas.microsoft.com/office/drawing/2014/main" val="10013"/>
                      </a:ext>
                    </a:extLst>
                  </a:tr>
                </a:tbl>
              </a:graphicData>
            </a:graphic>
          </p:graphicFrame>
        </mc:Fallback>
      </mc:AlternateContent>
    </p:spTree>
    <p:extLst>
      <p:ext uri="{BB962C8B-B14F-4D97-AF65-F5344CB8AC3E}">
        <p14:creationId xmlns:p14="http://schemas.microsoft.com/office/powerpoint/2010/main" val="16343619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4800" dirty="0"/>
              <a:t>Future Work</a:t>
            </a:r>
          </a:p>
        </p:txBody>
      </p:sp>
      <p:sp>
        <p:nvSpPr>
          <p:cNvPr id="3" name="内容占位符 2"/>
          <p:cNvSpPr>
            <a:spLocks noGrp="1"/>
          </p:cNvSpPr>
          <p:nvPr>
            <p:ph idx="1"/>
          </p:nvPr>
        </p:nvSpPr>
        <p:spPr/>
        <p:txBody>
          <a:bodyPr/>
          <a:lstStyle/>
          <a:p>
            <a:r>
              <a:rPr lang="en-US" altLang="zh-CN" sz="2800" dirty="0"/>
              <a:t>Sentence Semantic Modeling</a:t>
            </a:r>
          </a:p>
          <a:p>
            <a:pPr lvl="1"/>
            <a:r>
              <a:rPr lang="en-US" altLang="zh-CN" sz="2400" dirty="0">
                <a:sym typeface="+mn-ea"/>
              </a:rPr>
              <a:t>Transformer</a:t>
            </a:r>
            <a:endParaRPr lang="en-US" altLang="zh-CN" sz="2400" dirty="0"/>
          </a:p>
          <a:p>
            <a:pPr lvl="1"/>
            <a:r>
              <a:rPr lang="en-US" altLang="zh-CN" sz="2400" dirty="0"/>
              <a:t>Learning sentence representations via unsupervised data</a:t>
            </a:r>
          </a:p>
          <a:p>
            <a:pPr lvl="0"/>
            <a:r>
              <a:rPr lang="en-US" altLang="zh-CN" sz="2800" dirty="0"/>
              <a:t>Data Augment</a:t>
            </a:r>
          </a:p>
          <a:p>
            <a:pPr lvl="1"/>
            <a:r>
              <a:rPr lang="en-US" altLang="zh-CN" sz="2400" dirty="0"/>
              <a:t>Machine Translation</a:t>
            </a:r>
          </a:p>
          <a:p>
            <a:pPr lvl="0"/>
            <a:r>
              <a:rPr lang="en-US" altLang="zh-CN" sz="2800" dirty="0"/>
              <a:t>History Reply</a:t>
            </a:r>
          </a:p>
          <a:p>
            <a:pPr lvl="1"/>
            <a:r>
              <a:rPr lang="en-US" altLang="zh-CN" sz="2400" dirty="0"/>
              <a:t>How to use the previous replies(top-5)?</a:t>
            </a:r>
          </a:p>
          <a:p>
            <a:pPr lvl="0"/>
            <a:r>
              <a:rPr lang="en-US" altLang="zh-CN" sz="2800" dirty="0"/>
              <a:t>Generative</a:t>
            </a:r>
            <a:r>
              <a:rPr lang="zh-CN" altLang="en-US" sz="2800" dirty="0"/>
              <a:t> </a:t>
            </a:r>
            <a:r>
              <a:rPr lang="en-US" altLang="zh-CN" sz="2800" dirty="0"/>
              <a:t>Methods</a:t>
            </a:r>
          </a:p>
          <a:p>
            <a:pPr lvl="1"/>
            <a:r>
              <a:rPr lang="en-US" altLang="zh-CN" sz="2400" dirty="0"/>
              <a:t>Try</a:t>
            </a:r>
            <a:r>
              <a:rPr lang="zh-CN" altLang="en-US" sz="2400" dirty="0"/>
              <a:t> </a:t>
            </a:r>
            <a:r>
              <a:rPr lang="en-US" altLang="zh-CN" sz="2400" dirty="0"/>
              <a:t>Generative</a:t>
            </a:r>
            <a:r>
              <a:rPr lang="zh-CN" altLang="en-US" sz="2400" dirty="0"/>
              <a:t> </a:t>
            </a:r>
            <a:r>
              <a:rPr lang="en-US" altLang="zh-CN" sz="2400" dirty="0"/>
              <a:t>model</a:t>
            </a:r>
            <a:r>
              <a:rPr lang="zh-CN" altLang="en-US" sz="2400" dirty="0"/>
              <a:t> </a:t>
            </a:r>
            <a:r>
              <a:rPr lang="en-US" altLang="zh-CN" sz="2400" dirty="0"/>
              <a:t>or</a:t>
            </a:r>
            <a:r>
              <a:rPr lang="zh-CN" altLang="en-US" sz="2400" dirty="0"/>
              <a:t> </a:t>
            </a:r>
            <a:r>
              <a:rPr lang="en-US" altLang="zh-CN" sz="2400" dirty="0"/>
              <a:t>ensemble</a:t>
            </a:r>
            <a:r>
              <a:rPr lang="zh-CN" altLang="en-US" sz="2400" dirty="0"/>
              <a:t> </a:t>
            </a:r>
            <a:r>
              <a:rPr lang="en-US" altLang="zh-CN" sz="2400" dirty="0"/>
              <a:t>with</a:t>
            </a:r>
            <a:r>
              <a:rPr lang="zh-CN" altLang="en-US" sz="2400" dirty="0"/>
              <a:t> </a:t>
            </a:r>
            <a:r>
              <a:rPr lang="en-US" altLang="zh-CN" sz="2400" dirty="0"/>
              <a:t>retrieval-based</a:t>
            </a:r>
            <a:r>
              <a:rPr lang="zh-CN" altLang="en-US" sz="2400" dirty="0"/>
              <a:t> </a:t>
            </a:r>
            <a:r>
              <a:rPr lang="en-US" altLang="zh-CN" sz="2400" dirty="0"/>
              <a:t>model</a:t>
            </a:r>
          </a:p>
          <a:p>
            <a:pPr lvl="1"/>
            <a:endParaRPr lang="en-US" altLang="zh-CN" sz="2053" dirty="0"/>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0000">
                    <a:lumMod val="50000"/>
                    <a:lumOff val="50000"/>
                  </a:srgbClr>
                </a:solidFill>
                <a:effectLst/>
                <a:uLnTx/>
                <a:uFillTx/>
                <a:latin typeface="Arial"/>
                <a:ea typeface="微软雅黑"/>
                <a:cs typeface="+mn-cs"/>
              </a:rPr>
              <a:t>page: </a:t>
            </a:r>
            <a:fld id="{0C913308-F349-4B6D-A68A-DD1791B4A57B}" type="slidenum">
              <a:rPr kumimoji="0" lang="zh-CN" altLang="en-US" sz="1000" b="0" i="0" u="none" strike="noStrike" kern="1200" cap="none" spc="0" normalizeH="0" baseline="0" noProof="0" smtClean="0">
                <a:ln>
                  <a:noFill/>
                </a:ln>
                <a:solidFill>
                  <a:srgbClr val="000000">
                    <a:lumMod val="50000"/>
                    <a:lumOff val="50000"/>
                  </a:srgb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000" b="0" i="0" u="none" strike="noStrike" kern="1200" cap="none" spc="0" normalizeH="0" baseline="0" noProof="0" dirty="0">
              <a:ln>
                <a:noFill/>
              </a:ln>
              <a:solidFill>
                <a:srgbClr val="000000">
                  <a:lumMod val="50000"/>
                  <a:lumOff val="50000"/>
                </a:srgbClr>
              </a:solidFill>
              <a:effectLst/>
              <a:uLnTx/>
              <a:uFillTx/>
              <a:latin typeface="Arial"/>
              <a:ea typeface="微软雅黑"/>
              <a:cs typeface="+mn-cs"/>
            </a:endParaRPr>
          </a:p>
        </p:txBody>
      </p:sp>
    </p:spTree>
    <p:extLst>
      <p:ext uri="{BB962C8B-B14F-4D97-AF65-F5344CB8AC3E}">
        <p14:creationId xmlns:p14="http://schemas.microsoft.com/office/powerpoint/2010/main" val="15398737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4294967295"/>
          </p:nvPr>
        </p:nvSpPr>
        <p:spPr>
          <a:xfrm>
            <a:off x="8805457" y="6318284"/>
            <a:ext cx="2909887" cy="20637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0000">
                    <a:lumMod val="50000"/>
                    <a:lumOff val="50000"/>
                  </a:srgbClr>
                </a:solidFill>
                <a:effectLst/>
                <a:uLnTx/>
                <a:uFillTx/>
                <a:latin typeface="Arial"/>
                <a:ea typeface="微软雅黑"/>
                <a:cs typeface="+mn-cs"/>
              </a:rPr>
              <a:t>page: </a:t>
            </a:r>
            <a:fld id="{0C913308-F349-4B6D-A68A-DD1791B4A57B}" type="slidenum">
              <a:rPr kumimoji="0" lang="zh-CN" altLang="en-US" sz="1000" b="0" i="0" u="none" strike="noStrike" kern="1200" cap="none" spc="0" normalizeH="0" baseline="0" noProof="0" smtClean="0">
                <a:ln>
                  <a:noFill/>
                </a:ln>
                <a:solidFill>
                  <a:srgbClr val="000000">
                    <a:lumMod val="50000"/>
                    <a:lumOff val="50000"/>
                  </a:srgb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000" b="0" i="0" u="none" strike="noStrike" kern="1200" cap="none" spc="0" normalizeH="0" baseline="0" noProof="0" dirty="0">
              <a:ln>
                <a:noFill/>
              </a:ln>
              <a:solidFill>
                <a:srgbClr val="000000">
                  <a:lumMod val="50000"/>
                  <a:lumOff val="50000"/>
                </a:srgbClr>
              </a:solidFill>
              <a:effectLst/>
              <a:uLnTx/>
              <a:uFillTx/>
              <a:latin typeface="Arial"/>
              <a:ea typeface="微软雅黑"/>
              <a:cs typeface="+mn-cs"/>
            </a:endParaRPr>
          </a:p>
        </p:txBody>
      </p:sp>
      <p:sp>
        <p:nvSpPr>
          <p:cNvPr id="5" name="文本框 4"/>
          <p:cNvSpPr txBox="1"/>
          <p:nvPr/>
        </p:nvSpPr>
        <p:spPr>
          <a:xfrm>
            <a:off x="1103446" y="2468894"/>
            <a:ext cx="9547860" cy="1200329"/>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000000"/>
                </a:solidFill>
                <a:effectLst/>
                <a:uLnTx/>
                <a:uFillTx/>
                <a:latin typeface="微软雅黑" charset="0"/>
                <a:ea typeface="微软雅黑" charset="0"/>
                <a:cs typeface="+mn-cs"/>
                <a:sym typeface="+mn-ea"/>
              </a:rPr>
              <a:t>Thank</a:t>
            </a:r>
            <a:r>
              <a:rPr kumimoji="0" lang="zh-CN" altLang="en-US" sz="7200" b="1" i="0" u="none" strike="noStrike" kern="1200" cap="none" spc="0" normalizeH="0" baseline="0" noProof="0" dirty="0">
                <a:ln>
                  <a:noFill/>
                </a:ln>
                <a:solidFill>
                  <a:srgbClr val="000000"/>
                </a:solidFill>
                <a:effectLst/>
                <a:uLnTx/>
                <a:uFillTx/>
                <a:latin typeface="微软雅黑" charset="0"/>
                <a:ea typeface="微软雅黑" charset="0"/>
                <a:cs typeface="+mn-cs"/>
                <a:sym typeface="+mn-ea"/>
              </a:rPr>
              <a:t> </a:t>
            </a:r>
            <a:r>
              <a:rPr kumimoji="0" lang="en-US" altLang="zh-CN" sz="7200" b="1" i="0" u="none" strike="noStrike" kern="1200" cap="none" spc="0" normalizeH="0" baseline="0" noProof="0" dirty="0">
                <a:ln>
                  <a:noFill/>
                </a:ln>
                <a:solidFill>
                  <a:srgbClr val="000000"/>
                </a:solidFill>
                <a:effectLst/>
                <a:uLnTx/>
                <a:uFillTx/>
                <a:latin typeface="微软雅黑" charset="0"/>
                <a:ea typeface="微软雅黑" charset="0"/>
                <a:cs typeface="+mn-cs"/>
                <a:sym typeface="+mn-ea"/>
              </a:rPr>
              <a:t>you!</a:t>
            </a:r>
          </a:p>
        </p:txBody>
      </p:sp>
    </p:spTree>
    <p:extLst>
      <p:ext uri="{BB962C8B-B14F-4D97-AF65-F5344CB8AC3E}">
        <p14:creationId xmlns:p14="http://schemas.microsoft.com/office/powerpoint/2010/main" val="30010595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ph type="title"/>
          </p:nvPr>
        </p:nvSpPr>
        <p:spPr/>
        <p:txBody>
          <a:bodyPr>
            <a:normAutofit/>
          </a:bodyPr>
          <a:lstStyle/>
          <a:p>
            <a:r>
              <a:rPr lang="en-US" altLang="zh-CN" dirty="0"/>
              <a:t>Experiment Results</a:t>
            </a:r>
            <a:endParaRPr lang="zh-CN" altLang="en-US" dirty="0"/>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a:ln>
                  <a:noFill/>
                </a:ln>
                <a:solidFill>
                  <a:srgbClr val="000000">
                    <a:lumMod val="50000"/>
                    <a:lumOff val="50000"/>
                  </a:srgbClr>
                </a:solidFill>
                <a:effectLst/>
                <a:uLnTx/>
                <a:uFillTx/>
                <a:latin typeface="Arial"/>
                <a:ea typeface="微软雅黑"/>
                <a:cs typeface="+mn-cs"/>
              </a:rPr>
              <a:t>page: </a:t>
            </a:r>
            <a:fld id="{0C913308-F349-4B6D-A68A-DD1791B4A57B}" type="slidenum">
              <a:rPr kumimoji="0" lang="zh-CN" altLang="en-US" sz="1000" b="0" i="0" u="none" strike="noStrike" kern="1200" cap="none" spc="0" normalizeH="0" baseline="0" noProof="0" smtClean="0">
                <a:ln>
                  <a:noFill/>
                </a:ln>
                <a:solidFill>
                  <a:srgbClr val="000000">
                    <a:lumMod val="50000"/>
                    <a:lumOff val="50000"/>
                  </a:srgb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000" b="0" i="0" u="none" strike="noStrike" kern="1200" cap="none" spc="0" normalizeH="0" baseline="0" noProof="0" dirty="0">
              <a:ln>
                <a:noFill/>
              </a:ln>
              <a:solidFill>
                <a:srgbClr val="000000">
                  <a:lumMod val="50000"/>
                  <a:lumOff val="50000"/>
                </a:srgbClr>
              </a:solidFill>
              <a:effectLst/>
              <a:uLnTx/>
              <a:uFillTx/>
              <a:latin typeface="Arial"/>
              <a:ea typeface="微软雅黑"/>
              <a:cs typeface="+mn-cs"/>
            </a:endParaRPr>
          </a:p>
        </p:txBody>
      </p:sp>
      <p:graphicFrame>
        <p:nvGraphicFramePr>
          <p:cNvPr id="5" name="Table 9"/>
          <p:cNvGraphicFramePr>
            <a:graphicFrameLocks noGrp="1"/>
          </p:cNvGraphicFramePr>
          <p:nvPr/>
        </p:nvGraphicFramePr>
        <p:xfrm>
          <a:off x="335360" y="1316765"/>
          <a:ext cx="10753196" cy="4113106"/>
        </p:xfrm>
        <a:graphic>
          <a:graphicData uri="http://schemas.openxmlformats.org/drawingml/2006/table">
            <a:tbl>
              <a:tblPr firstRow="1">
                <a:tableStyleId>{5940675A-B579-460E-94D1-54222C63F5DA}</a:tableStyleId>
              </a:tblPr>
              <a:tblGrid>
                <a:gridCol w="1536171">
                  <a:extLst>
                    <a:ext uri="{9D8B030D-6E8A-4147-A177-3AD203B41FA5}">
                      <a16:colId xmlns:a16="http://schemas.microsoft.com/office/drawing/2014/main" val="20000"/>
                    </a:ext>
                  </a:extLst>
                </a:gridCol>
                <a:gridCol w="4416491">
                  <a:extLst>
                    <a:ext uri="{9D8B030D-6E8A-4147-A177-3AD203B41FA5}">
                      <a16:colId xmlns:a16="http://schemas.microsoft.com/office/drawing/2014/main" val="20001"/>
                    </a:ext>
                  </a:extLst>
                </a:gridCol>
                <a:gridCol w="1824203">
                  <a:extLst>
                    <a:ext uri="{9D8B030D-6E8A-4147-A177-3AD203B41FA5}">
                      <a16:colId xmlns:a16="http://schemas.microsoft.com/office/drawing/2014/main" val="20002"/>
                    </a:ext>
                  </a:extLst>
                </a:gridCol>
                <a:gridCol w="960120">
                  <a:extLst>
                    <a:ext uri="{9D8B030D-6E8A-4147-A177-3AD203B41FA5}">
                      <a16:colId xmlns:a16="http://schemas.microsoft.com/office/drawing/2014/main" val="20003"/>
                    </a:ext>
                  </a:extLst>
                </a:gridCol>
                <a:gridCol w="864083">
                  <a:extLst>
                    <a:ext uri="{9D8B030D-6E8A-4147-A177-3AD203B41FA5}">
                      <a16:colId xmlns:a16="http://schemas.microsoft.com/office/drawing/2014/main" val="20004"/>
                    </a:ext>
                  </a:extLst>
                </a:gridCol>
                <a:gridCol w="1152128">
                  <a:extLst>
                    <a:ext uri="{9D8B030D-6E8A-4147-A177-3AD203B41FA5}">
                      <a16:colId xmlns:a16="http://schemas.microsoft.com/office/drawing/2014/main" val="20005"/>
                    </a:ext>
                  </a:extLst>
                </a:gridCol>
              </a:tblGrid>
              <a:tr h="273473">
                <a:tc rowSpan="2" gridSpan="2">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s-ES_tradnl" altLang="en-US" sz="1600" b="0" dirty="0">
                          <a:solidFill>
                            <a:schemeClr val="tx1"/>
                          </a:solidFill>
                          <a:latin typeface="微软雅黑" pitchFamily="34" charset="-122"/>
                          <a:ea typeface="微软雅黑" pitchFamily="34" charset="-122"/>
                        </a:rPr>
                        <a:t>System</a:t>
                      </a:r>
                      <a:endParaRPr lang="es-ES_tradnl" altLang="en-US" sz="1600" b="0" kern="1200" dirty="0">
                        <a:solidFill>
                          <a:schemeClr val="tx1"/>
                        </a:solidFill>
                        <a:latin typeface="微软雅黑" pitchFamily="34" charset="-122"/>
                        <a:ea typeface="微软雅黑" pitchFamily="34" charset="-122"/>
                        <a:cs typeface="+mn-cs"/>
                      </a:endParaRPr>
                    </a:p>
                  </a:txBody>
                  <a:tcPr marL="16933" marR="16933" marT="12700" marB="0" anchor="ctr">
                    <a:solidFill>
                      <a:schemeClr val="accent1">
                        <a:lumMod val="60000"/>
                        <a:lumOff val="40000"/>
                      </a:schemeClr>
                    </a:solidFill>
                  </a:tcPr>
                </a:tc>
                <a:tc rowSpan="2" hMerge="1">
                  <a:txBody>
                    <a:bodyPr/>
                    <a:lstStyle/>
                    <a:p>
                      <a:endParaRPr lang="zh-CN"/>
                    </a:p>
                  </a:txBody>
                  <a:tcPr marL="12700" marR="12700" marT="9525" marB="0" anchor="b">
                    <a:solidFill>
                      <a:schemeClr val="accent1">
                        <a:lumMod val="60000"/>
                        <a:lumOff val="40000"/>
                      </a:schemeClr>
                    </a:solidFill>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es-ES_tradnl" sz="1600" b="0" dirty="0">
                          <a:solidFill>
                            <a:schemeClr val="tx1"/>
                          </a:solidFill>
                          <a:latin typeface="微软雅黑" pitchFamily="34" charset="-122"/>
                          <a:ea typeface="微软雅黑" pitchFamily="34" charset="-122"/>
                        </a:rPr>
                        <a:t>Training </a:t>
                      </a:r>
                      <a:r>
                        <a:rPr lang="es-ES_tradnl" altLang="en-US" sz="1600" b="0" dirty="0">
                          <a:solidFill>
                            <a:schemeClr val="tx1"/>
                          </a:solidFill>
                          <a:latin typeface="微软雅黑" pitchFamily="34" charset="-122"/>
                          <a:ea typeface="微软雅黑" pitchFamily="34" charset="-122"/>
                        </a:rPr>
                        <a:t>Data</a:t>
                      </a:r>
                      <a:endParaRPr lang="es-ES_tradnl" altLang="en-US" sz="1600" b="0" kern="1200" dirty="0">
                        <a:solidFill>
                          <a:schemeClr val="tx1"/>
                        </a:solidFill>
                        <a:latin typeface="微软雅黑" pitchFamily="34" charset="-122"/>
                        <a:ea typeface="微软雅黑" pitchFamily="34" charset="-122"/>
                        <a:cs typeface="+mn-cs"/>
                      </a:endParaRPr>
                    </a:p>
                  </a:txBody>
                  <a:tcPr marL="16933" marR="16933" marT="12700" marB="0" anchor="ctr">
                    <a:solidFill>
                      <a:schemeClr val="accent1">
                        <a:lumMod val="60000"/>
                        <a:lumOff val="40000"/>
                      </a:schemeClr>
                    </a:solidFill>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es-ES_tradnl" sz="1600" b="0" kern="1200" dirty="0">
                          <a:solidFill>
                            <a:schemeClr val="tx1"/>
                          </a:solidFill>
                          <a:latin typeface="微软雅黑" pitchFamily="34" charset="-122"/>
                          <a:ea typeface="微软雅黑" pitchFamily="34" charset="-122"/>
                          <a:cs typeface="+mn-cs"/>
                        </a:rPr>
                        <a:t>Revised Persona</a:t>
                      </a:r>
                    </a:p>
                  </a:txBody>
                  <a:tcPr marL="16933" marR="16933" marT="12700" marB="0" anchor="ctr">
                    <a:solidFill>
                      <a:schemeClr val="accent1">
                        <a:lumMod val="60000"/>
                        <a:lumOff val="40000"/>
                      </a:schemeClr>
                    </a:solidFill>
                  </a:tcPr>
                </a:tc>
                <a:tc hMerge="1">
                  <a:txBody>
                    <a:bodyPr/>
                    <a:lstStyle/>
                    <a:p>
                      <a:endParaRPr lang="zh-CN"/>
                    </a:p>
                  </a:txBody>
                  <a:tcPr marL="12700" marR="12700" marT="9525" marB="0" anchor="ctr">
                    <a:solidFill>
                      <a:schemeClr val="accent1">
                        <a:lumMod val="60000"/>
                        <a:lumOff val="40000"/>
                      </a:schemeClr>
                    </a:solidFill>
                  </a:tcPr>
                </a:tc>
                <a:tc hMerge="1">
                  <a:txBody>
                    <a:bodyPr/>
                    <a:lstStyle/>
                    <a:p>
                      <a:endParaRPr lang="zh-CN"/>
                    </a:p>
                  </a:txBody>
                  <a:tcPr marL="12700" marR="12700" marT="9525" marB="0" anchor="ctr">
                    <a:solidFill>
                      <a:schemeClr val="accent1">
                        <a:lumMod val="60000"/>
                        <a:lumOff val="40000"/>
                      </a:schemeClr>
                    </a:solidFill>
                  </a:tcPr>
                </a:tc>
                <a:extLst>
                  <a:ext uri="{0D108BD9-81ED-4DB2-BD59-A6C34878D82A}">
                    <a16:rowId xmlns:a16="http://schemas.microsoft.com/office/drawing/2014/main" val="10000"/>
                  </a:ext>
                </a:extLst>
              </a:tr>
              <a:tr h="256540">
                <a:tc gridSpan="2" vMerge="1">
                  <a:txBody>
                    <a:bodyPr/>
                    <a:lstStyle/>
                    <a:p>
                      <a:endParaRPr lang="zh-CN"/>
                    </a:p>
                  </a:txBody>
                  <a:tcPr marL="12700" marR="12700" marT="9525" marB="0" anchor="ctr">
                    <a:solidFill>
                      <a:schemeClr val="accent1">
                        <a:lumMod val="60000"/>
                        <a:lumOff val="40000"/>
                      </a:schemeClr>
                    </a:solidFill>
                  </a:tcPr>
                </a:tc>
                <a:tc hMerge="1" vMerge="1">
                  <a:txBody>
                    <a:bodyPr/>
                    <a:lstStyle/>
                    <a:p>
                      <a:endParaRPr lang="zh-CN"/>
                    </a:p>
                  </a:txBody>
                  <a:tcPr marL="12700" marR="12700" marT="9525" marB="0" anchor="b">
                    <a:solidFill>
                      <a:schemeClr val="accent1">
                        <a:lumMod val="60000"/>
                        <a:lumOff val="40000"/>
                      </a:schemeClr>
                    </a:solidFill>
                  </a:tcPr>
                </a:tc>
                <a:tc vMerge="1">
                  <a:txBody>
                    <a:bodyPr/>
                    <a:lstStyle/>
                    <a:p>
                      <a:endParaRPr lang="zh-CN"/>
                    </a:p>
                  </a:txBody>
                  <a:tcPr marL="12700" marR="12700" marT="9525" marB="0" anchor="ctr">
                    <a:solidFill>
                      <a:schemeClr val="accent1">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s-ES_tradnl" sz="1600" b="0" kern="1200" dirty="0">
                          <a:solidFill>
                            <a:schemeClr val="tx1"/>
                          </a:solidFill>
                          <a:latin typeface="微软雅黑" pitchFamily="34" charset="-122"/>
                          <a:ea typeface="微软雅黑" pitchFamily="34" charset="-122"/>
                          <a:cs typeface="+mn-cs"/>
                        </a:rPr>
                        <a:t>hits@1</a:t>
                      </a:r>
                    </a:p>
                  </a:txBody>
                  <a:tcPr marL="16933" marR="16933" marT="12700" marB="0" anchor="ctr">
                    <a:solidFill>
                      <a:schemeClr val="accent1">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s-ES_tradnl" altLang="zh-CN" sz="1600" b="0" kern="1200" dirty="0">
                          <a:solidFill>
                            <a:schemeClr val="tx1"/>
                          </a:solidFill>
                          <a:latin typeface="微软雅黑" pitchFamily="34" charset="-122"/>
                          <a:ea typeface="微软雅黑" pitchFamily="34" charset="-122"/>
                          <a:cs typeface="+mn-cs"/>
                        </a:rPr>
                        <a:t>hits@5</a:t>
                      </a:r>
                      <a:endParaRPr lang="fr-FR" sz="1600" b="0" kern="1200" dirty="0">
                        <a:solidFill>
                          <a:schemeClr val="tx1"/>
                        </a:solidFill>
                        <a:latin typeface="微软雅黑" pitchFamily="34" charset="-122"/>
                        <a:ea typeface="微软雅黑" pitchFamily="34" charset="-122"/>
                        <a:cs typeface="+mn-cs"/>
                      </a:endParaRPr>
                    </a:p>
                  </a:txBody>
                  <a:tcPr marL="16933" marR="16933" marT="12700" marB="0" anchor="ctr">
                    <a:solidFill>
                      <a:schemeClr val="accent1">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s-ES_tradnl" altLang="zh-CN" sz="1600" b="0" kern="1200" dirty="0">
                          <a:solidFill>
                            <a:schemeClr val="tx1"/>
                          </a:solidFill>
                          <a:latin typeface="微软雅黑" pitchFamily="34" charset="-122"/>
                          <a:ea typeface="微软雅黑" pitchFamily="34" charset="-122"/>
                          <a:cs typeface="+mn-cs"/>
                        </a:rPr>
                        <a:t>hits@10</a:t>
                      </a:r>
                    </a:p>
                  </a:txBody>
                  <a:tcPr marL="16933" marR="16933" marT="12700" marB="0" anchor="ctr">
                    <a:solidFill>
                      <a:schemeClr val="accent1">
                        <a:lumMod val="60000"/>
                        <a:lumOff val="40000"/>
                      </a:schemeClr>
                    </a:solidFill>
                  </a:tcPr>
                </a:tc>
                <a:extLst>
                  <a:ext uri="{0D108BD9-81ED-4DB2-BD59-A6C34878D82A}">
                    <a16:rowId xmlns:a16="http://schemas.microsoft.com/office/drawing/2014/main" val="10001"/>
                  </a:ext>
                </a:extLst>
              </a:tr>
              <a:tr h="273473">
                <a:tc rowSpan="3">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b="0" kern="1200" dirty="0" err="1">
                          <a:solidFill>
                            <a:schemeClr val="tx1"/>
                          </a:solidFill>
                          <a:latin typeface="微软雅黑" pitchFamily="34" charset="-122"/>
                          <a:ea typeface="微软雅黑" pitchFamily="34" charset="-122"/>
                          <a:cs typeface="+mn-cs"/>
                        </a:rPr>
                        <a:t>ParlAI</a:t>
                      </a:r>
                      <a:endParaRPr lang="is-IS" sz="1600" b="0" kern="1200" dirty="0">
                        <a:solidFill>
                          <a:schemeClr val="tx1"/>
                        </a:solidFill>
                        <a:latin typeface="微软雅黑" pitchFamily="34" charset="-122"/>
                        <a:ea typeface="微软雅黑" pitchFamily="34" charset="-122"/>
                        <a:cs typeface="+mn-cs"/>
                      </a:endParaRPr>
                    </a:p>
                  </a:txBody>
                  <a:tcPr marL="16933" marR="16933" marT="1270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b="0" kern="1200" dirty="0">
                          <a:solidFill>
                            <a:schemeClr val="tx1"/>
                          </a:solidFill>
                          <a:latin typeface="微软雅黑" pitchFamily="34" charset="-122"/>
                          <a:ea typeface="微软雅黑" pitchFamily="34" charset="-122"/>
                          <a:cs typeface="+mn-cs"/>
                        </a:rPr>
                        <a:t>Seq2Seq</a:t>
                      </a:r>
                      <a:endParaRPr lang="is-IS" sz="1600" b="0" kern="1200" dirty="0">
                        <a:solidFill>
                          <a:schemeClr val="tx1"/>
                        </a:solidFill>
                        <a:latin typeface="微软雅黑" pitchFamily="34" charset="-122"/>
                        <a:ea typeface="微软雅黑" pitchFamily="34" charset="-122"/>
                        <a:cs typeface="+mn-cs"/>
                      </a:endParaRPr>
                    </a:p>
                  </a:txBody>
                  <a:tcPr marL="16933" marR="16933" marT="12700" marB="0" anchor="ctr"/>
                </a:tc>
                <a:tc rowSpan="7">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is-IS" sz="1600" b="0" kern="1200" dirty="0">
                          <a:solidFill>
                            <a:schemeClr val="tx1"/>
                          </a:solidFill>
                          <a:latin typeface="微软雅黑" pitchFamily="34" charset="-122"/>
                          <a:ea typeface="微软雅黑" pitchFamily="34" charset="-122"/>
                          <a:cs typeface="+mn-cs"/>
                        </a:rPr>
                        <a:t>Revised</a:t>
                      </a:r>
                    </a:p>
                  </a:txBody>
                  <a:tcPr marL="16933" marR="16933" marT="1270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is-IS" sz="1600" b="0" kern="1200" dirty="0">
                          <a:solidFill>
                            <a:schemeClr val="tx1"/>
                          </a:solidFill>
                          <a:latin typeface="微软雅黑" pitchFamily="34" charset="-122"/>
                          <a:ea typeface="微软雅黑" pitchFamily="34" charset="-122"/>
                          <a:cs typeface="+mn-cs"/>
                        </a:rPr>
                        <a:t>0.082</a:t>
                      </a:r>
                    </a:p>
                  </a:txBody>
                  <a:tcPr marL="16933" marR="16933" marT="1270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is-IS" sz="1600" b="0" kern="1200" dirty="0">
                          <a:solidFill>
                            <a:schemeClr val="tx1"/>
                          </a:solidFill>
                          <a:latin typeface="微软雅黑" pitchFamily="34" charset="-122"/>
                          <a:ea typeface="微软雅黑" pitchFamily="34" charset="-122"/>
                          <a:cs typeface="+mn-cs"/>
                        </a:rPr>
                        <a:t>-</a:t>
                      </a:r>
                    </a:p>
                  </a:txBody>
                  <a:tcPr marL="16933" marR="16933" marT="1270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600" b="0" kern="1200" dirty="0">
                          <a:solidFill>
                            <a:schemeClr val="tx1"/>
                          </a:solidFill>
                          <a:latin typeface="微软雅黑" pitchFamily="34" charset="-122"/>
                          <a:ea typeface="微软雅黑" pitchFamily="34" charset="-122"/>
                          <a:cs typeface="+mn-cs"/>
                        </a:rPr>
                        <a:t>-</a:t>
                      </a:r>
                    </a:p>
                  </a:txBody>
                  <a:tcPr marL="16933" marR="16933" marT="12700" marB="0" anchor="ctr"/>
                </a:tc>
                <a:extLst>
                  <a:ext uri="{0D108BD9-81ED-4DB2-BD59-A6C34878D82A}">
                    <a16:rowId xmlns:a16="http://schemas.microsoft.com/office/drawing/2014/main" val="10002"/>
                  </a:ext>
                </a:extLst>
              </a:tr>
              <a:tr h="256540">
                <a:tc vMerge="1">
                  <a:txBody>
                    <a:bodyPr/>
                    <a:lstStyle/>
                    <a:p>
                      <a:endParaRPr lang="zh-CN"/>
                    </a:p>
                  </a:txBody>
                  <a:tcPr marL="12700" marR="12700" marT="9525" marB="0" anchor="b"/>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b="0" kern="1200" dirty="0">
                          <a:solidFill>
                            <a:schemeClr val="tx1"/>
                          </a:solidFill>
                          <a:latin typeface="微软雅黑" pitchFamily="34" charset="-122"/>
                          <a:ea typeface="微软雅黑" pitchFamily="34" charset="-122"/>
                          <a:cs typeface="+mn-cs"/>
                        </a:rPr>
                        <a:t>Starspace</a:t>
                      </a:r>
                    </a:p>
                  </a:txBody>
                  <a:tcPr marL="16933" marR="16933" marT="12700" marB="0" anchor="ctr"/>
                </a:tc>
                <a:tc vMerge="1">
                  <a:txBody>
                    <a:bodyPr/>
                    <a:lstStyle/>
                    <a:p>
                      <a:endParaRPr lang="zh-CN"/>
                    </a:p>
                  </a:txBody>
                  <a:tcPr marL="12700" marR="12700" marT="9525" marB="0" anchor="b"/>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is-IS" sz="1600" b="0" kern="1200" dirty="0">
                          <a:solidFill>
                            <a:schemeClr val="tx1"/>
                          </a:solidFill>
                          <a:latin typeface="微软雅黑" pitchFamily="34" charset="-122"/>
                          <a:ea typeface="微软雅黑" pitchFamily="34" charset="-122"/>
                          <a:cs typeface="+mn-cs"/>
                        </a:rPr>
                        <a:t>0.322</a:t>
                      </a:r>
                    </a:p>
                  </a:txBody>
                  <a:tcPr marL="16933" marR="16933" marT="1270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is-IS" sz="1600" b="0" kern="1200" dirty="0">
                          <a:solidFill>
                            <a:schemeClr val="tx1"/>
                          </a:solidFill>
                          <a:latin typeface="微软雅黑" pitchFamily="34" charset="-122"/>
                          <a:ea typeface="微软雅黑" pitchFamily="34" charset="-122"/>
                          <a:cs typeface="+mn-cs"/>
                        </a:rPr>
                        <a:t>-</a:t>
                      </a:r>
                    </a:p>
                  </a:txBody>
                  <a:tcPr marL="16933" marR="16933" marT="1270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600" b="0" kern="1200" dirty="0">
                          <a:solidFill>
                            <a:schemeClr val="tx1"/>
                          </a:solidFill>
                          <a:latin typeface="微软雅黑" pitchFamily="34" charset="-122"/>
                          <a:ea typeface="微软雅黑" pitchFamily="34" charset="-122"/>
                          <a:cs typeface="+mn-cs"/>
                        </a:rPr>
                        <a:t>-</a:t>
                      </a:r>
                    </a:p>
                  </a:txBody>
                  <a:tcPr marL="16933" marR="16933" marT="12700" marB="0" anchor="ctr"/>
                </a:tc>
                <a:extLst>
                  <a:ext uri="{0D108BD9-81ED-4DB2-BD59-A6C34878D82A}">
                    <a16:rowId xmlns:a16="http://schemas.microsoft.com/office/drawing/2014/main" val="10003"/>
                  </a:ext>
                </a:extLst>
              </a:tr>
              <a:tr h="256540">
                <a:tc vMerge="1">
                  <a:txBody>
                    <a:bodyPr/>
                    <a:lstStyle/>
                    <a:p>
                      <a:endParaRPr lang="zh-CN"/>
                    </a:p>
                  </a:txBody>
                  <a:tcPr marL="12700" marR="12700" marT="9525" marB="0" anchor="b"/>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b="0" kern="1200" dirty="0">
                          <a:solidFill>
                            <a:schemeClr val="tx1"/>
                          </a:solidFill>
                          <a:latin typeface="微软雅黑" pitchFamily="34" charset="-122"/>
                          <a:ea typeface="微软雅黑" pitchFamily="34" charset="-122"/>
                          <a:cs typeface="+mn-cs"/>
                        </a:rPr>
                        <a:t>KV Profile Memory</a:t>
                      </a:r>
                      <a:endParaRPr lang="is-IS" altLang="zh-CN" sz="1600" b="0" kern="1200" dirty="0">
                        <a:solidFill>
                          <a:schemeClr val="tx1"/>
                        </a:solidFill>
                        <a:latin typeface="微软雅黑" pitchFamily="34" charset="-122"/>
                        <a:ea typeface="微软雅黑" pitchFamily="34" charset="-122"/>
                        <a:cs typeface="+mn-cs"/>
                      </a:endParaRPr>
                    </a:p>
                  </a:txBody>
                  <a:tcPr marL="16933" marR="16933" marT="12700" marB="0" anchor="ctr"/>
                </a:tc>
                <a:tc vMerge="1">
                  <a:txBody>
                    <a:bodyPr/>
                    <a:lstStyle/>
                    <a:p>
                      <a:endParaRPr lang="zh-CN"/>
                    </a:p>
                  </a:txBody>
                  <a:tcPr marL="12700" marR="12700" marT="9525" marB="0" anchor="b"/>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is-IS" sz="1600" dirty="0">
                          <a:latin typeface="微软雅黑" pitchFamily="34" charset="-122"/>
                          <a:ea typeface="微软雅黑" pitchFamily="34" charset="-122"/>
                          <a:sym typeface="+mn-ea"/>
                        </a:rPr>
                        <a:t>0.351</a:t>
                      </a:r>
                      <a:endParaRPr lang="is-IS" sz="1600" b="0" kern="1200" dirty="0">
                        <a:solidFill>
                          <a:schemeClr val="tx1"/>
                        </a:solidFill>
                        <a:latin typeface="微软雅黑" pitchFamily="34" charset="-122"/>
                        <a:ea typeface="微软雅黑" pitchFamily="34" charset="-122"/>
                        <a:cs typeface="+mn-cs"/>
                      </a:endParaRPr>
                    </a:p>
                  </a:txBody>
                  <a:tcPr marL="16933" marR="16933" marT="1270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is-IS" sz="1600" b="0" kern="1200" dirty="0">
                          <a:solidFill>
                            <a:schemeClr val="tx1"/>
                          </a:solidFill>
                          <a:latin typeface="微软雅黑" pitchFamily="34" charset="-122"/>
                          <a:ea typeface="微软雅黑" pitchFamily="34" charset="-122"/>
                          <a:cs typeface="+mn-cs"/>
                        </a:rPr>
                        <a:t>-</a:t>
                      </a:r>
                    </a:p>
                  </a:txBody>
                  <a:tcPr marL="16933" marR="16933" marT="1270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600" b="0" kern="1200" dirty="0">
                          <a:solidFill>
                            <a:schemeClr val="tx1"/>
                          </a:solidFill>
                          <a:latin typeface="微软雅黑" pitchFamily="34" charset="-122"/>
                          <a:ea typeface="微软雅黑" pitchFamily="34" charset="-122"/>
                          <a:cs typeface="+mn-cs"/>
                        </a:rPr>
                        <a:t>-</a:t>
                      </a:r>
                    </a:p>
                  </a:txBody>
                  <a:tcPr marL="16933" marR="16933" marT="12700" marB="0" anchor="ctr"/>
                </a:tc>
                <a:extLst>
                  <a:ext uri="{0D108BD9-81ED-4DB2-BD59-A6C34878D82A}">
                    <a16:rowId xmlns:a16="http://schemas.microsoft.com/office/drawing/2014/main" val="10004"/>
                  </a:ext>
                </a:extLst>
              </a:tr>
              <a:tr h="256540">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b="0" kern="1200" dirty="0">
                          <a:solidFill>
                            <a:schemeClr val="tx1"/>
                          </a:solidFill>
                          <a:latin typeface="微软雅黑" pitchFamily="34" charset="-122"/>
                          <a:ea typeface="微软雅黑" pitchFamily="34" charset="-122"/>
                          <a:cs typeface="+mn-cs"/>
                        </a:rPr>
                        <a:t>Baseline</a:t>
                      </a:r>
                    </a:p>
                  </a:txBody>
                  <a:tcPr marL="16933" marR="16933" marT="1270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b="0" dirty="0">
                          <a:solidFill>
                            <a:schemeClr val="tx1"/>
                          </a:solidFill>
                          <a:latin typeface="微软雅黑" pitchFamily="34" charset="-122"/>
                          <a:ea typeface="微软雅黑" pitchFamily="34" charset="-122"/>
                        </a:rPr>
                        <a:t>Sequential Matching Network(SMN)</a:t>
                      </a:r>
                      <a:endParaRPr lang="en-US" altLang="zh-CN" sz="1600" b="0" kern="1200" dirty="0">
                        <a:solidFill>
                          <a:schemeClr val="tx1"/>
                        </a:solidFill>
                        <a:latin typeface="微软雅黑" pitchFamily="34" charset="-122"/>
                        <a:ea typeface="微软雅黑" pitchFamily="34" charset="-122"/>
                        <a:cs typeface="+mn-cs"/>
                      </a:endParaRPr>
                    </a:p>
                  </a:txBody>
                  <a:tcPr marL="16933" marR="16933" marT="12700" marB="0" anchor="ctr"/>
                </a:tc>
                <a:tc vMerge="1">
                  <a:txBody>
                    <a:bodyPr/>
                    <a:lstStyle/>
                    <a:p>
                      <a:endParaRPr lang="zh-CN"/>
                    </a:p>
                  </a:txBody>
                  <a:tcPr marL="12700" marR="12700" marT="9525" marB="0" anchor="b"/>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is-IS" altLang="zh-CN" sz="1600" b="0" kern="1200" dirty="0">
                          <a:solidFill>
                            <a:schemeClr val="tx1"/>
                          </a:solidFill>
                          <a:latin typeface="微软雅黑" pitchFamily="34" charset="-122"/>
                          <a:ea typeface="微软雅黑" pitchFamily="34" charset="-122"/>
                          <a:cs typeface="+mn-cs"/>
                        </a:rPr>
                        <a:t>0.5670</a:t>
                      </a:r>
                    </a:p>
                  </a:txBody>
                  <a:tcPr marL="16933" marR="16933" marT="1270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is-IS" altLang="zh-CN" sz="1600" b="0" kern="1200" dirty="0">
                          <a:solidFill>
                            <a:schemeClr val="tx1"/>
                          </a:solidFill>
                          <a:latin typeface="微软雅黑" pitchFamily="34" charset="-122"/>
                          <a:ea typeface="微软雅黑" pitchFamily="34" charset="-122"/>
                          <a:cs typeface="+mn-cs"/>
                        </a:rPr>
                        <a:t>0.8780</a:t>
                      </a:r>
                    </a:p>
                  </a:txBody>
                  <a:tcPr marL="16933" marR="16933" marT="1270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b="0" kern="1200" dirty="0">
                          <a:solidFill>
                            <a:schemeClr val="tx1"/>
                          </a:solidFill>
                          <a:latin typeface="微软雅黑" pitchFamily="34" charset="-122"/>
                          <a:ea typeface="微软雅黑" pitchFamily="34" charset="-122"/>
                          <a:cs typeface="+mn-cs"/>
                        </a:rPr>
                        <a:t>0.9635</a:t>
                      </a:r>
                    </a:p>
                  </a:txBody>
                  <a:tcPr marL="16933" marR="16933" marT="12700" marB="0" anchor="ctr"/>
                </a:tc>
                <a:extLst>
                  <a:ext uri="{0D108BD9-81ED-4DB2-BD59-A6C34878D82A}">
                    <a16:rowId xmlns:a16="http://schemas.microsoft.com/office/drawing/2014/main" val="10005"/>
                  </a:ext>
                </a:extLst>
              </a:tr>
              <a:tr h="256540">
                <a:tc rowSpan="8">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600" b="0" kern="1200" dirty="0">
                          <a:solidFill>
                            <a:schemeClr val="tx1"/>
                          </a:solidFill>
                          <a:latin typeface="微软雅黑" pitchFamily="34" charset="-122"/>
                          <a:ea typeface="微软雅黑" pitchFamily="34" charset="-122"/>
                          <a:cs typeface="+mn-cs"/>
                        </a:rPr>
                        <a:t>Our Method</a:t>
                      </a:r>
                    </a:p>
                  </a:txBody>
                  <a:tcPr marL="16933" marR="16933" marT="1270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b="0" dirty="0" err="1">
                          <a:solidFill>
                            <a:schemeClr val="tx1"/>
                          </a:solidFill>
                          <a:latin typeface="微软雅黑" pitchFamily="34" charset="-122"/>
                          <a:ea typeface="微软雅黑" pitchFamily="34" charset="-122"/>
                        </a:rPr>
                        <a:t>SMN</a:t>
                      </a:r>
                      <a:r>
                        <a:rPr lang="en-US" sz="1600" b="0" kern="1200" baseline="0" dirty="0" err="1">
                          <a:solidFill>
                            <a:schemeClr val="tx1"/>
                          </a:solidFill>
                          <a:latin typeface="微软雅黑" pitchFamily="34" charset="-122"/>
                          <a:ea typeface="微软雅黑" pitchFamily="34" charset="-122"/>
                          <a:cs typeface="+mn-cs"/>
                        </a:rPr>
                        <a:t>+Bigram</a:t>
                      </a:r>
                      <a:endParaRPr lang="en-US" sz="1600" b="0" kern="1200" dirty="0">
                        <a:solidFill>
                          <a:schemeClr val="tx1"/>
                        </a:solidFill>
                        <a:latin typeface="微软雅黑" pitchFamily="34" charset="-122"/>
                        <a:ea typeface="微软雅黑" pitchFamily="34" charset="-122"/>
                        <a:cs typeface="+mn-cs"/>
                      </a:endParaRPr>
                    </a:p>
                  </a:txBody>
                  <a:tcPr marL="16933" marR="16933" marT="12700" marB="0" anchor="ctr"/>
                </a:tc>
                <a:tc vMerge="1">
                  <a:txBody>
                    <a:bodyPr/>
                    <a:lstStyle/>
                    <a:p>
                      <a:endParaRPr lang="zh-CN"/>
                    </a:p>
                  </a:txBody>
                  <a:tcPr marL="12700" marR="12700" marT="9525" marB="0" anchor="b"/>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is-IS" sz="1600" b="0" kern="1200" dirty="0">
                          <a:solidFill>
                            <a:schemeClr val="tx1"/>
                          </a:solidFill>
                          <a:latin typeface="微软雅黑" pitchFamily="34" charset="-122"/>
                          <a:ea typeface="微软雅黑" pitchFamily="34" charset="-122"/>
                          <a:cs typeface="+mn-cs"/>
                        </a:rPr>
                        <a:t>0.5710</a:t>
                      </a:r>
                    </a:p>
                  </a:txBody>
                  <a:tcPr marL="16933" marR="16933" marT="1270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is-IS" sz="1600" b="0" kern="1200" dirty="0">
                          <a:solidFill>
                            <a:schemeClr val="tx1"/>
                          </a:solidFill>
                          <a:latin typeface="微软雅黑" pitchFamily="34" charset="-122"/>
                          <a:ea typeface="微软雅黑" pitchFamily="34" charset="-122"/>
                          <a:cs typeface="+mn-cs"/>
                        </a:rPr>
                        <a:t>0.8839</a:t>
                      </a:r>
                    </a:p>
                  </a:txBody>
                  <a:tcPr marL="16933" marR="16933" marT="1270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600" b="0" kern="1200" dirty="0">
                          <a:solidFill>
                            <a:schemeClr val="tx1"/>
                          </a:solidFill>
                          <a:latin typeface="微软雅黑" pitchFamily="34" charset="-122"/>
                          <a:ea typeface="微软雅黑" pitchFamily="34" charset="-122"/>
                          <a:cs typeface="+mn-cs"/>
                        </a:rPr>
                        <a:t>0.9692</a:t>
                      </a:r>
                    </a:p>
                  </a:txBody>
                  <a:tcPr marL="16933" marR="16933" marT="12700" marB="0" anchor="ctr"/>
                </a:tc>
                <a:extLst>
                  <a:ext uri="{0D108BD9-81ED-4DB2-BD59-A6C34878D82A}">
                    <a16:rowId xmlns:a16="http://schemas.microsoft.com/office/drawing/2014/main" val="10006"/>
                  </a:ext>
                </a:extLst>
              </a:tr>
              <a:tr h="256540">
                <a:tc vMerge="1">
                  <a:txBody>
                    <a:bodyPr/>
                    <a:lstStyle/>
                    <a:p>
                      <a:endParaRPr lang="zh-CN"/>
                    </a:p>
                  </a:txBody>
                  <a:tcPr marL="12700" marR="12700" marT="9525" marB="0" anchor="b"/>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b="0" dirty="0" err="1">
                          <a:solidFill>
                            <a:schemeClr val="tx1"/>
                          </a:solidFill>
                          <a:latin typeface="微软雅黑" pitchFamily="34" charset="-122"/>
                          <a:ea typeface="微软雅黑" pitchFamily="34" charset="-122"/>
                        </a:rPr>
                        <a:t>SMN</a:t>
                      </a:r>
                      <a:r>
                        <a:rPr lang="en-US" altLang="zh-CN" sz="1600" b="0" kern="1200" baseline="0" dirty="0" err="1">
                          <a:solidFill>
                            <a:schemeClr val="tx1"/>
                          </a:solidFill>
                          <a:latin typeface="微软雅黑" pitchFamily="34" charset="-122"/>
                          <a:ea typeface="微软雅黑" pitchFamily="34" charset="-122"/>
                          <a:cs typeface="+mn-cs"/>
                        </a:rPr>
                        <a:t>+Bigram+Bi-RNN</a:t>
                      </a:r>
                      <a:r>
                        <a:rPr lang="en-US" altLang="zh-CN" sz="1600" b="0" kern="1200" baseline="0" dirty="0">
                          <a:solidFill>
                            <a:schemeClr val="tx1"/>
                          </a:solidFill>
                          <a:latin typeface="微软雅黑" pitchFamily="34" charset="-122"/>
                          <a:ea typeface="微软雅黑" pitchFamily="34" charset="-122"/>
                          <a:cs typeface="+mn-cs"/>
                        </a:rPr>
                        <a:t>(M1~M4)</a:t>
                      </a:r>
                      <a:endParaRPr lang="en-US" altLang="zh-CN" sz="1600" b="0" kern="1200" dirty="0">
                        <a:solidFill>
                          <a:schemeClr val="tx1"/>
                        </a:solidFill>
                        <a:latin typeface="微软雅黑" pitchFamily="34" charset="-122"/>
                        <a:ea typeface="微软雅黑" pitchFamily="34" charset="-122"/>
                        <a:cs typeface="+mn-cs"/>
                      </a:endParaRPr>
                    </a:p>
                  </a:txBody>
                  <a:tcPr marL="16933" marR="16933" marT="12700" marB="0" anchor="ctr"/>
                </a:tc>
                <a:tc vMerge="1">
                  <a:txBody>
                    <a:bodyPr/>
                    <a:lstStyle/>
                    <a:p>
                      <a:endParaRPr lang="zh-CN"/>
                    </a:p>
                  </a:txBody>
                  <a:tcPr marL="12700" marR="12700" marT="9525" marB="0" anchor="b"/>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600" b="0" kern="1200" dirty="0">
                          <a:solidFill>
                            <a:schemeClr val="tx1"/>
                          </a:solidFill>
                          <a:latin typeface="微软雅黑" pitchFamily="34" charset="-122"/>
                          <a:ea typeface="微软雅黑" pitchFamily="34" charset="-122"/>
                          <a:cs typeface="+mn-cs"/>
                        </a:rPr>
                        <a:t>0.5839</a:t>
                      </a:r>
                      <a:endParaRPr lang="cs-CZ" sz="1600" b="0" kern="1200" dirty="0">
                        <a:solidFill>
                          <a:schemeClr val="tx1"/>
                        </a:solidFill>
                        <a:latin typeface="微软雅黑" pitchFamily="34" charset="-122"/>
                        <a:ea typeface="微软雅黑" pitchFamily="34" charset="-122"/>
                        <a:cs typeface="+mn-cs"/>
                      </a:endParaRPr>
                    </a:p>
                  </a:txBody>
                  <a:tcPr marL="16933" marR="16933" marT="1270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600" b="0" kern="1200" dirty="0">
                          <a:solidFill>
                            <a:schemeClr val="tx1"/>
                          </a:solidFill>
                          <a:latin typeface="微软雅黑" pitchFamily="34" charset="-122"/>
                          <a:ea typeface="微软雅黑" pitchFamily="34" charset="-122"/>
                          <a:cs typeface="+mn-cs"/>
                        </a:rPr>
                        <a:t>0.8853</a:t>
                      </a:r>
                      <a:endParaRPr lang="ru-RU" sz="1600" b="0" kern="1200" dirty="0">
                        <a:solidFill>
                          <a:schemeClr val="tx1"/>
                        </a:solidFill>
                        <a:latin typeface="微软雅黑" pitchFamily="34" charset="-122"/>
                        <a:ea typeface="微软雅黑" pitchFamily="34" charset="-122"/>
                        <a:cs typeface="+mn-cs"/>
                      </a:endParaRPr>
                    </a:p>
                  </a:txBody>
                  <a:tcPr marL="16933" marR="16933" marT="1270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600" b="0" kern="1200" dirty="0">
                          <a:solidFill>
                            <a:schemeClr val="tx1"/>
                          </a:solidFill>
                          <a:latin typeface="微软雅黑" pitchFamily="34" charset="-122"/>
                          <a:ea typeface="微软雅黑" pitchFamily="34" charset="-122"/>
                          <a:cs typeface="+mn-cs"/>
                        </a:rPr>
                        <a:t>0.9682</a:t>
                      </a:r>
                    </a:p>
                  </a:txBody>
                  <a:tcPr marL="16933" marR="16933" marT="12700" marB="0" anchor="ctr"/>
                </a:tc>
                <a:extLst>
                  <a:ext uri="{0D108BD9-81ED-4DB2-BD59-A6C34878D82A}">
                    <a16:rowId xmlns:a16="http://schemas.microsoft.com/office/drawing/2014/main" val="10007"/>
                  </a:ext>
                </a:extLst>
              </a:tr>
              <a:tr h="256540">
                <a:tc vMerge="1">
                  <a:txBody>
                    <a:bodyPr/>
                    <a:lstStyle/>
                    <a:p>
                      <a:endParaRPr lang="zh-CN"/>
                    </a:p>
                  </a:txBody>
                  <a:tcPr marL="12700" marR="12700" marT="9525" marB="0" anchor="b"/>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b="0" dirty="0" err="1">
                          <a:solidFill>
                            <a:schemeClr val="tx1"/>
                          </a:solidFill>
                          <a:latin typeface="微软雅黑" pitchFamily="34" charset="-122"/>
                          <a:ea typeface="微软雅黑" pitchFamily="34" charset="-122"/>
                        </a:rPr>
                        <a:t>SMN</a:t>
                      </a:r>
                      <a:r>
                        <a:rPr lang="en-US" altLang="zh-CN" sz="1600" b="0" kern="1200" baseline="0" dirty="0" err="1">
                          <a:solidFill>
                            <a:schemeClr val="tx1"/>
                          </a:solidFill>
                          <a:latin typeface="微软雅黑" pitchFamily="34" charset="-122"/>
                          <a:ea typeface="微软雅黑" pitchFamily="34" charset="-122"/>
                          <a:cs typeface="+mn-cs"/>
                        </a:rPr>
                        <a:t>+Bigram+Bi-RNN</a:t>
                      </a:r>
                      <a:r>
                        <a:rPr lang="en-US" altLang="zh-CN" sz="1600" b="0" kern="1200" baseline="0" dirty="0">
                          <a:solidFill>
                            <a:schemeClr val="tx1"/>
                          </a:solidFill>
                          <a:latin typeface="微软雅黑" pitchFamily="34" charset="-122"/>
                          <a:ea typeface="微软雅黑" pitchFamily="34" charset="-122"/>
                          <a:cs typeface="+mn-cs"/>
                        </a:rPr>
                        <a:t>(M1~M10)</a:t>
                      </a:r>
                      <a:endParaRPr lang="en-US" altLang="zh-CN" sz="1600" b="0" kern="1200" dirty="0">
                        <a:solidFill>
                          <a:schemeClr val="tx1"/>
                        </a:solidFill>
                        <a:latin typeface="微软雅黑" pitchFamily="34" charset="-122"/>
                        <a:ea typeface="微软雅黑" pitchFamily="34" charset="-122"/>
                        <a:cs typeface="+mn-cs"/>
                      </a:endParaRPr>
                    </a:p>
                  </a:txBody>
                  <a:tcPr marL="16933" marR="16933" marT="12700" marB="0" anchor="ctr"/>
                </a:tc>
                <a:tc vMerge="1">
                  <a:txBody>
                    <a:bodyPr/>
                    <a:lstStyle/>
                    <a:p>
                      <a:endParaRPr lang="zh-CN"/>
                    </a:p>
                  </a:txBody>
                  <a:tcPr marL="12700" marR="12700" marT="9525" marB="0" anchor="b"/>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600" b="0" kern="1200" dirty="0">
                          <a:solidFill>
                            <a:schemeClr val="tx1"/>
                          </a:solidFill>
                          <a:latin typeface="微软雅黑" pitchFamily="34" charset="-122"/>
                          <a:ea typeface="微软雅黑" pitchFamily="34" charset="-122"/>
                          <a:cs typeface="+mn-cs"/>
                        </a:rPr>
                        <a:t>0.5897</a:t>
                      </a:r>
                      <a:endParaRPr lang="uk-UA" sz="1600" b="0" kern="1200" dirty="0">
                        <a:solidFill>
                          <a:schemeClr val="tx1"/>
                        </a:solidFill>
                        <a:latin typeface="微软雅黑" pitchFamily="34" charset="-122"/>
                        <a:ea typeface="微软雅黑" pitchFamily="34" charset="-122"/>
                        <a:cs typeface="+mn-cs"/>
                      </a:endParaRPr>
                    </a:p>
                  </a:txBody>
                  <a:tcPr marL="16933" marR="16933" marT="1270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600" b="0" kern="1200" dirty="0">
                          <a:solidFill>
                            <a:schemeClr val="tx1"/>
                          </a:solidFill>
                          <a:latin typeface="微软雅黑" pitchFamily="34" charset="-122"/>
                          <a:ea typeface="微软雅黑" pitchFamily="34" charset="-122"/>
                          <a:cs typeface="+mn-cs"/>
                        </a:rPr>
                        <a:t>0.8880</a:t>
                      </a:r>
                      <a:endParaRPr lang="cs-CZ" sz="1600" b="0" kern="1200" dirty="0">
                        <a:solidFill>
                          <a:schemeClr val="tx1"/>
                        </a:solidFill>
                        <a:latin typeface="微软雅黑" pitchFamily="34" charset="-122"/>
                        <a:ea typeface="微软雅黑" pitchFamily="34" charset="-122"/>
                        <a:cs typeface="+mn-cs"/>
                      </a:endParaRPr>
                    </a:p>
                  </a:txBody>
                  <a:tcPr marL="16933" marR="16933" marT="1270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600" b="0" kern="1200" dirty="0">
                          <a:solidFill>
                            <a:schemeClr val="tx1"/>
                          </a:solidFill>
                          <a:latin typeface="微软雅黑" pitchFamily="34" charset="-122"/>
                          <a:ea typeface="微软雅黑" pitchFamily="34" charset="-122"/>
                          <a:cs typeface="+mn-cs"/>
                        </a:rPr>
                        <a:t>0.9685</a:t>
                      </a:r>
                    </a:p>
                  </a:txBody>
                  <a:tcPr marL="16933" marR="16933" marT="12700" marB="0" anchor="ctr"/>
                </a:tc>
                <a:extLst>
                  <a:ext uri="{0D108BD9-81ED-4DB2-BD59-A6C34878D82A}">
                    <a16:rowId xmlns:a16="http://schemas.microsoft.com/office/drawing/2014/main" val="10008"/>
                  </a:ext>
                </a:extLst>
              </a:tr>
              <a:tr h="256540">
                <a:tc vMerge="1">
                  <a:txBody>
                    <a:bodyPr/>
                    <a:lstStyle/>
                    <a:p>
                      <a:endParaRPr lang="zh-CN"/>
                    </a:p>
                  </a:txBody>
                  <a:tcPr marL="12700" marR="12700" marT="9525" marB="0" anchor="b"/>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b="0" dirty="0" err="1">
                          <a:solidFill>
                            <a:schemeClr val="tx1"/>
                          </a:solidFill>
                          <a:latin typeface="微软雅黑" pitchFamily="34" charset="-122"/>
                          <a:ea typeface="微软雅黑" pitchFamily="34" charset="-122"/>
                        </a:rPr>
                        <a:t>SMN</a:t>
                      </a:r>
                      <a:r>
                        <a:rPr lang="en-US" altLang="zh-CN" sz="1600" b="0" kern="1200" baseline="0" dirty="0" err="1">
                          <a:solidFill>
                            <a:schemeClr val="tx1"/>
                          </a:solidFill>
                          <a:latin typeface="微软雅黑" pitchFamily="34" charset="-122"/>
                          <a:ea typeface="微软雅黑" pitchFamily="34" charset="-122"/>
                          <a:cs typeface="+mn-cs"/>
                        </a:rPr>
                        <a:t>+Bigram+Bi-RNN</a:t>
                      </a:r>
                      <a:r>
                        <a:rPr lang="en-US" altLang="zh-CN" sz="1600" b="0" kern="1200" baseline="0" dirty="0">
                          <a:solidFill>
                            <a:schemeClr val="tx1"/>
                          </a:solidFill>
                          <a:latin typeface="微软雅黑" pitchFamily="34" charset="-122"/>
                          <a:ea typeface="微软雅黑" pitchFamily="34" charset="-122"/>
                          <a:cs typeface="+mn-cs"/>
                        </a:rPr>
                        <a:t>(M1~M10) </a:t>
                      </a:r>
                    </a:p>
                  </a:txBody>
                  <a:tcPr marL="16933" marR="16933" marT="12700" marB="0" anchor="ctr"/>
                </a:tc>
                <a:tc rowSpan="5">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is-IS" altLang="zh-CN" sz="1600" b="0" kern="1200" dirty="0">
                          <a:solidFill>
                            <a:schemeClr val="tx1"/>
                          </a:solidFill>
                          <a:latin typeface="微软雅黑" pitchFamily="34" charset="-122"/>
                          <a:ea typeface="微软雅黑" pitchFamily="34" charset="-122"/>
                          <a:cs typeface="+mn-cs"/>
                        </a:rPr>
                        <a:t>Revised+Original</a:t>
                      </a:r>
                      <a:endParaRPr lang="is-IS" sz="1600" b="0" kern="1200" dirty="0">
                        <a:solidFill>
                          <a:schemeClr val="tx1"/>
                        </a:solidFill>
                        <a:latin typeface="微软雅黑" pitchFamily="34" charset="-122"/>
                        <a:ea typeface="微软雅黑" pitchFamily="34" charset="-122"/>
                        <a:cs typeface="+mn-cs"/>
                      </a:endParaRPr>
                    </a:p>
                  </a:txBody>
                  <a:tcPr marL="16933" marR="16933" marT="1270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is-IS" sz="1600" b="0" kern="1200" dirty="0">
                          <a:solidFill>
                            <a:schemeClr val="tx1"/>
                          </a:solidFill>
                          <a:latin typeface="微软雅黑" pitchFamily="34" charset="-122"/>
                          <a:ea typeface="微软雅黑" pitchFamily="34" charset="-122"/>
                          <a:cs typeface="+mn-cs"/>
                        </a:rPr>
                        <a:t>0.6122</a:t>
                      </a:r>
                    </a:p>
                  </a:txBody>
                  <a:tcPr marL="16933" marR="16933" marT="1270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is-IS" sz="1600" b="0" kern="1200" dirty="0">
                          <a:solidFill>
                            <a:schemeClr val="tx1"/>
                          </a:solidFill>
                          <a:latin typeface="微软雅黑" pitchFamily="34" charset="-122"/>
                          <a:ea typeface="微软雅黑" pitchFamily="34" charset="-122"/>
                          <a:cs typeface="+mn-cs"/>
                        </a:rPr>
                        <a:t>0.9020</a:t>
                      </a:r>
                    </a:p>
                  </a:txBody>
                  <a:tcPr marL="16933" marR="16933" marT="1270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600" b="0" kern="1200" dirty="0">
                          <a:solidFill>
                            <a:schemeClr val="tx1"/>
                          </a:solidFill>
                          <a:latin typeface="微软雅黑" pitchFamily="34" charset="-122"/>
                          <a:ea typeface="微软雅黑" pitchFamily="34" charset="-122"/>
                          <a:cs typeface="+mn-cs"/>
                        </a:rPr>
                        <a:t>0.9725</a:t>
                      </a:r>
                    </a:p>
                  </a:txBody>
                  <a:tcPr marL="16933" marR="16933" marT="12700" marB="0" anchor="ctr"/>
                </a:tc>
                <a:extLst>
                  <a:ext uri="{0D108BD9-81ED-4DB2-BD59-A6C34878D82A}">
                    <a16:rowId xmlns:a16="http://schemas.microsoft.com/office/drawing/2014/main" val="10009"/>
                  </a:ext>
                </a:extLst>
              </a:tr>
              <a:tr h="256540">
                <a:tc vMerge="1">
                  <a:txBody>
                    <a:bodyPr/>
                    <a:lstStyle/>
                    <a:p>
                      <a:endParaRPr lang="zh-CN"/>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b="0" dirty="0" err="1">
                          <a:solidFill>
                            <a:schemeClr val="tx1"/>
                          </a:solidFill>
                          <a:latin typeface="微软雅黑" pitchFamily="34" charset="-122"/>
                          <a:ea typeface="微软雅黑" pitchFamily="34" charset="-122"/>
                        </a:rPr>
                        <a:t>SMN</a:t>
                      </a:r>
                      <a:r>
                        <a:rPr lang="en-US" altLang="zh-CN" sz="1600" b="0" kern="1200" baseline="0" dirty="0" err="1">
                          <a:solidFill>
                            <a:schemeClr val="tx1"/>
                          </a:solidFill>
                          <a:latin typeface="微软雅黑" pitchFamily="34" charset="-122"/>
                          <a:ea typeface="微软雅黑" pitchFamily="34" charset="-122"/>
                          <a:cs typeface="+mn-cs"/>
                        </a:rPr>
                        <a:t>+Bigram+Bi-RNN</a:t>
                      </a:r>
                      <a:r>
                        <a:rPr lang="en-US" altLang="zh-CN" sz="1600" b="0" kern="1200" baseline="0" dirty="0">
                          <a:solidFill>
                            <a:schemeClr val="tx1"/>
                          </a:solidFill>
                          <a:latin typeface="微软雅黑" pitchFamily="34" charset="-122"/>
                          <a:ea typeface="微软雅黑" pitchFamily="34" charset="-122"/>
                          <a:cs typeface="+mn-cs"/>
                        </a:rPr>
                        <a:t>(M1~M10) +</a:t>
                      </a:r>
                      <a:r>
                        <a:rPr lang="en-US" altLang="zh-CN" sz="1600" b="0" kern="1200" baseline="0" dirty="0" err="1">
                          <a:solidFill>
                            <a:schemeClr val="tx1"/>
                          </a:solidFill>
                          <a:latin typeface="微软雅黑" pitchFamily="34" charset="-122"/>
                          <a:ea typeface="微软雅黑" pitchFamily="34" charset="-122"/>
                          <a:cs typeface="+mn-cs"/>
                        </a:rPr>
                        <a:t>HisReply</a:t>
                      </a:r>
                      <a:endParaRPr lang="en-US" altLang="zh-CN" sz="1600" b="0" kern="1200" baseline="0" dirty="0">
                        <a:solidFill>
                          <a:schemeClr val="tx1"/>
                        </a:solidFill>
                        <a:latin typeface="微软雅黑" pitchFamily="34" charset="-122"/>
                        <a:ea typeface="微软雅黑" pitchFamily="34" charset="-122"/>
                        <a:cs typeface="+mn-cs"/>
                      </a:endParaRPr>
                    </a:p>
                  </a:txBody>
                  <a:tcPr marL="16933" marR="16933" marT="12700" marB="0" anchor="ctr"/>
                </a:tc>
                <a:tc vMerge="1">
                  <a:txBody>
                    <a:bodyPr/>
                    <a:lstStyle/>
                    <a:p>
                      <a:endParaRPr lang="zh-CN"/>
                    </a:p>
                  </a:txBody>
                  <a:tcPr marL="12700" marR="12700" marT="9525"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is-IS" sz="1600" b="0" kern="1200" dirty="0">
                          <a:solidFill>
                            <a:schemeClr val="tx1"/>
                          </a:solidFill>
                          <a:latin typeface="微软雅黑" pitchFamily="34" charset="-122"/>
                          <a:ea typeface="微软雅黑" pitchFamily="34" charset="-122"/>
                          <a:cs typeface="+mn-cs"/>
                        </a:rPr>
                        <a:t>0.6438</a:t>
                      </a:r>
                    </a:p>
                  </a:txBody>
                  <a:tcPr marL="16933" marR="16933" marT="1270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is-IS" sz="1600" b="0" kern="1200" dirty="0">
                          <a:solidFill>
                            <a:schemeClr val="tx1"/>
                          </a:solidFill>
                          <a:latin typeface="微软雅黑" pitchFamily="34" charset="-122"/>
                          <a:ea typeface="微软雅黑" pitchFamily="34" charset="-122"/>
                          <a:cs typeface="+mn-cs"/>
                        </a:rPr>
                        <a:t>0.9166</a:t>
                      </a:r>
                    </a:p>
                  </a:txBody>
                  <a:tcPr marL="16933" marR="16933" marT="1270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600" b="0" kern="1200" dirty="0">
                          <a:solidFill>
                            <a:schemeClr val="tx1"/>
                          </a:solidFill>
                          <a:latin typeface="微软雅黑" pitchFamily="34" charset="-122"/>
                          <a:ea typeface="微软雅黑" pitchFamily="34" charset="-122"/>
                          <a:cs typeface="+mn-cs"/>
                        </a:rPr>
                        <a:t>0.9771</a:t>
                      </a:r>
                    </a:p>
                  </a:txBody>
                  <a:tcPr marL="16933" marR="16933" marT="12700" marB="0" anchor="ctr"/>
                </a:tc>
                <a:extLst>
                  <a:ext uri="{0D108BD9-81ED-4DB2-BD59-A6C34878D82A}">
                    <a16:rowId xmlns:a16="http://schemas.microsoft.com/office/drawing/2014/main" val="10010"/>
                  </a:ext>
                </a:extLst>
              </a:tr>
              <a:tr h="256540">
                <a:tc vMerge="1">
                  <a:txBody>
                    <a:bodyPr/>
                    <a:lstStyle/>
                    <a:p>
                      <a:endParaRPr lang="zh-CN"/>
                    </a:p>
                  </a:txBody>
                  <a:tcPr marL="12700" marR="12700" marT="9525" marB="0" anchor="b"/>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b="0" dirty="0" err="1">
                          <a:solidFill>
                            <a:schemeClr val="tx1"/>
                          </a:solidFill>
                          <a:latin typeface="微软雅黑" pitchFamily="34" charset="-122"/>
                          <a:ea typeface="微软雅黑" pitchFamily="34" charset="-122"/>
                        </a:rPr>
                        <a:t>SMN</a:t>
                      </a:r>
                      <a:r>
                        <a:rPr lang="en-US" altLang="zh-CN" sz="1600" b="0" kern="1200" baseline="0" dirty="0" err="1">
                          <a:solidFill>
                            <a:schemeClr val="tx1"/>
                          </a:solidFill>
                          <a:latin typeface="微软雅黑" pitchFamily="34" charset="-122"/>
                          <a:ea typeface="微软雅黑" pitchFamily="34" charset="-122"/>
                          <a:cs typeface="+mn-cs"/>
                        </a:rPr>
                        <a:t>+Bigram+Bi-RNN</a:t>
                      </a:r>
                      <a:r>
                        <a:rPr lang="en-US" altLang="zh-CN" sz="1600" b="0" kern="1200" baseline="0" dirty="0">
                          <a:solidFill>
                            <a:schemeClr val="tx1"/>
                          </a:solidFill>
                          <a:latin typeface="微软雅黑" pitchFamily="34" charset="-122"/>
                          <a:ea typeface="微软雅黑" pitchFamily="34" charset="-122"/>
                          <a:cs typeface="+mn-cs"/>
                        </a:rPr>
                        <a:t>(M1~M10) </a:t>
                      </a:r>
                      <a:r>
                        <a:rPr lang="is-IS" altLang="zh-CN" sz="1600" b="0" kern="1200" baseline="0" dirty="0">
                          <a:solidFill>
                            <a:schemeClr val="tx1"/>
                          </a:solidFill>
                          <a:latin typeface="微软雅黑" pitchFamily="34" charset="-122"/>
                          <a:ea typeface="微软雅黑" pitchFamily="34" charset="-122"/>
                          <a:cs typeface="+mn-cs"/>
                        </a:rPr>
                        <a:t>+CNN</a:t>
                      </a:r>
                      <a:endParaRPr lang="en-US" altLang="zh-CN" sz="1600" b="0" kern="1200" baseline="0" dirty="0">
                        <a:solidFill>
                          <a:schemeClr val="tx1"/>
                        </a:solidFill>
                        <a:latin typeface="微软雅黑" pitchFamily="34" charset="-122"/>
                        <a:ea typeface="微软雅黑" pitchFamily="34" charset="-122"/>
                        <a:cs typeface="+mn-cs"/>
                      </a:endParaRPr>
                    </a:p>
                  </a:txBody>
                  <a:tcPr marL="16933" marR="16933" marT="12700" marB="0" anchor="ctr"/>
                </a:tc>
                <a:tc vMerge="1">
                  <a:txBody>
                    <a:bodyPr/>
                    <a:lstStyle/>
                    <a:p>
                      <a:endParaRPr lang="zh-CN"/>
                    </a:p>
                  </a:txBody>
                  <a:tcPr marL="12700" marR="12700" marT="9525"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600" b="0" kern="1200" dirty="0">
                          <a:solidFill>
                            <a:schemeClr val="tx1"/>
                          </a:solidFill>
                          <a:latin typeface="微软雅黑" pitchFamily="34" charset="-122"/>
                          <a:ea typeface="微软雅黑" pitchFamily="34" charset="-122"/>
                          <a:cs typeface="+mn-cs"/>
                        </a:rPr>
                        <a:t>0.6271</a:t>
                      </a:r>
                      <a:endParaRPr lang="uk-UA" sz="1600" b="0" kern="1200" dirty="0">
                        <a:solidFill>
                          <a:schemeClr val="tx1"/>
                        </a:solidFill>
                        <a:latin typeface="微软雅黑" pitchFamily="34" charset="-122"/>
                        <a:ea typeface="微软雅黑" pitchFamily="34" charset="-122"/>
                        <a:cs typeface="+mn-cs"/>
                      </a:endParaRPr>
                    </a:p>
                  </a:txBody>
                  <a:tcPr marL="16933" marR="16933" marT="1270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fi-FI" sz="1600" b="0" kern="1200" dirty="0">
                          <a:solidFill>
                            <a:schemeClr val="tx1"/>
                          </a:solidFill>
                          <a:latin typeface="微软雅黑" pitchFamily="34" charset="-122"/>
                          <a:ea typeface="微软雅黑" pitchFamily="34" charset="-122"/>
                          <a:cs typeface="+mn-cs"/>
                        </a:rPr>
                        <a:t>0.9014</a:t>
                      </a:r>
                    </a:p>
                  </a:txBody>
                  <a:tcPr marL="16933" marR="16933" marT="1270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600" b="0" kern="1200" dirty="0">
                          <a:solidFill>
                            <a:schemeClr val="tx1"/>
                          </a:solidFill>
                          <a:latin typeface="微软雅黑" pitchFamily="34" charset="-122"/>
                          <a:ea typeface="微软雅黑" pitchFamily="34" charset="-122"/>
                          <a:cs typeface="+mn-cs"/>
                        </a:rPr>
                        <a:t>0.9720</a:t>
                      </a:r>
                    </a:p>
                  </a:txBody>
                  <a:tcPr marL="16933" marR="16933" marT="12700" marB="0" anchor="ctr"/>
                </a:tc>
                <a:extLst>
                  <a:ext uri="{0D108BD9-81ED-4DB2-BD59-A6C34878D82A}">
                    <a16:rowId xmlns:a16="http://schemas.microsoft.com/office/drawing/2014/main" val="10011"/>
                  </a:ext>
                </a:extLst>
              </a:tr>
              <a:tr h="500380">
                <a:tc vMerge="1">
                  <a:txBody>
                    <a:bodyPr/>
                    <a:lstStyle/>
                    <a:p>
                      <a:endParaRPr lang="zh-CN"/>
                    </a:p>
                  </a:txBody>
                  <a:tcPr marL="12700" marR="12700" marT="9525" marB="0" anchor="b"/>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b="0" dirty="0" err="1">
                          <a:solidFill>
                            <a:schemeClr val="tx1"/>
                          </a:solidFill>
                          <a:latin typeface="微软雅黑" pitchFamily="34" charset="-122"/>
                          <a:ea typeface="微软雅黑" pitchFamily="34" charset="-122"/>
                        </a:rPr>
                        <a:t>SMN</a:t>
                      </a:r>
                      <a:r>
                        <a:rPr lang="en-US" altLang="zh-CN" sz="1600" b="0" kern="1200" baseline="0" dirty="0" err="1">
                          <a:solidFill>
                            <a:schemeClr val="tx1"/>
                          </a:solidFill>
                          <a:latin typeface="微软雅黑" pitchFamily="34" charset="-122"/>
                          <a:ea typeface="微软雅黑" pitchFamily="34" charset="-122"/>
                          <a:cs typeface="+mn-cs"/>
                        </a:rPr>
                        <a:t>+Bigram+Bi-RNN</a:t>
                      </a:r>
                      <a:r>
                        <a:rPr lang="en-US" altLang="zh-CN" sz="1600" b="0" kern="1200" baseline="0" dirty="0">
                          <a:solidFill>
                            <a:schemeClr val="tx1"/>
                          </a:solidFill>
                          <a:latin typeface="微软雅黑" pitchFamily="34" charset="-122"/>
                          <a:ea typeface="微软雅黑" pitchFamily="34" charset="-122"/>
                          <a:cs typeface="+mn-cs"/>
                        </a:rPr>
                        <a:t>(M1~M10) </a:t>
                      </a:r>
                      <a:r>
                        <a:rPr lang="is-IS" altLang="zh-CN" sz="1600" b="0" kern="1200" baseline="0" dirty="0">
                          <a:solidFill>
                            <a:schemeClr val="tx1"/>
                          </a:solidFill>
                          <a:latin typeface="微软雅黑" pitchFamily="34" charset="-122"/>
                          <a:ea typeface="微软雅黑" pitchFamily="34" charset="-122"/>
                          <a:cs typeface="+mn-cs"/>
                        </a:rPr>
                        <a:t>+CNN</a:t>
                      </a:r>
                      <a:r>
                        <a:rPr lang="en-US" altLang="zh-CN" sz="1600" b="0" kern="1200" baseline="0" dirty="0">
                          <a:solidFill>
                            <a:schemeClr val="tx1"/>
                          </a:solidFill>
                          <a:latin typeface="微软雅黑" pitchFamily="34" charset="-122"/>
                          <a:ea typeface="微软雅黑" pitchFamily="34" charset="-122"/>
                          <a:cs typeface="+mn-cs"/>
                        </a:rPr>
                        <a:t>+</a:t>
                      </a:r>
                      <a:r>
                        <a:rPr lang="en-US" altLang="zh-CN" sz="1600" b="0" kern="1200" baseline="0" dirty="0" err="1">
                          <a:solidFill>
                            <a:schemeClr val="tx1"/>
                          </a:solidFill>
                          <a:latin typeface="微软雅黑" pitchFamily="34" charset="-122"/>
                          <a:ea typeface="微软雅黑" pitchFamily="34" charset="-122"/>
                          <a:cs typeface="+mn-cs"/>
                        </a:rPr>
                        <a:t>Embeding_max_sum</a:t>
                      </a:r>
                      <a:endParaRPr lang="en-US" altLang="zh-CN" sz="1600" b="0" kern="1200" baseline="0" dirty="0">
                        <a:solidFill>
                          <a:schemeClr val="tx1"/>
                        </a:solidFill>
                        <a:latin typeface="微软雅黑" pitchFamily="34" charset="-122"/>
                        <a:ea typeface="微软雅黑" pitchFamily="34" charset="-122"/>
                        <a:cs typeface="+mn-cs"/>
                      </a:endParaRPr>
                    </a:p>
                  </a:txBody>
                  <a:tcPr marL="16933" marR="16933" marT="12700" marB="0" anchor="ctr"/>
                </a:tc>
                <a:tc vMerge="1">
                  <a:txBody>
                    <a:bodyPr/>
                    <a:lstStyle/>
                    <a:p>
                      <a:endParaRPr lang="zh-CN"/>
                    </a:p>
                  </a:txBody>
                  <a:tcPr marL="12700" marR="12700" marT="9525"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600" b="0" kern="1200" dirty="0">
                          <a:solidFill>
                            <a:schemeClr val="tx1"/>
                          </a:solidFill>
                          <a:latin typeface="微软雅黑" pitchFamily="34" charset="-122"/>
                          <a:ea typeface="微软雅黑" pitchFamily="34" charset="-122"/>
                          <a:cs typeface="+mn-cs"/>
                        </a:rPr>
                        <a:t>0.6283</a:t>
                      </a:r>
                    </a:p>
                  </a:txBody>
                  <a:tcPr marL="16933" marR="16933" marT="1270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600" b="0" kern="1200" dirty="0">
                          <a:solidFill>
                            <a:schemeClr val="tx1"/>
                          </a:solidFill>
                          <a:latin typeface="微软雅黑" pitchFamily="34" charset="-122"/>
                          <a:ea typeface="微软雅黑" pitchFamily="34" charset="-122"/>
                          <a:cs typeface="+mn-cs"/>
                        </a:rPr>
                        <a:t>0.9068</a:t>
                      </a:r>
                      <a:endParaRPr lang="cs-CZ" sz="1600" b="0" kern="1200" dirty="0">
                        <a:solidFill>
                          <a:schemeClr val="tx1"/>
                        </a:solidFill>
                        <a:latin typeface="微软雅黑" pitchFamily="34" charset="-122"/>
                        <a:ea typeface="微软雅黑" pitchFamily="34" charset="-122"/>
                        <a:cs typeface="+mn-cs"/>
                      </a:endParaRPr>
                    </a:p>
                  </a:txBody>
                  <a:tcPr marL="16933" marR="16933" marT="1270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600" b="0" kern="1200" dirty="0">
                          <a:solidFill>
                            <a:schemeClr val="tx1"/>
                          </a:solidFill>
                          <a:latin typeface="微软雅黑" pitchFamily="34" charset="-122"/>
                          <a:ea typeface="微软雅黑" pitchFamily="34" charset="-122"/>
                          <a:cs typeface="+mn-cs"/>
                        </a:rPr>
                        <a:t>0.9761</a:t>
                      </a:r>
                    </a:p>
                  </a:txBody>
                  <a:tcPr marL="16933" marR="16933" marT="12700" marB="0" anchor="ctr"/>
                </a:tc>
                <a:extLst>
                  <a:ext uri="{0D108BD9-81ED-4DB2-BD59-A6C34878D82A}">
                    <a16:rowId xmlns:a16="http://schemas.microsoft.com/office/drawing/2014/main" val="10012"/>
                  </a:ext>
                </a:extLst>
              </a:tr>
              <a:tr h="500380">
                <a:tc vMerge="1">
                  <a:txBody>
                    <a:bodyPr/>
                    <a:lstStyle/>
                    <a:p>
                      <a:endParaRPr lang="zh-CN"/>
                    </a:p>
                  </a:txBody>
                  <a:tcPr marL="12700" marR="12700" marT="9525"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b="0" dirty="0" err="1">
                          <a:solidFill>
                            <a:schemeClr val="tx1"/>
                          </a:solidFill>
                          <a:latin typeface="微软雅黑" pitchFamily="34" charset="-122"/>
                          <a:ea typeface="微软雅黑" pitchFamily="34" charset="-122"/>
                        </a:rPr>
                        <a:t>SMN</a:t>
                      </a:r>
                      <a:r>
                        <a:rPr lang="en-US" altLang="zh-CN" sz="1600" b="0" kern="1200" baseline="0" dirty="0" err="1">
                          <a:solidFill>
                            <a:schemeClr val="tx1"/>
                          </a:solidFill>
                          <a:latin typeface="微软雅黑" pitchFamily="34" charset="-122"/>
                          <a:ea typeface="微软雅黑" pitchFamily="34" charset="-122"/>
                          <a:cs typeface="+mn-cs"/>
                        </a:rPr>
                        <a:t>+Bigram+Bi-RNN</a:t>
                      </a:r>
                      <a:r>
                        <a:rPr lang="en-US" altLang="zh-CN" sz="1600" b="0" kern="1200" baseline="0" dirty="0">
                          <a:solidFill>
                            <a:schemeClr val="tx1"/>
                          </a:solidFill>
                          <a:latin typeface="微软雅黑" pitchFamily="34" charset="-122"/>
                          <a:ea typeface="微软雅黑" pitchFamily="34" charset="-122"/>
                          <a:cs typeface="+mn-cs"/>
                        </a:rPr>
                        <a:t>(M1~M10) </a:t>
                      </a:r>
                      <a:r>
                        <a:rPr lang="is-IS" altLang="zh-CN" sz="1600" b="0" kern="1200" baseline="0" dirty="0">
                          <a:solidFill>
                            <a:schemeClr val="tx1"/>
                          </a:solidFill>
                          <a:latin typeface="微软雅黑" pitchFamily="34" charset="-122"/>
                          <a:ea typeface="微软雅黑" pitchFamily="34" charset="-122"/>
                          <a:cs typeface="+mn-cs"/>
                        </a:rPr>
                        <a:t>+CNN</a:t>
                      </a:r>
                      <a:r>
                        <a:rPr lang="en-US" altLang="zh-CN" sz="1600" b="0" kern="1200" baseline="0" dirty="0">
                          <a:solidFill>
                            <a:schemeClr val="tx1"/>
                          </a:solidFill>
                          <a:latin typeface="微软雅黑" pitchFamily="34" charset="-122"/>
                          <a:ea typeface="微软雅黑" pitchFamily="34" charset="-122"/>
                          <a:cs typeface="+mn-cs"/>
                        </a:rPr>
                        <a:t>+</a:t>
                      </a:r>
                      <a:r>
                        <a:rPr lang="en-US" altLang="zh-CN" sz="1600" b="0" kern="1200" baseline="0" dirty="0" err="1">
                          <a:solidFill>
                            <a:schemeClr val="tx1"/>
                          </a:solidFill>
                          <a:latin typeface="微软雅黑" pitchFamily="34" charset="-122"/>
                          <a:ea typeface="微软雅黑" pitchFamily="34" charset="-122"/>
                          <a:cs typeface="+mn-cs"/>
                        </a:rPr>
                        <a:t>Embeding_max_sum+MT</a:t>
                      </a:r>
                      <a:endParaRPr lang="en-US" altLang="zh-CN" sz="1600" b="0" kern="1200" baseline="0" dirty="0">
                        <a:solidFill>
                          <a:schemeClr val="tx1"/>
                        </a:solidFill>
                        <a:latin typeface="微软雅黑" pitchFamily="34" charset="-122"/>
                        <a:ea typeface="微软雅黑" pitchFamily="34" charset="-122"/>
                        <a:cs typeface="+mn-cs"/>
                      </a:endParaRPr>
                    </a:p>
                  </a:txBody>
                  <a:tcPr marL="16933" marR="16933" marT="12700" marB="0" anchor="ctr"/>
                </a:tc>
                <a:tc vMerge="1">
                  <a:txBody>
                    <a:bodyPr/>
                    <a:lstStyle/>
                    <a:p>
                      <a:endParaRPr lang="zh-CN"/>
                    </a:p>
                  </a:txBody>
                  <a:tcPr marL="12700" marR="12700" marT="9525"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600" b="0" kern="1200" dirty="0">
                          <a:solidFill>
                            <a:schemeClr val="tx1"/>
                          </a:solidFill>
                          <a:latin typeface="微软雅黑" pitchFamily="34" charset="-122"/>
                          <a:ea typeface="微软雅黑" pitchFamily="34" charset="-122"/>
                          <a:cs typeface="+mn-cs"/>
                        </a:rPr>
                        <a:t>0.6327</a:t>
                      </a:r>
                    </a:p>
                  </a:txBody>
                  <a:tcPr marL="16933" marR="16933" marT="1270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600" b="0" kern="1200" dirty="0">
                          <a:solidFill>
                            <a:schemeClr val="tx1"/>
                          </a:solidFill>
                          <a:latin typeface="微软雅黑" pitchFamily="34" charset="-122"/>
                          <a:ea typeface="微软雅黑" pitchFamily="34" charset="-122"/>
                          <a:cs typeface="+mn-cs"/>
                        </a:rPr>
                        <a:t>0.9118</a:t>
                      </a:r>
                      <a:endParaRPr lang="cs-CZ" sz="1600" b="0" kern="1200" dirty="0">
                        <a:solidFill>
                          <a:schemeClr val="tx1"/>
                        </a:solidFill>
                        <a:latin typeface="微软雅黑" pitchFamily="34" charset="-122"/>
                        <a:ea typeface="微软雅黑" pitchFamily="34" charset="-122"/>
                        <a:cs typeface="+mn-cs"/>
                      </a:endParaRPr>
                    </a:p>
                  </a:txBody>
                  <a:tcPr marL="16933" marR="16933" marT="1270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600" b="0" kern="1200" dirty="0">
                          <a:solidFill>
                            <a:schemeClr val="tx1"/>
                          </a:solidFill>
                          <a:latin typeface="微软雅黑" pitchFamily="34" charset="-122"/>
                          <a:ea typeface="微软雅黑" pitchFamily="34" charset="-122"/>
                          <a:cs typeface="+mn-cs"/>
                        </a:rPr>
                        <a:t>0.9783</a:t>
                      </a:r>
                    </a:p>
                  </a:txBody>
                  <a:tcPr marL="16933" marR="16933" marT="12700" marB="0" anchor="ct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37036815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CustomShape 1"/>
          <p:cNvSpPr/>
          <p:nvPr/>
        </p:nvSpPr>
        <p:spPr>
          <a:xfrm>
            <a:off x="623392" y="2259720"/>
            <a:ext cx="11213408" cy="240588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1" normalizeH="0" baseline="0" noProof="0" dirty="0">
                <a:ln>
                  <a:noFill/>
                </a:ln>
                <a:solidFill>
                  <a:srgbClr val="D16349">
                    <a:lumMod val="75000"/>
                  </a:srgbClr>
                </a:solidFill>
                <a:effectLst/>
                <a:uLnTx/>
                <a:uFill>
                  <a:solidFill>
                    <a:srgbClr val="FFFFFF"/>
                  </a:solidFill>
                </a:uFill>
                <a:latin typeface="Arial"/>
                <a:ea typeface="+mn-ea"/>
                <a:cs typeface="+mn-cs"/>
              </a:rPr>
              <a:t>The Conversational Intelligence Challenge 2, NIPS 2018 – solution using generative model</a:t>
            </a:r>
            <a:endParaRPr kumimoji="0" lang="en-US" sz="1800" b="0" i="0" u="none" strike="noStrike" kern="1200" cap="none" spc="-1" normalizeH="0" baseline="0" noProof="0" dirty="0">
              <a:ln>
                <a:noFill/>
              </a:ln>
              <a:solidFill>
                <a:srgbClr val="D16349">
                  <a:lumMod val="75000"/>
                </a:srgbClr>
              </a:solidFill>
              <a:effectLst/>
              <a:uLnTx/>
              <a:uFill>
                <a:solidFill>
                  <a:srgbClr val="FFFFFF"/>
                </a:solidFill>
              </a:uFill>
              <a:latin typeface="Arial"/>
              <a:ea typeface="+mn-ea"/>
              <a:cs typeface="+mn-cs"/>
            </a:endParaRPr>
          </a:p>
        </p:txBody>
      </p:sp>
      <p:sp>
        <p:nvSpPr>
          <p:cNvPr id="137" name="CustomShape 2"/>
          <p:cNvSpPr/>
          <p:nvPr/>
        </p:nvSpPr>
        <p:spPr>
          <a:xfrm>
            <a:off x="3863752" y="5156280"/>
            <a:ext cx="7973769" cy="118620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 normalizeH="0" baseline="0" noProof="0" dirty="0">
                <a:ln>
                  <a:noFill/>
                </a:ln>
                <a:solidFill>
                  <a:srgbClr val="D16349">
                    <a:lumMod val="75000"/>
                  </a:srgbClr>
                </a:solidFill>
                <a:effectLst/>
                <a:uLnTx/>
                <a:uFill>
                  <a:solidFill>
                    <a:srgbClr val="FFFFFF"/>
                  </a:solidFill>
                </a:uFill>
                <a:latin typeface="Arial"/>
                <a:ea typeface="+mn-ea"/>
                <a:cs typeface="+mn-cs"/>
              </a:rPr>
              <a:t>Presenter:</a:t>
            </a:r>
            <a:r>
              <a:rPr kumimoji="0" lang="en-US" sz="2000" b="0" i="0" u="none" strike="noStrike" kern="1200" cap="none" spc="-1" normalizeH="0" baseline="0" noProof="0" dirty="0">
                <a:ln>
                  <a:noFill/>
                </a:ln>
                <a:solidFill>
                  <a:srgbClr val="D16349">
                    <a:lumMod val="75000"/>
                  </a:srgbClr>
                </a:solidFill>
                <a:effectLst/>
                <a:uLnTx/>
                <a:uFill>
                  <a:solidFill>
                    <a:srgbClr val="FFFFFF"/>
                  </a:solidFill>
                </a:uFill>
                <a:latin typeface="Arial"/>
                <a:ea typeface="+mn-ea"/>
                <a:cs typeface="+mn-cs"/>
              </a:rPr>
              <a:t> </a:t>
            </a:r>
            <a:r>
              <a:rPr kumimoji="0" lang="en-US" sz="2000" b="0" i="0" u="none" strike="noStrike" kern="1200" cap="none" spc="-1" normalizeH="0" baseline="0" noProof="0" dirty="0" err="1">
                <a:ln>
                  <a:noFill/>
                </a:ln>
                <a:solidFill>
                  <a:srgbClr val="D16349">
                    <a:lumMod val="75000"/>
                  </a:srgbClr>
                </a:solidFill>
                <a:effectLst/>
                <a:uLnTx/>
                <a:uFill>
                  <a:solidFill>
                    <a:srgbClr val="FFFFFF"/>
                  </a:solidFill>
                </a:uFill>
                <a:latin typeface="Arial"/>
                <a:ea typeface="+mn-ea"/>
                <a:cs typeface="+mn-cs"/>
              </a:rPr>
              <a:t>Prerna</a:t>
            </a:r>
            <a:r>
              <a:rPr kumimoji="0" lang="en-US" sz="2000" b="0" i="0" u="none" strike="noStrike" kern="1200" cap="none" spc="-1" normalizeH="0" baseline="0" noProof="0" dirty="0">
                <a:ln>
                  <a:noFill/>
                </a:ln>
                <a:solidFill>
                  <a:srgbClr val="D16349">
                    <a:lumMod val="75000"/>
                  </a:srgbClr>
                </a:solidFill>
                <a:effectLst/>
                <a:uLnTx/>
                <a:uFill>
                  <a:solidFill>
                    <a:srgbClr val="FFFFFF"/>
                  </a:solidFill>
                </a:uFill>
                <a:latin typeface="Arial"/>
                <a:ea typeface="+mn-ea"/>
                <a:cs typeface="+mn-cs"/>
              </a:rPr>
              <a:t> </a:t>
            </a:r>
            <a:r>
              <a:rPr kumimoji="0" lang="en-US" sz="2000" b="0" i="0" u="none" strike="noStrike" kern="1200" cap="none" spc="-1" normalizeH="0" baseline="0" noProof="0" dirty="0" err="1">
                <a:ln>
                  <a:noFill/>
                </a:ln>
                <a:solidFill>
                  <a:srgbClr val="D16349">
                    <a:lumMod val="75000"/>
                  </a:srgbClr>
                </a:solidFill>
                <a:effectLst/>
                <a:uLnTx/>
                <a:uFill>
                  <a:solidFill>
                    <a:srgbClr val="FFFFFF"/>
                  </a:solidFill>
                </a:uFill>
                <a:latin typeface="Arial"/>
                <a:ea typeface="+mn-ea"/>
                <a:cs typeface="+mn-cs"/>
              </a:rPr>
              <a:t>Khurana</a:t>
            </a:r>
            <a:r>
              <a:rPr kumimoji="0" lang="en-US" sz="2000" b="0" i="0" u="none" strike="noStrike" kern="1200" cap="none" spc="-1" normalizeH="0" baseline="0" noProof="0">
                <a:ln>
                  <a:noFill/>
                </a:ln>
                <a:solidFill>
                  <a:srgbClr val="D16349">
                    <a:lumMod val="75000"/>
                  </a:srgbClr>
                </a:solidFill>
                <a:effectLst/>
                <a:uLnTx/>
                <a:uFill>
                  <a:solidFill>
                    <a:srgbClr val="FFFFFF"/>
                  </a:solidFill>
                </a:uFill>
                <a:latin typeface="Arial"/>
                <a:ea typeface="+mn-ea"/>
                <a:cs typeface="+mn-cs"/>
              </a:rPr>
              <a:t>, Researcher at TCS</a:t>
            </a:r>
            <a:endParaRPr kumimoji="0" lang="en-US" sz="2400" b="0" i="0" u="none" strike="noStrike" kern="1200" cap="none" spc="-1" normalizeH="0" baseline="0" noProof="0" dirty="0">
              <a:ln>
                <a:noFill/>
              </a:ln>
              <a:solidFill>
                <a:srgbClr val="D16349">
                  <a:lumMod val="75000"/>
                </a:srgbClr>
              </a:solidFill>
              <a:effectLst/>
              <a:uLnTx/>
              <a:uFill>
                <a:solidFill>
                  <a:srgbClr val="FFFFFF"/>
                </a:solidFill>
              </a:uFill>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 normalizeH="0" baseline="0" noProof="0" dirty="0">
                <a:ln>
                  <a:noFill/>
                </a:ln>
                <a:solidFill>
                  <a:srgbClr val="D16349">
                    <a:lumMod val="75000"/>
                  </a:srgbClr>
                </a:solidFill>
                <a:effectLst/>
                <a:uLnTx/>
                <a:uFill>
                  <a:solidFill>
                    <a:srgbClr val="FFFFFF"/>
                  </a:solidFill>
                </a:uFill>
                <a:latin typeface="Arial"/>
                <a:ea typeface="+mn-ea"/>
                <a:cs typeface="+mn-cs"/>
              </a:rPr>
              <a:t>Work by:</a:t>
            </a:r>
            <a:r>
              <a:rPr kumimoji="0" lang="en-US" sz="2000" b="0" i="0" u="none" strike="noStrike" kern="1200" cap="none" spc="-1" normalizeH="0" baseline="0" noProof="0" dirty="0">
                <a:ln>
                  <a:noFill/>
                </a:ln>
                <a:solidFill>
                  <a:srgbClr val="D16349">
                    <a:lumMod val="75000"/>
                  </a:srgbClr>
                </a:solidFill>
                <a:effectLst/>
                <a:uLnTx/>
                <a:uFill>
                  <a:solidFill>
                    <a:srgbClr val="FFFFFF"/>
                  </a:solidFill>
                </a:uFill>
                <a:latin typeface="Arial"/>
                <a:ea typeface="+mn-ea"/>
                <a:cs typeface="+mn-cs"/>
              </a:rPr>
              <a:t> Mohammad </a:t>
            </a:r>
            <a:r>
              <a:rPr kumimoji="0" lang="en-US" sz="2000" b="0" i="0" u="none" strike="noStrike" kern="1200" cap="none" spc="-1" normalizeH="0" baseline="0" noProof="0" dirty="0" err="1">
                <a:ln>
                  <a:noFill/>
                </a:ln>
                <a:solidFill>
                  <a:srgbClr val="D16349">
                    <a:lumMod val="75000"/>
                  </a:srgbClr>
                </a:solidFill>
                <a:effectLst/>
                <a:uLnTx/>
                <a:uFill>
                  <a:solidFill>
                    <a:srgbClr val="FFFFFF"/>
                  </a:solidFill>
                </a:uFill>
                <a:latin typeface="Arial"/>
                <a:ea typeface="+mn-ea"/>
                <a:cs typeface="+mn-cs"/>
              </a:rPr>
              <a:t>Shadab</a:t>
            </a:r>
            <a:r>
              <a:rPr kumimoji="0" lang="en-US" sz="2000" b="0" i="0" u="none" strike="noStrike" kern="1200" cap="none" spc="-1" normalizeH="0" baseline="0" noProof="0" dirty="0">
                <a:ln>
                  <a:noFill/>
                </a:ln>
                <a:solidFill>
                  <a:srgbClr val="D16349">
                    <a:lumMod val="75000"/>
                  </a:srgbClr>
                </a:solidFill>
                <a:effectLst/>
                <a:uLnTx/>
                <a:uFill>
                  <a:solidFill>
                    <a:srgbClr val="FFFFFF"/>
                  </a:solidFill>
                </a:uFill>
                <a:latin typeface="Arial"/>
                <a:ea typeface="+mn-ea"/>
                <a:cs typeface="+mn-cs"/>
              </a:rPr>
              <a:t> </a:t>
            </a:r>
            <a:r>
              <a:rPr kumimoji="0" lang="en-US" sz="2000" b="0" i="0" u="none" strike="noStrike" kern="1200" cap="none" spc="-1" normalizeH="0" baseline="0" noProof="0" dirty="0" err="1">
                <a:ln>
                  <a:noFill/>
                </a:ln>
                <a:solidFill>
                  <a:srgbClr val="D16349">
                    <a:lumMod val="75000"/>
                  </a:srgbClr>
                </a:solidFill>
                <a:effectLst/>
                <a:uLnTx/>
                <a:uFill>
                  <a:solidFill>
                    <a:srgbClr val="FFFFFF"/>
                  </a:solidFill>
                </a:uFill>
                <a:latin typeface="Arial"/>
                <a:ea typeface="+mn-ea"/>
                <a:cs typeface="+mn-cs"/>
              </a:rPr>
              <a:t>Alam</a:t>
            </a:r>
            <a:r>
              <a:rPr kumimoji="0" lang="en-US" sz="2000" b="0" i="0" u="none" strike="noStrike" kern="1200" cap="none" spc="-1" normalizeH="0" baseline="0" noProof="0" dirty="0">
                <a:ln>
                  <a:noFill/>
                </a:ln>
                <a:solidFill>
                  <a:srgbClr val="D16349">
                    <a:lumMod val="75000"/>
                  </a:srgbClr>
                </a:solidFill>
                <a:effectLst/>
                <a:uLnTx/>
                <a:uFill>
                  <a:solidFill>
                    <a:srgbClr val="FFFFFF"/>
                  </a:solidFill>
                </a:uFill>
                <a:latin typeface="Arial"/>
                <a:ea typeface="+mn-ea"/>
                <a:cs typeface="+mn-cs"/>
              </a:rPr>
              <a:t>, Senior Manager, Machine Learning Solutions, EXL (</a:t>
            </a:r>
            <a:r>
              <a:rPr kumimoji="0" lang="en-US" sz="2000" b="0" i="0" u="none" strike="noStrike" kern="1200" cap="none" spc="-1" normalizeH="0" baseline="0" noProof="0" dirty="0" err="1">
                <a:ln>
                  <a:noFill/>
                </a:ln>
                <a:solidFill>
                  <a:srgbClr val="D16349">
                    <a:lumMod val="75000"/>
                  </a:srgbClr>
                </a:solidFill>
                <a:effectLst/>
                <a:uLnTx/>
                <a:uFill>
                  <a:solidFill>
                    <a:srgbClr val="FFFFFF"/>
                  </a:solidFill>
                </a:uFill>
                <a:latin typeface="Arial"/>
                <a:ea typeface="+mn-ea"/>
                <a:cs typeface="+mn-cs"/>
              </a:rPr>
              <a:t>Inductis</a:t>
            </a:r>
            <a:r>
              <a:rPr kumimoji="0" lang="en-US" sz="2000" b="0" i="0" u="none" strike="noStrike" kern="1200" cap="none" spc="-1" normalizeH="0" baseline="0" noProof="0" dirty="0">
                <a:ln>
                  <a:noFill/>
                </a:ln>
                <a:solidFill>
                  <a:srgbClr val="D16349">
                    <a:lumMod val="75000"/>
                  </a:srgbClr>
                </a:solidFill>
                <a:effectLst/>
                <a:uLnTx/>
                <a:uFill>
                  <a:solidFill>
                    <a:srgbClr val="FFFFFF"/>
                  </a:solidFill>
                </a:uFill>
                <a:latin typeface="Arial"/>
                <a:ea typeface="+mn-ea"/>
                <a:cs typeface="+mn-cs"/>
              </a:rPr>
              <a:t>)</a:t>
            </a:r>
            <a:endParaRPr kumimoji="0" lang="en-US" sz="2400" b="0" i="0" u="none" strike="noStrike" kern="1200" cap="none" spc="-1" normalizeH="0" baseline="0" noProof="0" dirty="0">
              <a:ln>
                <a:noFill/>
              </a:ln>
              <a:solidFill>
                <a:srgbClr val="D16349">
                  <a:lumMod val="75000"/>
                </a:srgbClr>
              </a:solidFill>
              <a:effectLst/>
              <a:uLnTx/>
              <a:uFill>
                <a:solidFill>
                  <a:srgbClr val="FFFFFF"/>
                </a:solidFill>
              </a:uFill>
              <a:latin typeface="Arial"/>
              <a:ea typeface="+mn-ea"/>
              <a:cs typeface="+mn-cs"/>
            </a:endParaRPr>
          </a:p>
        </p:txBody>
      </p:sp>
      <p:pic>
        <p:nvPicPr>
          <p:cNvPr id="1028" name="Picture 4" descr="Image result for neural information processing systems logo"/>
          <p:cNvPicPr>
            <a:picLocks noChangeAspect="1" noChangeArrowheads="1"/>
          </p:cNvPicPr>
          <p:nvPr/>
        </p:nvPicPr>
        <p:blipFill rotWithShape="1">
          <a:blip r:embed="rId3">
            <a:extLst>
              <a:ext uri="{28A0092B-C50C-407E-A947-70E740481C1C}">
                <a14:useLocalDpi xmlns:a14="http://schemas.microsoft.com/office/drawing/2010/main" val="0"/>
              </a:ext>
            </a:extLst>
          </a:blip>
          <a:srcRect t="27460" b="28891"/>
          <a:stretch/>
        </p:blipFill>
        <p:spPr bwMode="auto">
          <a:xfrm>
            <a:off x="263352" y="437249"/>
            <a:ext cx="1905000" cy="83151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E:\EXL-Logomm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60497" y="429515"/>
            <a:ext cx="1212985" cy="83160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a:off x="263352" y="1340768"/>
            <a:ext cx="1166529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123551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CustomShape 1"/>
          <p:cNvSpPr/>
          <p:nvPr/>
        </p:nvSpPr>
        <p:spPr>
          <a:xfrm>
            <a:off x="609480" y="260648"/>
            <a:ext cx="9623520" cy="58536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all" spc="-1" normalizeH="0" baseline="0" noProof="0" dirty="0">
                <a:ln>
                  <a:noFill/>
                </a:ln>
                <a:solidFill>
                  <a:srgbClr val="D16349">
                    <a:lumMod val="75000"/>
                  </a:srgbClr>
                </a:solidFill>
                <a:effectLst/>
                <a:uLnTx/>
                <a:uFill>
                  <a:solidFill>
                    <a:srgbClr val="FFFFFF"/>
                  </a:solidFill>
                </a:uFill>
                <a:latin typeface="Arial"/>
                <a:ea typeface="+mn-ea"/>
                <a:cs typeface="+mn-cs"/>
              </a:rPr>
              <a:t>Objective of the Session</a:t>
            </a:r>
            <a:endParaRPr kumimoji="0" lang="en-US" sz="1800" b="0" i="0" u="none" strike="noStrike" kern="1200" cap="none" spc="-1" normalizeH="0" baseline="0" noProof="0" dirty="0">
              <a:ln>
                <a:noFill/>
              </a:ln>
              <a:solidFill>
                <a:srgbClr val="D16349">
                  <a:lumMod val="75000"/>
                </a:srgbClr>
              </a:solidFill>
              <a:effectLst/>
              <a:uLnTx/>
              <a:uFill>
                <a:solidFill>
                  <a:srgbClr val="FFFFFF"/>
                </a:solidFill>
              </a:uFill>
              <a:latin typeface="Arial"/>
              <a:ea typeface="+mn-ea"/>
              <a:cs typeface="+mn-cs"/>
            </a:endParaRPr>
          </a:p>
        </p:txBody>
      </p:sp>
      <p:sp>
        <p:nvSpPr>
          <p:cNvPr id="139" name="CustomShape 2"/>
          <p:cNvSpPr/>
          <p:nvPr/>
        </p:nvSpPr>
        <p:spPr>
          <a:xfrm>
            <a:off x="2514600" y="5373216"/>
            <a:ext cx="7793280" cy="303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 normalizeH="0" baseline="0" noProof="0" dirty="0">
                <a:ln>
                  <a:noFill/>
                </a:ln>
                <a:solidFill>
                  <a:srgbClr val="000000"/>
                </a:solidFill>
                <a:effectLst/>
                <a:uLnTx/>
                <a:uFill>
                  <a:solidFill>
                    <a:srgbClr val="FFFFFF"/>
                  </a:solidFill>
                </a:uFill>
                <a:latin typeface="Century Gothic"/>
                <a:ea typeface="DejaVu Sans"/>
                <a:cs typeface="+mn-cs"/>
              </a:rPr>
              <a:t>Mathematics around seq2seq and language model</a:t>
            </a:r>
            <a:endParaRPr kumimoji="0" lang="en-US" sz="2800" b="0" i="0" u="none" strike="noStrike" kern="1200" cap="none" spc="-1" normalizeH="0" baseline="0" noProof="0" dirty="0">
              <a:ln>
                <a:noFill/>
              </a:ln>
              <a:solidFill>
                <a:srgbClr val="000000"/>
              </a:solidFill>
              <a:effectLst/>
              <a:uLnTx/>
              <a:uFill>
                <a:solidFill>
                  <a:srgbClr val="FFFFFF"/>
                </a:solidFill>
              </a:uFill>
              <a:latin typeface="Arial"/>
              <a:ea typeface="+mn-ea"/>
              <a:cs typeface="+mn-cs"/>
            </a:endParaRPr>
          </a:p>
        </p:txBody>
      </p:sp>
      <p:sp>
        <p:nvSpPr>
          <p:cNvPr id="140" name="CustomShape 3"/>
          <p:cNvSpPr/>
          <p:nvPr/>
        </p:nvSpPr>
        <p:spPr>
          <a:xfrm>
            <a:off x="516600" y="1340768"/>
            <a:ext cx="1813320" cy="3312368"/>
          </a:xfrm>
          <a:prstGeom prst="rect">
            <a:avLst/>
          </a:prstGeom>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 normalizeH="0" baseline="0" noProof="0" dirty="0">
                <a:ln>
                  <a:noFill/>
                </a:ln>
                <a:solidFill>
                  <a:srgbClr val="FFFFFF"/>
                </a:solidFill>
                <a:effectLst/>
                <a:uLnTx/>
                <a:uFill>
                  <a:solidFill>
                    <a:srgbClr val="FFFFFF"/>
                  </a:solidFill>
                </a:uFill>
                <a:latin typeface="Century Gothic"/>
                <a:ea typeface="DejaVu Sans"/>
                <a:cs typeface="+mn-cs"/>
              </a:rPr>
              <a:t>What the session will cover?</a:t>
            </a:r>
            <a:endParaRPr kumimoji="0" lang="en-US" sz="2400" b="0" i="0" u="none" strike="noStrike" kern="1200" cap="none" spc="-1" normalizeH="0" baseline="0" noProof="0" dirty="0">
              <a:ln>
                <a:noFill/>
              </a:ln>
              <a:solidFill>
                <a:srgbClr val="000000"/>
              </a:solidFill>
              <a:effectLst/>
              <a:uLnTx/>
              <a:uFill>
                <a:solidFill>
                  <a:srgbClr val="FFFFFF"/>
                </a:solidFill>
              </a:uFill>
              <a:latin typeface="Arial"/>
              <a:ea typeface="+mn-ea"/>
              <a:cs typeface="+mn-cs"/>
            </a:endParaRPr>
          </a:p>
        </p:txBody>
      </p:sp>
      <p:sp>
        <p:nvSpPr>
          <p:cNvPr id="141" name="CustomShape 4"/>
          <p:cNvSpPr/>
          <p:nvPr/>
        </p:nvSpPr>
        <p:spPr>
          <a:xfrm>
            <a:off x="516600" y="5031288"/>
            <a:ext cx="1813320" cy="990000"/>
          </a:xfrm>
          <a:prstGeom prst="rect">
            <a:avLst/>
          </a:prstGeom>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 normalizeH="0" baseline="0" noProof="0" dirty="0">
                <a:ln>
                  <a:noFill/>
                </a:ln>
                <a:solidFill>
                  <a:srgbClr val="FFFFFF"/>
                </a:solidFill>
                <a:effectLst/>
                <a:uLnTx/>
                <a:uFill>
                  <a:solidFill>
                    <a:srgbClr val="FFFFFF"/>
                  </a:solidFill>
                </a:uFill>
                <a:latin typeface="Century Gothic"/>
                <a:ea typeface="DejaVu Sans"/>
                <a:cs typeface="+mn-cs"/>
              </a:rPr>
              <a:t>What the session will not cover?</a:t>
            </a:r>
            <a:endParaRPr kumimoji="0" lang="en-US" sz="2400" b="0" i="0" u="none" strike="noStrike" kern="1200" cap="none" spc="-1" normalizeH="0" baseline="0" noProof="0" dirty="0">
              <a:ln>
                <a:noFill/>
              </a:ln>
              <a:solidFill>
                <a:srgbClr val="000000"/>
              </a:solidFill>
              <a:effectLst/>
              <a:uLnTx/>
              <a:uFill>
                <a:solidFill>
                  <a:srgbClr val="FFFFFF"/>
                </a:solidFill>
              </a:uFill>
              <a:latin typeface="Arial"/>
              <a:ea typeface="+mn-ea"/>
              <a:cs typeface="+mn-cs"/>
            </a:endParaRPr>
          </a:p>
        </p:txBody>
      </p:sp>
      <p:graphicFrame>
        <p:nvGraphicFramePr>
          <p:cNvPr id="142" name="Table 5"/>
          <p:cNvGraphicFramePr/>
          <p:nvPr>
            <p:extLst/>
          </p:nvPr>
        </p:nvGraphicFramePr>
        <p:xfrm>
          <a:off x="2514599" y="1124744"/>
          <a:ext cx="8467925" cy="3822078"/>
        </p:xfrm>
        <a:graphic>
          <a:graphicData uri="http://schemas.openxmlformats.org/drawingml/2006/table">
            <a:tbl>
              <a:tblPr/>
              <a:tblGrid>
                <a:gridCol w="3355936">
                  <a:extLst>
                    <a:ext uri="{9D8B030D-6E8A-4147-A177-3AD203B41FA5}">
                      <a16:colId xmlns:a16="http://schemas.microsoft.com/office/drawing/2014/main" val="20000"/>
                    </a:ext>
                  </a:extLst>
                </a:gridCol>
                <a:gridCol w="5111989">
                  <a:extLst>
                    <a:ext uri="{9D8B030D-6E8A-4147-A177-3AD203B41FA5}">
                      <a16:colId xmlns:a16="http://schemas.microsoft.com/office/drawing/2014/main" val="20001"/>
                    </a:ext>
                  </a:extLst>
                </a:gridCol>
              </a:tblGrid>
              <a:tr h="346671">
                <a:tc>
                  <a:txBody>
                    <a:bodyPr/>
                    <a:lstStyle/>
                    <a:p>
                      <a:pPr algn="ctr">
                        <a:lnSpc>
                          <a:spcPct val="100000"/>
                        </a:lnSpc>
                      </a:pPr>
                      <a:r>
                        <a:rPr lang="en-US" sz="2400" b="1" strike="noStrike" spc="-1" dirty="0">
                          <a:solidFill>
                            <a:schemeClr val="accent1">
                              <a:lumMod val="75000"/>
                            </a:schemeClr>
                          </a:solidFill>
                          <a:uFill>
                            <a:solidFill>
                              <a:srgbClr val="FFFFFF"/>
                            </a:solidFill>
                          </a:uFill>
                          <a:latin typeface="Arial"/>
                        </a:rPr>
                        <a:t>Sections</a:t>
                      </a:r>
                      <a:endParaRPr lang="en-US" sz="2800" b="0" strike="noStrike" spc="-1" dirty="0">
                        <a:solidFill>
                          <a:schemeClr val="accent1">
                            <a:lumMod val="75000"/>
                          </a:schemeClr>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93FF"/>
                      </a:solidFill>
                    </a:lnB>
                    <a:solidFill>
                      <a:srgbClr val="FFFFFF"/>
                    </a:solidFill>
                  </a:tcPr>
                </a:tc>
                <a:tc>
                  <a:txBody>
                    <a:bodyPr/>
                    <a:lstStyle/>
                    <a:p>
                      <a:pPr algn="ctr">
                        <a:lnSpc>
                          <a:spcPct val="100000"/>
                        </a:lnSpc>
                      </a:pPr>
                      <a:r>
                        <a:rPr lang="en-US" sz="2400" b="1" strike="noStrike" spc="-1" dirty="0">
                          <a:solidFill>
                            <a:schemeClr val="accent1">
                              <a:lumMod val="75000"/>
                            </a:schemeClr>
                          </a:solidFill>
                          <a:uFill>
                            <a:solidFill>
                              <a:srgbClr val="FFFFFF"/>
                            </a:solidFill>
                          </a:uFill>
                          <a:latin typeface="Arial"/>
                        </a:rPr>
                        <a:t>Content</a:t>
                      </a:r>
                      <a:endParaRPr lang="en-US" sz="2800" b="0" strike="noStrike" spc="-1" dirty="0">
                        <a:solidFill>
                          <a:schemeClr val="accent1">
                            <a:lumMod val="75000"/>
                          </a:schemeClr>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93FF"/>
                      </a:solidFill>
                    </a:lnB>
                    <a:solidFill>
                      <a:srgbClr val="FFFFFF"/>
                    </a:solidFill>
                  </a:tcPr>
                </a:tc>
                <a:extLst>
                  <a:ext uri="{0D108BD9-81ED-4DB2-BD59-A6C34878D82A}">
                    <a16:rowId xmlns:a16="http://schemas.microsoft.com/office/drawing/2014/main" val="10000"/>
                  </a:ext>
                </a:extLst>
              </a:tr>
              <a:tr h="661826">
                <a:tc>
                  <a:txBody>
                    <a:bodyPr/>
                    <a:lstStyle/>
                    <a:p>
                      <a:pPr>
                        <a:lnSpc>
                          <a:spcPct val="100000"/>
                        </a:lnSpc>
                      </a:pPr>
                      <a:r>
                        <a:rPr lang="en-US" sz="2000" b="1" strike="noStrike" spc="-1" dirty="0">
                          <a:solidFill>
                            <a:srgbClr val="000000"/>
                          </a:solidFill>
                          <a:uFill>
                            <a:solidFill>
                              <a:srgbClr val="FFFFFF"/>
                            </a:solidFill>
                          </a:uFill>
                          <a:latin typeface="Arial"/>
                        </a:rPr>
                        <a:t>ConvAI2: Overview of the competition</a:t>
                      </a:r>
                      <a:endParaRPr lang="en-US" sz="2800" b="0" strike="noStrike" spc="-1" dirty="0">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93FF"/>
                      </a:solidFill>
                    </a:lnT>
                    <a:lnB w="12240">
                      <a:solidFill>
                        <a:srgbClr val="0093FF"/>
                      </a:solidFill>
                    </a:lnB>
                    <a:solidFill>
                      <a:srgbClr val="FFFFFF"/>
                    </a:solidFill>
                  </a:tcPr>
                </a:tc>
                <a:tc>
                  <a:txBody>
                    <a:bodyPr/>
                    <a:lstStyle/>
                    <a:p>
                      <a:pPr marL="285840" indent="-285120">
                        <a:lnSpc>
                          <a:spcPct val="100000"/>
                        </a:lnSpc>
                        <a:buClr>
                          <a:srgbClr val="FF6503"/>
                        </a:buClr>
                        <a:buFont typeface="Arial"/>
                        <a:buChar char="•"/>
                      </a:pPr>
                      <a:r>
                        <a:rPr lang="en-US" sz="2000" b="0" strike="noStrike" spc="-1" dirty="0">
                          <a:solidFill>
                            <a:srgbClr val="000000"/>
                          </a:solidFill>
                          <a:uFill>
                            <a:solidFill>
                              <a:srgbClr val="FFFFFF"/>
                            </a:solidFill>
                          </a:uFill>
                          <a:latin typeface="Arial"/>
                        </a:rPr>
                        <a:t>Data</a:t>
                      </a:r>
                    </a:p>
                    <a:p>
                      <a:pPr marL="285840" indent="-285120">
                        <a:lnSpc>
                          <a:spcPct val="100000"/>
                        </a:lnSpc>
                        <a:buClr>
                          <a:srgbClr val="FF6503"/>
                        </a:buClr>
                        <a:buFont typeface="Arial"/>
                        <a:buChar char="•"/>
                      </a:pPr>
                      <a:r>
                        <a:rPr lang="en-US" sz="2000" b="0" strike="noStrike" spc="-1" dirty="0">
                          <a:solidFill>
                            <a:srgbClr val="000000"/>
                          </a:solidFill>
                          <a:uFill>
                            <a:solidFill>
                              <a:srgbClr val="FFFFFF"/>
                            </a:solidFill>
                          </a:uFill>
                          <a:latin typeface="Arial"/>
                        </a:rPr>
                        <a:t>Challenges in evaluating open ended chat bots</a:t>
                      </a:r>
                    </a:p>
                    <a:p>
                      <a:pPr marL="285840" indent="-285120">
                        <a:lnSpc>
                          <a:spcPct val="100000"/>
                        </a:lnSpc>
                        <a:buClr>
                          <a:srgbClr val="FF6503"/>
                        </a:buClr>
                        <a:buFont typeface="Arial"/>
                        <a:buChar char="•"/>
                      </a:pPr>
                      <a:r>
                        <a:rPr lang="en-US" sz="2000" b="0" strike="noStrike" spc="-1" dirty="0" err="1">
                          <a:solidFill>
                            <a:srgbClr val="000000"/>
                          </a:solidFill>
                          <a:uFill>
                            <a:solidFill>
                              <a:srgbClr val="FFFFFF"/>
                            </a:solidFill>
                          </a:uFill>
                          <a:latin typeface="Arial"/>
                        </a:rPr>
                        <a:t>parlAI</a:t>
                      </a:r>
                      <a:endParaRPr lang="en-US" sz="2000" b="0" strike="noStrike" spc="-1" dirty="0">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93FF"/>
                      </a:solidFill>
                    </a:lnT>
                    <a:lnB w="12240">
                      <a:solidFill>
                        <a:srgbClr val="0093FF"/>
                      </a:solidFill>
                    </a:lnB>
                    <a:solidFill>
                      <a:srgbClr val="FFFFFF"/>
                    </a:solidFill>
                  </a:tcPr>
                </a:tc>
                <a:extLst>
                  <a:ext uri="{0D108BD9-81ED-4DB2-BD59-A6C34878D82A}">
                    <a16:rowId xmlns:a16="http://schemas.microsoft.com/office/drawing/2014/main" val="10001"/>
                  </a:ext>
                </a:extLst>
              </a:tr>
              <a:tr h="524483">
                <a:tc>
                  <a:txBody>
                    <a:bodyPr/>
                    <a:lstStyle/>
                    <a:p>
                      <a:pPr>
                        <a:lnSpc>
                          <a:spcPct val="100000"/>
                        </a:lnSpc>
                      </a:pPr>
                      <a:r>
                        <a:rPr lang="en-US" sz="2000" b="1" strike="noStrike" spc="-1">
                          <a:solidFill>
                            <a:srgbClr val="000000"/>
                          </a:solidFill>
                          <a:uFill>
                            <a:solidFill>
                              <a:srgbClr val="FFFFFF"/>
                            </a:solidFill>
                          </a:uFill>
                          <a:latin typeface="Arial"/>
                        </a:rPr>
                        <a:t>Model Architecture</a:t>
                      </a:r>
                      <a:endParaRPr lang="en-US" sz="2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93FF"/>
                      </a:solidFill>
                    </a:lnT>
                    <a:lnB w="12240">
                      <a:solidFill>
                        <a:srgbClr val="0093FF"/>
                      </a:solidFill>
                    </a:lnB>
                    <a:solidFill>
                      <a:srgbClr val="FFFFFF"/>
                    </a:solidFill>
                  </a:tcPr>
                </a:tc>
                <a:tc>
                  <a:txBody>
                    <a:bodyPr/>
                    <a:lstStyle/>
                    <a:p>
                      <a:pPr marL="285840" indent="-285120">
                        <a:lnSpc>
                          <a:spcPct val="100000"/>
                        </a:lnSpc>
                        <a:buClr>
                          <a:srgbClr val="FF6503"/>
                        </a:buClr>
                        <a:buFont typeface="Arial"/>
                        <a:buChar char="•"/>
                      </a:pPr>
                      <a:r>
                        <a:rPr lang="en-US" sz="2000" b="0" strike="noStrike" spc="-1" dirty="0">
                          <a:solidFill>
                            <a:srgbClr val="000000"/>
                          </a:solidFill>
                          <a:uFill>
                            <a:solidFill>
                              <a:srgbClr val="FFFFFF"/>
                            </a:solidFill>
                          </a:uFill>
                          <a:latin typeface="Arial"/>
                        </a:rPr>
                        <a:t>seq2seq + highway</a:t>
                      </a:r>
                    </a:p>
                  </a:txBody>
                  <a:tcPr>
                    <a:lnL w="12240">
                      <a:solidFill>
                        <a:srgbClr val="000000"/>
                      </a:solidFill>
                    </a:lnL>
                    <a:lnR w="12240">
                      <a:solidFill>
                        <a:srgbClr val="000000"/>
                      </a:solidFill>
                    </a:lnR>
                    <a:lnT w="12240">
                      <a:solidFill>
                        <a:srgbClr val="0093FF"/>
                      </a:solidFill>
                    </a:lnT>
                    <a:lnB w="12240">
                      <a:solidFill>
                        <a:srgbClr val="0093FF"/>
                      </a:solidFill>
                    </a:lnB>
                    <a:solidFill>
                      <a:srgbClr val="FFFFFF"/>
                    </a:solidFill>
                  </a:tcPr>
                </a:tc>
                <a:extLst>
                  <a:ext uri="{0D108BD9-81ED-4DB2-BD59-A6C34878D82A}">
                    <a16:rowId xmlns:a16="http://schemas.microsoft.com/office/drawing/2014/main" val="10002"/>
                  </a:ext>
                </a:extLst>
              </a:tr>
              <a:tr h="524483">
                <a:tc>
                  <a:txBody>
                    <a:bodyPr/>
                    <a:lstStyle/>
                    <a:p>
                      <a:pPr>
                        <a:lnSpc>
                          <a:spcPct val="100000"/>
                        </a:lnSpc>
                      </a:pPr>
                      <a:r>
                        <a:rPr lang="en-US" sz="2000" b="1" strike="noStrike" spc="-1">
                          <a:solidFill>
                            <a:srgbClr val="000000"/>
                          </a:solidFill>
                          <a:uFill>
                            <a:solidFill>
                              <a:srgbClr val="FFFFFF"/>
                            </a:solidFill>
                          </a:uFill>
                          <a:latin typeface="Arial"/>
                        </a:rPr>
                        <a:t>Input and training strategy</a:t>
                      </a:r>
                      <a:endParaRPr lang="en-US" sz="2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93FF"/>
                      </a:solidFill>
                    </a:lnT>
                    <a:lnB w="12240">
                      <a:solidFill>
                        <a:srgbClr val="0093FF"/>
                      </a:solidFill>
                    </a:lnB>
                    <a:solidFill>
                      <a:srgbClr val="FFFFFF"/>
                    </a:solidFill>
                  </a:tcPr>
                </a:tc>
                <a:tc>
                  <a:txBody>
                    <a:bodyPr/>
                    <a:lstStyle/>
                    <a:p>
                      <a:pPr marL="285840" indent="-285120">
                        <a:lnSpc>
                          <a:spcPct val="100000"/>
                        </a:lnSpc>
                        <a:buClr>
                          <a:srgbClr val="FF6503"/>
                        </a:buClr>
                        <a:buFont typeface="Arial"/>
                        <a:buChar char="•"/>
                      </a:pPr>
                      <a:r>
                        <a:rPr lang="en-US" sz="2000" b="0" strike="noStrike" spc="-1" dirty="0">
                          <a:solidFill>
                            <a:srgbClr val="000000"/>
                          </a:solidFill>
                          <a:uFill>
                            <a:solidFill>
                              <a:srgbClr val="FFFFFF"/>
                            </a:solidFill>
                          </a:uFill>
                          <a:latin typeface="Arial"/>
                        </a:rPr>
                        <a:t>Glove + language model vector</a:t>
                      </a:r>
                    </a:p>
                    <a:p>
                      <a:pPr marL="285840" indent="-285120">
                        <a:lnSpc>
                          <a:spcPct val="100000"/>
                        </a:lnSpc>
                        <a:buClr>
                          <a:srgbClr val="FF6503"/>
                        </a:buClr>
                        <a:buFont typeface="Arial"/>
                        <a:buChar char="•"/>
                      </a:pPr>
                      <a:r>
                        <a:rPr lang="en-US" sz="2000" b="0" strike="noStrike" spc="-1" dirty="0">
                          <a:solidFill>
                            <a:srgbClr val="000000"/>
                          </a:solidFill>
                          <a:uFill>
                            <a:solidFill>
                              <a:srgbClr val="FFFFFF"/>
                            </a:solidFill>
                          </a:uFill>
                          <a:latin typeface="Arial"/>
                        </a:rPr>
                        <a:t>Transfer learning strategy for seq2seq tasks</a:t>
                      </a:r>
                    </a:p>
                  </a:txBody>
                  <a:tcPr>
                    <a:lnL w="12240">
                      <a:solidFill>
                        <a:srgbClr val="000000"/>
                      </a:solidFill>
                    </a:lnL>
                    <a:lnR w="12240">
                      <a:solidFill>
                        <a:srgbClr val="000000"/>
                      </a:solidFill>
                    </a:lnR>
                    <a:lnT w="12240">
                      <a:solidFill>
                        <a:srgbClr val="0093FF"/>
                      </a:solidFill>
                    </a:lnT>
                    <a:lnB w="12240">
                      <a:solidFill>
                        <a:srgbClr val="0093FF"/>
                      </a:solidFill>
                    </a:lnB>
                    <a:solidFill>
                      <a:srgbClr val="FFFFFF"/>
                    </a:solidFill>
                  </a:tcPr>
                </a:tc>
                <a:extLst>
                  <a:ext uri="{0D108BD9-81ED-4DB2-BD59-A6C34878D82A}">
                    <a16:rowId xmlns:a16="http://schemas.microsoft.com/office/drawing/2014/main" val="10003"/>
                  </a:ext>
                </a:extLst>
              </a:tr>
              <a:tr h="523915">
                <a:tc>
                  <a:txBody>
                    <a:bodyPr/>
                    <a:lstStyle/>
                    <a:p>
                      <a:pPr>
                        <a:lnSpc>
                          <a:spcPct val="100000"/>
                        </a:lnSpc>
                      </a:pPr>
                      <a:r>
                        <a:rPr lang="en-US" sz="2000" b="1" strike="noStrike" spc="-1" dirty="0">
                          <a:solidFill>
                            <a:srgbClr val="000000"/>
                          </a:solidFill>
                          <a:uFill>
                            <a:solidFill>
                              <a:srgbClr val="FFFFFF"/>
                            </a:solidFill>
                          </a:uFill>
                          <a:latin typeface="Arial"/>
                        </a:rPr>
                        <a:t>Result chart</a:t>
                      </a:r>
                      <a:endParaRPr lang="en-US" sz="2800" b="0" strike="noStrike" spc="-1" dirty="0">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93FF"/>
                      </a:solidFill>
                    </a:lnT>
                    <a:lnB w="12240">
                      <a:solidFill>
                        <a:srgbClr val="0093FF"/>
                      </a:solidFill>
                    </a:lnB>
                    <a:solidFill>
                      <a:srgbClr val="FFFFFF"/>
                    </a:solidFill>
                  </a:tcPr>
                </a:tc>
                <a:tc>
                  <a:txBody>
                    <a:bodyPr/>
                    <a:lstStyle/>
                    <a:p>
                      <a:pPr marL="285840" indent="-285120">
                        <a:lnSpc>
                          <a:spcPct val="100000"/>
                        </a:lnSpc>
                        <a:buClr>
                          <a:srgbClr val="FF6503"/>
                        </a:buClr>
                        <a:buFont typeface="Arial"/>
                        <a:buChar char="•"/>
                      </a:pPr>
                      <a:r>
                        <a:rPr lang="en-US" sz="2000" b="0" strike="noStrike" spc="-1" dirty="0">
                          <a:solidFill>
                            <a:srgbClr val="000000"/>
                          </a:solidFill>
                          <a:uFill>
                            <a:solidFill>
                              <a:srgbClr val="FFFFFF"/>
                            </a:solidFill>
                          </a:uFill>
                          <a:latin typeface="Arial"/>
                        </a:rPr>
                        <a:t>Score progress chart</a:t>
                      </a:r>
                    </a:p>
                  </a:txBody>
                  <a:tcPr>
                    <a:lnL w="12240">
                      <a:solidFill>
                        <a:srgbClr val="000000"/>
                      </a:solidFill>
                    </a:lnL>
                    <a:lnR w="12240">
                      <a:solidFill>
                        <a:srgbClr val="000000"/>
                      </a:solidFill>
                    </a:lnR>
                    <a:lnT w="12240">
                      <a:solidFill>
                        <a:srgbClr val="0093FF"/>
                      </a:solidFill>
                    </a:lnT>
                    <a:lnB w="12240">
                      <a:solidFill>
                        <a:srgbClr val="0093FF"/>
                      </a:solidFill>
                    </a:lnB>
                    <a:solidFill>
                      <a:srgbClr val="FFFFFF"/>
                    </a:solidFill>
                  </a:tcPr>
                </a:tc>
                <a:extLst>
                  <a:ext uri="{0D108BD9-81ED-4DB2-BD59-A6C34878D82A}">
                    <a16:rowId xmlns:a16="http://schemas.microsoft.com/office/drawing/2014/main" val="10004"/>
                  </a:ext>
                </a:extLst>
              </a:tr>
            </a:tbl>
          </a:graphicData>
        </a:graphic>
      </p:graphicFrame>
      <p:pic>
        <p:nvPicPr>
          <p:cNvPr id="10" name="Picture 2" descr="E:\EXL-Logomm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82525" y="237435"/>
            <a:ext cx="874115" cy="599277"/>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13"/>
          <p:cNvCxnSpPr/>
          <p:nvPr/>
        </p:nvCxnSpPr>
        <p:spPr>
          <a:xfrm>
            <a:off x="263352" y="836712"/>
            <a:ext cx="1166529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996387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CustomShape 1"/>
          <p:cNvSpPr/>
          <p:nvPr/>
        </p:nvSpPr>
        <p:spPr>
          <a:xfrm>
            <a:off x="609480" y="251352"/>
            <a:ext cx="9623520" cy="58536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1" normalizeH="0" baseline="0" noProof="0" dirty="0">
                <a:ln>
                  <a:noFill/>
                </a:ln>
                <a:solidFill>
                  <a:srgbClr val="D16349">
                    <a:lumMod val="75000"/>
                  </a:srgbClr>
                </a:solidFill>
                <a:effectLst/>
                <a:uLnTx/>
                <a:uFill>
                  <a:solidFill>
                    <a:srgbClr val="FFFFFF"/>
                  </a:solidFill>
                </a:uFill>
                <a:latin typeface="Arial"/>
                <a:ea typeface="+mn-ea"/>
                <a:cs typeface="+mn-cs"/>
              </a:rPr>
              <a:t>ConvAI2: Overview of the competition: data [1]</a:t>
            </a:r>
            <a:endParaRPr kumimoji="0" lang="en-US" sz="1800" b="0" i="0" u="none" strike="noStrike" kern="1200" cap="none" spc="-1" normalizeH="0" baseline="0" noProof="0" dirty="0">
              <a:ln>
                <a:noFill/>
              </a:ln>
              <a:solidFill>
                <a:srgbClr val="D16349">
                  <a:lumMod val="75000"/>
                </a:srgbClr>
              </a:solidFill>
              <a:effectLst/>
              <a:uLnTx/>
              <a:uFill>
                <a:solidFill>
                  <a:srgbClr val="FFFFFF"/>
                </a:solidFill>
              </a:uFill>
              <a:latin typeface="Arial"/>
              <a:ea typeface="+mn-ea"/>
              <a:cs typeface="+mn-cs"/>
            </a:endParaRPr>
          </a:p>
        </p:txBody>
      </p:sp>
      <p:sp>
        <p:nvSpPr>
          <p:cNvPr id="144" name="CustomShape 2"/>
          <p:cNvSpPr/>
          <p:nvPr/>
        </p:nvSpPr>
        <p:spPr>
          <a:xfrm>
            <a:off x="7897832" y="2587680"/>
            <a:ext cx="3958808" cy="2526480"/>
          </a:xfrm>
          <a:prstGeom prst="roundRect">
            <a:avLst>
              <a:gd name="adj" fmla="val 16667"/>
            </a:avLst>
          </a:prstGeom>
          <a:ln w="3240">
            <a:round/>
          </a:ln>
        </p:spPr>
        <p:style>
          <a:lnRef idx="2">
            <a:schemeClr val="accent1"/>
          </a:lnRef>
          <a:fillRef idx="1">
            <a:schemeClr val="lt1"/>
          </a:fillRef>
          <a:effectRef idx="0">
            <a:schemeClr val="accent1"/>
          </a:effectRef>
          <a:fontRef idx="minor"/>
        </p:style>
        <p:txBody>
          <a:bodyPr lIns="90000" tIns="45000" rIns="90000" bIns="45000"/>
          <a:lstStyle/>
          <a:p>
            <a:pPr marL="72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1" normalizeH="0" baseline="0" noProof="0" dirty="0">
                <a:ln>
                  <a:noFill/>
                </a:ln>
                <a:solidFill>
                  <a:srgbClr val="000000"/>
                </a:solidFill>
                <a:effectLst/>
                <a:uLnTx/>
                <a:uFill>
                  <a:solidFill>
                    <a:srgbClr val="FFFFFF"/>
                  </a:solidFill>
                </a:uFill>
                <a:latin typeface="Arial"/>
                <a:ea typeface="DejaVu Sans"/>
                <a:cs typeface="+mn-cs"/>
              </a:rPr>
              <a:t>Dataset:</a:t>
            </a:r>
          </a:p>
          <a:p>
            <a:pPr marL="285840" marR="0" lvl="0" indent="-285120" algn="l" defTabSz="914400" rtl="0" eaLnBrk="1" fontAlgn="auto" latinLnBrk="0" hangingPunct="1">
              <a:lnSpc>
                <a:spcPct val="100000"/>
              </a:lnSpc>
              <a:spcBef>
                <a:spcPts val="0"/>
              </a:spcBef>
              <a:spcAft>
                <a:spcPts val="0"/>
              </a:spcAft>
              <a:buClrTx/>
              <a:buSzTx/>
              <a:buFontTx/>
              <a:buBlip>
                <a:blip r:embed="rId3"/>
              </a:buBlip>
              <a:tabLst/>
              <a:defRPr/>
            </a:pPr>
            <a:r>
              <a:rPr kumimoji="0" lang="en-US" sz="1800" b="0" i="0" u="none" strike="noStrike" kern="1200" cap="none" spc="-1" normalizeH="0" baseline="0" noProof="0" dirty="0">
                <a:ln>
                  <a:noFill/>
                </a:ln>
                <a:solidFill>
                  <a:srgbClr val="000000"/>
                </a:solidFill>
                <a:effectLst/>
                <a:uLnTx/>
                <a:uFill>
                  <a:solidFill>
                    <a:srgbClr val="FFFFFF"/>
                  </a:solidFill>
                </a:uFill>
                <a:latin typeface="Arial"/>
                <a:ea typeface="DejaVu Sans"/>
                <a:cs typeface="+mn-cs"/>
              </a:rPr>
              <a:t>Utterances: 164,356 </a:t>
            </a:r>
          </a:p>
          <a:p>
            <a:pPr marL="285840" marR="0" lvl="0" indent="-285120" algn="l" defTabSz="914400" rtl="0" eaLnBrk="1" fontAlgn="auto" latinLnBrk="0" hangingPunct="1">
              <a:lnSpc>
                <a:spcPct val="100000"/>
              </a:lnSpc>
              <a:spcBef>
                <a:spcPts val="0"/>
              </a:spcBef>
              <a:spcAft>
                <a:spcPts val="0"/>
              </a:spcAft>
              <a:buClrTx/>
              <a:buSzTx/>
              <a:buFontTx/>
              <a:buBlip>
                <a:blip r:embed="rId3"/>
              </a:buBlip>
              <a:tabLst/>
              <a:defRPr/>
            </a:pPr>
            <a:r>
              <a:rPr kumimoji="0" lang="en-US" sz="1800" b="0" i="0" u="none" strike="noStrike" kern="1200" cap="none" spc="-1" normalizeH="0" baseline="0" noProof="0" dirty="0">
                <a:ln>
                  <a:noFill/>
                </a:ln>
                <a:solidFill>
                  <a:srgbClr val="000000"/>
                </a:solidFill>
                <a:effectLst/>
                <a:uLnTx/>
                <a:uFill>
                  <a:solidFill>
                    <a:srgbClr val="FFFFFF"/>
                  </a:solidFill>
                </a:uFill>
                <a:latin typeface="Arial"/>
                <a:ea typeface="DejaVu Sans"/>
                <a:cs typeface="+mn-cs"/>
              </a:rPr>
              <a:t>Dialogs: 10,981 </a:t>
            </a:r>
          </a:p>
          <a:p>
            <a:pPr marL="285840" marR="0" lvl="0" indent="-285120" algn="l" defTabSz="914400" rtl="0" eaLnBrk="1" fontAlgn="auto" latinLnBrk="0" hangingPunct="1">
              <a:lnSpc>
                <a:spcPct val="100000"/>
              </a:lnSpc>
              <a:spcBef>
                <a:spcPts val="0"/>
              </a:spcBef>
              <a:spcAft>
                <a:spcPts val="0"/>
              </a:spcAft>
              <a:buClrTx/>
              <a:buSzTx/>
              <a:buFontTx/>
              <a:buBlip>
                <a:blip r:embed="rId3"/>
              </a:buBlip>
              <a:tabLst/>
              <a:defRPr/>
            </a:pPr>
            <a:r>
              <a:rPr kumimoji="0" lang="en-US" sz="1800" b="0" i="0" u="none" strike="noStrike" kern="1200" cap="none" spc="-1" normalizeH="0" baseline="0" noProof="0" dirty="0">
                <a:ln>
                  <a:noFill/>
                </a:ln>
                <a:solidFill>
                  <a:srgbClr val="000000"/>
                </a:solidFill>
                <a:effectLst/>
                <a:uLnTx/>
                <a:uFill>
                  <a:solidFill>
                    <a:srgbClr val="FFFFFF"/>
                  </a:solidFill>
                </a:uFill>
                <a:latin typeface="Arial"/>
                <a:ea typeface="DejaVu Sans"/>
                <a:cs typeface="+mn-cs"/>
              </a:rPr>
              <a:t>Persona: 1155 </a:t>
            </a:r>
          </a:p>
          <a:p>
            <a:pPr marL="285840" marR="0" lvl="0" indent="-285120" algn="l" defTabSz="914400" rtl="0" eaLnBrk="1" fontAlgn="auto" latinLnBrk="0" hangingPunct="1">
              <a:lnSpc>
                <a:spcPct val="100000"/>
              </a:lnSpc>
              <a:spcBef>
                <a:spcPts val="0"/>
              </a:spcBef>
              <a:spcAft>
                <a:spcPts val="0"/>
              </a:spcAft>
              <a:buClrTx/>
              <a:buSzTx/>
              <a:buFontTx/>
              <a:buBlip>
                <a:blip r:embed="rId3"/>
              </a:buBlip>
              <a:tabLst/>
              <a:defRPr/>
            </a:pPr>
            <a:r>
              <a:rPr kumimoji="0" lang="en-US" sz="1800" b="0" i="0" u="none" strike="noStrike" kern="1200" cap="none" spc="-1" normalizeH="0" baseline="0" noProof="0" dirty="0">
                <a:ln>
                  <a:noFill/>
                </a:ln>
                <a:solidFill>
                  <a:srgbClr val="000000"/>
                </a:solidFill>
                <a:effectLst/>
                <a:uLnTx/>
                <a:uFill>
                  <a:solidFill>
                    <a:srgbClr val="FFFFFF"/>
                  </a:solidFill>
                </a:uFill>
                <a:latin typeface="Arial"/>
                <a:ea typeface="DejaVu Sans"/>
                <a:cs typeface="+mn-cs"/>
              </a:rPr>
              <a:t>Profile sentences/persona: 4-5</a:t>
            </a:r>
          </a:p>
          <a:p>
            <a:pPr marL="285840" marR="0" lvl="0" indent="-285120" algn="l" defTabSz="914400" rtl="0" eaLnBrk="1" fontAlgn="auto" latinLnBrk="0" hangingPunct="1">
              <a:lnSpc>
                <a:spcPct val="100000"/>
              </a:lnSpc>
              <a:spcBef>
                <a:spcPts val="0"/>
              </a:spcBef>
              <a:spcAft>
                <a:spcPts val="0"/>
              </a:spcAft>
              <a:buClrTx/>
              <a:buSzTx/>
              <a:buFontTx/>
              <a:buBlip>
                <a:blip r:embed="rId3"/>
              </a:buBlip>
              <a:tabLst/>
              <a:defRPr/>
            </a:pPr>
            <a:r>
              <a:rPr kumimoji="0" lang="en-US" sz="1800" b="0" i="0" u="none" strike="noStrike" kern="1200" cap="none" spc="-1" normalizeH="0" baseline="0" noProof="0" dirty="0">
                <a:ln>
                  <a:noFill/>
                </a:ln>
                <a:solidFill>
                  <a:srgbClr val="000000"/>
                </a:solidFill>
                <a:effectLst/>
                <a:uLnTx/>
                <a:uFill>
                  <a:solidFill>
                    <a:srgbClr val="FFFFFF"/>
                  </a:solidFill>
                </a:uFill>
                <a:latin typeface="Arial"/>
                <a:ea typeface="DejaVu Sans"/>
                <a:cs typeface="+mn-cs"/>
              </a:rPr>
              <a:t>Personas in test: 200</a:t>
            </a:r>
            <a:endParaRPr kumimoji="0" lang="en-US" sz="2800" b="0" i="0" u="none" strike="noStrike" kern="1200" cap="none" spc="-1" normalizeH="0" baseline="0" noProof="0" dirty="0">
              <a:ln>
                <a:noFill/>
              </a:ln>
              <a:solidFill>
                <a:srgbClr val="000000"/>
              </a:solidFill>
              <a:effectLst/>
              <a:uLnTx/>
              <a:uFill>
                <a:solidFill>
                  <a:srgbClr val="FFFFFF"/>
                </a:solidFill>
              </a:uFill>
              <a:latin typeface="Arial"/>
              <a:ea typeface="+mn-ea"/>
              <a:cs typeface="+mn-cs"/>
            </a:endParaRPr>
          </a:p>
        </p:txBody>
      </p:sp>
      <p:pic>
        <p:nvPicPr>
          <p:cNvPr id="145" name="Picture 6"/>
          <p:cNvPicPr/>
          <p:nvPr/>
        </p:nvPicPr>
        <p:blipFill>
          <a:blip r:embed="rId4"/>
          <a:stretch/>
        </p:blipFill>
        <p:spPr>
          <a:xfrm>
            <a:off x="609480" y="1988840"/>
            <a:ext cx="7086240" cy="4393800"/>
          </a:xfrm>
          <a:prstGeom prst="rect">
            <a:avLst/>
          </a:prstGeom>
          <a:ln>
            <a:noFill/>
          </a:ln>
        </p:spPr>
      </p:pic>
      <p:sp>
        <p:nvSpPr>
          <p:cNvPr id="146" name="TextShape 3"/>
          <p:cNvSpPr txBox="1"/>
          <p:nvPr/>
        </p:nvSpPr>
        <p:spPr>
          <a:xfrm>
            <a:off x="682920" y="6381328"/>
            <a:ext cx="10813680" cy="232560"/>
          </a:xfrm>
          <a:prstGeom prst="rect">
            <a:avLst/>
          </a:prstGeom>
          <a:noFill/>
          <a:ln>
            <a:noFill/>
          </a:ln>
        </p:spPr>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1" normalizeH="0" baseline="0" noProof="0" dirty="0">
                <a:ln>
                  <a:noFill/>
                </a:ln>
                <a:solidFill>
                  <a:srgbClr val="000000"/>
                </a:solidFill>
                <a:effectLst/>
                <a:uLnTx/>
                <a:uFill>
                  <a:solidFill>
                    <a:srgbClr val="FFFFFF"/>
                  </a:solidFill>
                </a:uFill>
                <a:latin typeface="Arial"/>
                <a:ea typeface="+mn-ea"/>
                <a:cs typeface="+mn-cs"/>
              </a:rPr>
              <a:t> [1] Alexander H. Miller, Will </a:t>
            </a:r>
            <a:r>
              <a:rPr kumimoji="0" lang="en-US" sz="1050" b="0" i="0" u="none" strike="noStrike" kern="1200" cap="none" spc="-1" normalizeH="0" baseline="0" noProof="0" dirty="0" err="1">
                <a:ln>
                  <a:noFill/>
                </a:ln>
                <a:solidFill>
                  <a:srgbClr val="000000"/>
                </a:solidFill>
                <a:effectLst/>
                <a:uLnTx/>
                <a:uFill>
                  <a:solidFill>
                    <a:srgbClr val="FFFFFF"/>
                  </a:solidFill>
                </a:uFill>
                <a:latin typeface="Arial"/>
                <a:ea typeface="+mn-ea"/>
                <a:cs typeface="+mn-cs"/>
              </a:rPr>
              <a:t>Feng</a:t>
            </a:r>
            <a:r>
              <a:rPr kumimoji="0" lang="en-US" sz="1050" b="0" i="0" u="none" strike="noStrike" kern="1200" cap="none" spc="-1" normalizeH="0" baseline="0" noProof="0" dirty="0">
                <a:ln>
                  <a:noFill/>
                </a:ln>
                <a:solidFill>
                  <a:srgbClr val="000000"/>
                </a:solidFill>
                <a:effectLst/>
                <a:uLnTx/>
                <a:uFill>
                  <a:solidFill>
                    <a:srgbClr val="FFFFFF"/>
                  </a:solidFill>
                </a:uFill>
                <a:latin typeface="Arial"/>
                <a:ea typeface="+mn-ea"/>
                <a:cs typeface="+mn-cs"/>
              </a:rPr>
              <a:t>, Adam </a:t>
            </a:r>
            <a:r>
              <a:rPr kumimoji="0" lang="en-US" sz="1050" b="0" i="0" u="none" strike="noStrike" kern="1200" cap="none" spc="-1" normalizeH="0" baseline="0" noProof="0" dirty="0" err="1">
                <a:ln>
                  <a:noFill/>
                </a:ln>
                <a:solidFill>
                  <a:srgbClr val="000000"/>
                </a:solidFill>
                <a:effectLst/>
                <a:uLnTx/>
                <a:uFill>
                  <a:solidFill>
                    <a:srgbClr val="FFFFFF"/>
                  </a:solidFill>
                </a:uFill>
                <a:latin typeface="Arial"/>
                <a:ea typeface="+mn-ea"/>
                <a:cs typeface="+mn-cs"/>
              </a:rPr>
              <a:t>Fisch</a:t>
            </a:r>
            <a:r>
              <a:rPr kumimoji="0" lang="en-US" sz="1050" b="0" i="0" u="none" strike="noStrike" kern="1200" cap="none" spc="-1" normalizeH="0" baseline="0" noProof="0" dirty="0">
                <a:ln>
                  <a:noFill/>
                </a:ln>
                <a:solidFill>
                  <a:srgbClr val="000000"/>
                </a:solidFill>
                <a:effectLst/>
                <a:uLnTx/>
                <a:uFill>
                  <a:solidFill>
                    <a:srgbClr val="FFFFFF"/>
                  </a:solidFill>
                </a:uFill>
                <a:latin typeface="Arial"/>
                <a:ea typeface="+mn-ea"/>
                <a:cs typeface="+mn-cs"/>
              </a:rPr>
              <a:t>, </a:t>
            </a:r>
            <a:r>
              <a:rPr kumimoji="0" lang="en-US" sz="1050" b="0" i="0" u="none" strike="noStrike" kern="1200" cap="none" spc="-1" normalizeH="0" baseline="0" noProof="0" dirty="0" err="1">
                <a:ln>
                  <a:noFill/>
                </a:ln>
                <a:solidFill>
                  <a:srgbClr val="000000"/>
                </a:solidFill>
                <a:effectLst/>
                <a:uLnTx/>
                <a:uFill>
                  <a:solidFill>
                    <a:srgbClr val="FFFFFF"/>
                  </a:solidFill>
                </a:uFill>
                <a:latin typeface="Arial"/>
                <a:ea typeface="+mn-ea"/>
                <a:cs typeface="+mn-cs"/>
              </a:rPr>
              <a:t>Jiasen</a:t>
            </a:r>
            <a:r>
              <a:rPr kumimoji="0" lang="en-US" sz="1050" b="0" i="0" u="none" strike="noStrike" kern="1200" cap="none" spc="-1" normalizeH="0" baseline="0" noProof="0" dirty="0">
                <a:ln>
                  <a:noFill/>
                </a:ln>
                <a:solidFill>
                  <a:srgbClr val="000000"/>
                </a:solidFill>
                <a:effectLst/>
                <a:uLnTx/>
                <a:uFill>
                  <a:solidFill>
                    <a:srgbClr val="FFFFFF"/>
                  </a:solidFill>
                </a:uFill>
                <a:latin typeface="Arial"/>
                <a:ea typeface="+mn-ea"/>
                <a:cs typeface="+mn-cs"/>
              </a:rPr>
              <a:t> Lu, </a:t>
            </a:r>
            <a:r>
              <a:rPr kumimoji="0" lang="en-US" sz="1050" b="0" i="0" u="none" strike="noStrike" kern="1200" cap="none" spc="-1" normalizeH="0" baseline="0" noProof="0" dirty="0" err="1">
                <a:ln>
                  <a:noFill/>
                </a:ln>
                <a:solidFill>
                  <a:srgbClr val="000000"/>
                </a:solidFill>
                <a:effectLst/>
                <a:uLnTx/>
                <a:uFill>
                  <a:solidFill>
                    <a:srgbClr val="FFFFFF"/>
                  </a:solidFill>
                </a:uFill>
                <a:latin typeface="Arial"/>
                <a:ea typeface="+mn-ea"/>
                <a:cs typeface="+mn-cs"/>
              </a:rPr>
              <a:t>Dhruv</a:t>
            </a:r>
            <a:r>
              <a:rPr kumimoji="0" lang="en-US" sz="1050" b="0" i="0" u="none" strike="noStrike" kern="1200" cap="none" spc="-1" normalizeH="0" baseline="0" noProof="0" dirty="0">
                <a:ln>
                  <a:noFill/>
                </a:ln>
                <a:solidFill>
                  <a:srgbClr val="000000"/>
                </a:solidFill>
                <a:effectLst/>
                <a:uLnTx/>
                <a:uFill>
                  <a:solidFill>
                    <a:srgbClr val="FFFFFF"/>
                  </a:solidFill>
                </a:uFill>
                <a:latin typeface="Arial"/>
                <a:ea typeface="+mn-ea"/>
                <a:cs typeface="+mn-cs"/>
              </a:rPr>
              <a:t> </a:t>
            </a:r>
            <a:r>
              <a:rPr kumimoji="0" lang="en-US" sz="1050" b="0" i="0" u="none" strike="noStrike" kern="1200" cap="none" spc="-1" normalizeH="0" baseline="0" noProof="0" dirty="0" err="1">
                <a:ln>
                  <a:noFill/>
                </a:ln>
                <a:solidFill>
                  <a:srgbClr val="000000"/>
                </a:solidFill>
                <a:effectLst/>
                <a:uLnTx/>
                <a:uFill>
                  <a:solidFill>
                    <a:srgbClr val="FFFFFF"/>
                  </a:solidFill>
                </a:uFill>
                <a:latin typeface="Arial"/>
                <a:ea typeface="+mn-ea"/>
                <a:cs typeface="+mn-cs"/>
              </a:rPr>
              <a:t>Batra</a:t>
            </a:r>
            <a:r>
              <a:rPr kumimoji="0" lang="en-US" sz="1050" b="0" i="0" u="none" strike="noStrike" kern="1200" cap="none" spc="-1" normalizeH="0" baseline="0" noProof="0" dirty="0">
                <a:ln>
                  <a:noFill/>
                </a:ln>
                <a:solidFill>
                  <a:srgbClr val="000000"/>
                </a:solidFill>
                <a:effectLst/>
                <a:uLnTx/>
                <a:uFill>
                  <a:solidFill>
                    <a:srgbClr val="FFFFFF"/>
                  </a:solidFill>
                </a:uFill>
                <a:latin typeface="Arial"/>
                <a:ea typeface="+mn-ea"/>
                <a:cs typeface="+mn-cs"/>
              </a:rPr>
              <a:t>, Antoine </a:t>
            </a:r>
            <a:r>
              <a:rPr kumimoji="0" lang="en-US" sz="1050" b="0" i="0" u="none" strike="noStrike" kern="1200" cap="none" spc="-1" normalizeH="0" baseline="0" noProof="0" dirty="0" err="1">
                <a:ln>
                  <a:noFill/>
                </a:ln>
                <a:solidFill>
                  <a:srgbClr val="000000"/>
                </a:solidFill>
                <a:effectLst/>
                <a:uLnTx/>
                <a:uFill>
                  <a:solidFill>
                    <a:srgbClr val="FFFFFF"/>
                  </a:solidFill>
                </a:uFill>
                <a:latin typeface="Arial"/>
                <a:ea typeface="+mn-ea"/>
                <a:cs typeface="+mn-cs"/>
              </a:rPr>
              <a:t>Bordes</a:t>
            </a:r>
            <a:r>
              <a:rPr kumimoji="0" lang="en-US" sz="1050" b="0" i="0" u="none" strike="noStrike" kern="1200" cap="none" spc="-1" normalizeH="0" baseline="0" noProof="0" dirty="0">
                <a:ln>
                  <a:noFill/>
                </a:ln>
                <a:solidFill>
                  <a:srgbClr val="000000"/>
                </a:solidFill>
                <a:effectLst/>
                <a:uLnTx/>
                <a:uFill>
                  <a:solidFill>
                    <a:srgbClr val="FFFFFF"/>
                  </a:solidFill>
                </a:uFill>
                <a:latin typeface="Arial"/>
                <a:ea typeface="+mn-ea"/>
                <a:cs typeface="+mn-cs"/>
              </a:rPr>
              <a:t>, Devi Parikh, and </a:t>
            </a:r>
            <a:r>
              <a:rPr kumimoji="0" lang="en-US" sz="1050" b="0" i="0" u="none" strike="noStrike" kern="1200" cap="none" spc="-1" normalizeH="0" baseline="0" noProof="0" dirty="0" err="1">
                <a:ln>
                  <a:noFill/>
                </a:ln>
                <a:solidFill>
                  <a:srgbClr val="000000"/>
                </a:solidFill>
                <a:effectLst/>
                <a:uLnTx/>
                <a:uFill>
                  <a:solidFill>
                    <a:srgbClr val="FFFFFF"/>
                  </a:solidFill>
                </a:uFill>
                <a:latin typeface="Arial"/>
                <a:ea typeface="+mn-ea"/>
                <a:cs typeface="+mn-cs"/>
              </a:rPr>
              <a:t>JasonWeston</a:t>
            </a:r>
            <a:r>
              <a:rPr kumimoji="0" lang="en-US" sz="1050" b="0" i="0" u="none" strike="noStrike" kern="1200" cap="none" spc="-1" normalizeH="0" baseline="0" noProof="0" dirty="0">
                <a:ln>
                  <a:noFill/>
                </a:ln>
                <a:solidFill>
                  <a:srgbClr val="000000"/>
                </a:solidFill>
                <a:effectLst/>
                <a:uLnTx/>
                <a:uFill>
                  <a:solidFill>
                    <a:srgbClr val="FFFFFF"/>
                  </a:solidFill>
                </a:uFill>
                <a:latin typeface="Arial"/>
                <a:ea typeface="+mn-ea"/>
                <a:cs typeface="+mn-cs"/>
              </a:rPr>
              <a:t>. </a:t>
            </a:r>
            <a:r>
              <a:rPr kumimoji="0" lang="en-US" sz="1050" b="0" i="0" u="none" strike="noStrike" kern="1200" cap="none" spc="-1" normalizeH="0" baseline="0" noProof="0" dirty="0" err="1">
                <a:ln>
                  <a:noFill/>
                </a:ln>
                <a:solidFill>
                  <a:srgbClr val="000000"/>
                </a:solidFill>
                <a:effectLst/>
                <a:uLnTx/>
                <a:uFill>
                  <a:solidFill>
                    <a:srgbClr val="FFFFFF"/>
                  </a:solidFill>
                </a:uFill>
                <a:latin typeface="Arial"/>
                <a:ea typeface="+mn-ea"/>
                <a:cs typeface="+mn-cs"/>
              </a:rPr>
              <a:t>Parlai</a:t>
            </a:r>
            <a:r>
              <a:rPr kumimoji="0" lang="en-US" sz="1050" b="0" i="0" u="none" strike="noStrike" kern="1200" cap="none" spc="-1" normalizeH="0" baseline="0" noProof="0" dirty="0">
                <a:ln>
                  <a:noFill/>
                </a:ln>
                <a:solidFill>
                  <a:srgbClr val="000000"/>
                </a:solidFill>
                <a:effectLst/>
                <a:uLnTx/>
                <a:uFill>
                  <a:solidFill>
                    <a:srgbClr val="FFFFFF"/>
                  </a:solidFill>
                </a:uFill>
                <a:latin typeface="Arial"/>
                <a:ea typeface="+mn-ea"/>
                <a:cs typeface="+mn-cs"/>
              </a:rPr>
              <a:t>: A dialog research software </a:t>
            </a:r>
            <a:r>
              <a:rPr kumimoji="0" lang="en-US" sz="1050" b="0" i="0" u="none" strike="noStrike" kern="1200" cap="none" spc="-1" normalizeH="0" baseline="0" noProof="0" dirty="0" err="1">
                <a:ln>
                  <a:noFill/>
                </a:ln>
                <a:solidFill>
                  <a:srgbClr val="000000"/>
                </a:solidFill>
                <a:effectLst/>
                <a:uLnTx/>
                <a:uFill>
                  <a:solidFill>
                    <a:srgbClr val="FFFFFF"/>
                  </a:solidFill>
                </a:uFill>
                <a:latin typeface="Arial"/>
                <a:ea typeface="+mn-ea"/>
                <a:cs typeface="+mn-cs"/>
              </a:rPr>
              <a:t>platform.CoRR</a:t>
            </a:r>
            <a:r>
              <a:rPr kumimoji="0" lang="en-US" sz="1050" b="0" i="0" u="none" strike="noStrike" kern="1200" cap="none" spc="-1" normalizeH="0" baseline="0" noProof="0" dirty="0">
                <a:ln>
                  <a:noFill/>
                </a:ln>
                <a:solidFill>
                  <a:srgbClr val="000000"/>
                </a:solidFill>
                <a:effectLst/>
                <a:uLnTx/>
                <a:uFill>
                  <a:solidFill>
                    <a:srgbClr val="FFFFFF"/>
                  </a:solidFill>
                </a:uFill>
                <a:latin typeface="Arial"/>
                <a:ea typeface="+mn-ea"/>
                <a:cs typeface="+mn-cs"/>
              </a:rPr>
              <a:t>, abs/1705.06476,2017.</a:t>
            </a:r>
          </a:p>
        </p:txBody>
      </p:sp>
      <p:sp>
        <p:nvSpPr>
          <p:cNvPr id="147" name="TextShape 4"/>
          <p:cNvSpPr txBox="1"/>
          <p:nvPr/>
        </p:nvSpPr>
        <p:spPr>
          <a:xfrm>
            <a:off x="407368" y="908720"/>
            <a:ext cx="11521280" cy="1114560"/>
          </a:xfrm>
          <a:prstGeom prst="rect">
            <a:avLst/>
          </a:prstGeom>
          <a:noFill/>
          <a:ln>
            <a:noFill/>
          </a:ln>
        </p:spPr>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1" normalizeH="0" baseline="0" noProof="0" dirty="0">
                <a:ln>
                  <a:noFill/>
                </a:ln>
                <a:solidFill>
                  <a:srgbClr val="000000"/>
                </a:solidFill>
                <a:effectLst/>
                <a:uLnTx/>
                <a:uFill>
                  <a:solidFill>
                    <a:srgbClr val="FFFFFF"/>
                  </a:solidFill>
                </a:uFill>
                <a:latin typeface="Arial"/>
                <a:ea typeface="+mn-ea"/>
                <a:cs typeface="+mn-cs"/>
              </a:rPr>
              <a:t>To develop a non-goal oriented generative dialogue agent having a consistent persona. As per the convai2 competition guidelines, the agent should be able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1" normalizeH="0" baseline="0" noProof="0" dirty="0">
                <a:ln>
                  <a:noFill/>
                </a:ln>
                <a:solidFill>
                  <a:srgbClr val="000000"/>
                </a:solidFill>
                <a:effectLst/>
                <a:uLnTx/>
                <a:uFill>
                  <a:solidFill>
                    <a:srgbClr val="FFFFFF"/>
                  </a:solidFill>
                </a:uFill>
                <a:latin typeface="Arial"/>
                <a:ea typeface="+mn-ea"/>
                <a:cs typeface="+mn-cs"/>
              </a:rPr>
              <a:t>1. Engage its user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1" normalizeH="0" baseline="0" noProof="0" dirty="0">
                <a:ln>
                  <a:noFill/>
                </a:ln>
                <a:solidFill>
                  <a:srgbClr val="000000"/>
                </a:solidFill>
                <a:effectLst/>
                <a:uLnTx/>
                <a:uFill>
                  <a:solidFill>
                    <a:srgbClr val="FFFFFF"/>
                  </a:solidFill>
                </a:uFill>
                <a:latin typeface="Arial"/>
                <a:ea typeface="+mn-ea"/>
                <a:cs typeface="+mn-cs"/>
              </a:rPr>
              <a:t>2. Reveal its persona</a:t>
            </a:r>
          </a:p>
        </p:txBody>
      </p:sp>
      <p:cxnSp>
        <p:nvCxnSpPr>
          <p:cNvPr id="15" name="Straight Connector 14"/>
          <p:cNvCxnSpPr/>
          <p:nvPr/>
        </p:nvCxnSpPr>
        <p:spPr>
          <a:xfrm>
            <a:off x="263352" y="836712"/>
            <a:ext cx="11665296" cy="0"/>
          </a:xfrm>
          <a:prstGeom prst="line">
            <a:avLst/>
          </a:prstGeom>
        </p:spPr>
        <p:style>
          <a:lnRef idx="1">
            <a:schemeClr val="accent1"/>
          </a:lnRef>
          <a:fillRef idx="0">
            <a:schemeClr val="accent1"/>
          </a:fillRef>
          <a:effectRef idx="0">
            <a:schemeClr val="accent1"/>
          </a:effectRef>
          <a:fontRef idx="minor">
            <a:schemeClr val="tx1"/>
          </a:fontRef>
        </p:style>
      </p:cxnSp>
      <p:pic>
        <p:nvPicPr>
          <p:cNvPr id="17" name="Picture 2" descr="E:\EXL-Logommm.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82525" y="237435"/>
            <a:ext cx="874115" cy="599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471280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1802816" y="6354709"/>
            <a:ext cx="128693" cy="222219"/>
          </a:xfrm>
          <a:prstGeom prst="rect">
            <a:avLst/>
          </a:prstGeom>
        </p:spPr>
        <p:txBody>
          <a:bodyPr vert="horz" wrap="square" lIns="0" tIns="16933" rIns="0" bIns="0" rtlCol="0">
            <a:spAutoFit/>
          </a:bodyPr>
          <a:lstStyle/>
          <a:p>
            <a:pPr marL="16933" defTabSz="1219170">
              <a:spcBef>
                <a:spcPts val="133"/>
              </a:spcBef>
            </a:pPr>
            <a:r>
              <a:rPr sz="1333" dirty="0">
                <a:solidFill>
                  <a:srgbClr val="595959"/>
                </a:solidFill>
                <a:latin typeface="Arial"/>
                <a:cs typeface="Arial"/>
              </a:rPr>
              <a:t>4</a:t>
            </a:r>
            <a:endParaRPr sz="1333">
              <a:solidFill>
                <a:prstClr val="black"/>
              </a:solidFill>
              <a:latin typeface="Arial"/>
              <a:cs typeface="Arial"/>
            </a:endParaRPr>
          </a:p>
        </p:txBody>
      </p:sp>
      <p:sp>
        <p:nvSpPr>
          <p:cNvPr id="3" name="object 3"/>
          <p:cNvSpPr txBox="1">
            <a:spLocks noGrp="1"/>
          </p:cNvSpPr>
          <p:nvPr>
            <p:ph type="title"/>
          </p:nvPr>
        </p:nvSpPr>
        <p:spPr>
          <a:xfrm>
            <a:off x="512966" y="451467"/>
            <a:ext cx="4010660" cy="591551"/>
          </a:xfrm>
          <a:prstGeom prst="rect">
            <a:avLst/>
          </a:prstGeom>
        </p:spPr>
        <p:txBody>
          <a:bodyPr vert="horz" wrap="square" lIns="0" tIns="16933" rIns="0" bIns="0" rtlCol="0">
            <a:spAutoFit/>
          </a:bodyPr>
          <a:lstStyle/>
          <a:p>
            <a:pPr marL="16933">
              <a:spcBef>
                <a:spcPts val="133"/>
              </a:spcBef>
            </a:pPr>
            <a:r>
              <a:rPr spc="-7" dirty="0"/>
              <a:t>Base</a:t>
            </a:r>
            <a:r>
              <a:rPr spc="-113" dirty="0"/>
              <a:t> </a:t>
            </a:r>
            <a:r>
              <a:rPr spc="-7" dirty="0"/>
              <a:t>architecture</a:t>
            </a:r>
          </a:p>
        </p:txBody>
      </p:sp>
      <p:sp>
        <p:nvSpPr>
          <p:cNvPr id="4" name="object 4"/>
          <p:cNvSpPr txBox="1"/>
          <p:nvPr/>
        </p:nvSpPr>
        <p:spPr>
          <a:xfrm>
            <a:off x="4037991" y="1219130"/>
            <a:ext cx="2552700" cy="468440"/>
          </a:xfrm>
          <a:prstGeom prst="rect">
            <a:avLst/>
          </a:prstGeom>
        </p:spPr>
        <p:txBody>
          <a:bodyPr vert="horz" wrap="square" lIns="0" tIns="16933" rIns="0" bIns="0" rtlCol="0">
            <a:spAutoFit/>
          </a:bodyPr>
          <a:lstStyle/>
          <a:p>
            <a:pPr marL="16933" defTabSz="1219170">
              <a:spcBef>
                <a:spcPts val="133"/>
              </a:spcBef>
              <a:tabLst>
                <a:tab pos="2410400" algn="l"/>
              </a:tabLst>
            </a:pPr>
            <a:r>
              <a:rPr sz="2933" b="1" spc="-7" dirty="0">
                <a:solidFill>
                  <a:prstClr val="black"/>
                </a:solidFill>
                <a:latin typeface="Arial"/>
                <a:cs typeface="Arial"/>
              </a:rPr>
              <a:t>OpenA</a:t>
            </a:r>
            <a:r>
              <a:rPr sz="2933" b="1" dirty="0">
                <a:solidFill>
                  <a:prstClr val="black"/>
                </a:solidFill>
                <a:latin typeface="Arial"/>
                <a:cs typeface="Arial"/>
              </a:rPr>
              <a:t>I</a:t>
            </a:r>
            <a:r>
              <a:rPr sz="2933" b="1" spc="-13" dirty="0">
                <a:solidFill>
                  <a:prstClr val="black"/>
                </a:solidFill>
                <a:latin typeface="Arial"/>
                <a:cs typeface="Arial"/>
              </a:rPr>
              <a:t> </a:t>
            </a:r>
            <a:r>
              <a:rPr sz="2933" b="1" spc="-7" dirty="0">
                <a:solidFill>
                  <a:prstClr val="black"/>
                </a:solidFill>
                <a:latin typeface="Arial"/>
                <a:cs typeface="Arial"/>
              </a:rPr>
              <a:t>GP</a:t>
            </a:r>
            <a:r>
              <a:rPr sz="2933" b="1" dirty="0">
                <a:solidFill>
                  <a:prstClr val="black"/>
                </a:solidFill>
                <a:latin typeface="Arial"/>
                <a:cs typeface="Arial"/>
              </a:rPr>
              <a:t>T	:</a:t>
            </a:r>
            <a:endParaRPr sz="2933">
              <a:solidFill>
                <a:prstClr val="black"/>
              </a:solidFill>
              <a:latin typeface="Arial"/>
              <a:cs typeface="Arial"/>
            </a:endParaRPr>
          </a:p>
        </p:txBody>
      </p:sp>
      <p:sp>
        <p:nvSpPr>
          <p:cNvPr id="5" name="object 5"/>
          <p:cNvSpPr txBox="1"/>
          <p:nvPr/>
        </p:nvSpPr>
        <p:spPr>
          <a:xfrm>
            <a:off x="4128007" y="1659226"/>
            <a:ext cx="7092527" cy="3967924"/>
          </a:xfrm>
          <a:prstGeom prst="rect">
            <a:avLst/>
          </a:prstGeom>
        </p:spPr>
        <p:txBody>
          <a:bodyPr vert="horz" wrap="square" lIns="0" tIns="85513" rIns="0" bIns="0" rtlCol="0">
            <a:spAutoFit/>
          </a:bodyPr>
          <a:lstStyle/>
          <a:p>
            <a:pPr marL="535927" indent="-518994" defTabSz="1219170">
              <a:spcBef>
                <a:spcPts val="673"/>
              </a:spcBef>
              <a:buFontTx/>
              <a:buChar char="●"/>
              <a:tabLst>
                <a:tab pos="535927" algn="l"/>
                <a:tab pos="536773" algn="l"/>
              </a:tabLst>
            </a:pPr>
            <a:r>
              <a:rPr sz="2800" spc="-7" dirty="0">
                <a:solidFill>
                  <a:prstClr val="black"/>
                </a:solidFill>
                <a:latin typeface="Arial"/>
                <a:cs typeface="Arial"/>
              </a:rPr>
              <a:t>BPE </a:t>
            </a:r>
            <a:r>
              <a:rPr sz="2800" dirty="0">
                <a:solidFill>
                  <a:prstClr val="black"/>
                </a:solidFill>
                <a:latin typeface="Arial"/>
                <a:cs typeface="Arial"/>
              </a:rPr>
              <a:t>vocabulary </a:t>
            </a:r>
            <a:r>
              <a:rPr sz="2800" spc="-7" dirty="0">
                <a:solidFill>
                  <a:prstClr val="black"/>
                </a:solidFill>
                <a:latin typeface="Arial"/>
                <a:cs typeface="Arial"/>
              </a:rPr>
              <a:t>with 40000</a:t>
            </a:r>
            <a:r>
              <a:rPr sz="2800" spc="-53" dirty="0">
                <a:solidFill>
                  <a:prstClr val="black"/>
                </a:solidFill>
                <a:latin typeface="Arial"/>
                <a:cs typeface="Arial"/>
              </a:rPr>
              <a:t> </a:t>
            </a:r>
            <a:r>
              <a:rPr sz="2800" spc="-7" dirty="0">
                <a:solidFill>
                  <a:prstClr val="black"/>
                </a:solidFill>
                <a:latin typeface="Arial"/>
                <a:cs typeface="Arial"/>
              </a:rPr>
              <a:t>tokens</a:t>
            </a:r>
            <a:endParaRPr sz="2800">
              <a:solidFill>
                <a:prstClr val="black"/>
              </a:solidFill>
              <a:latin typeface="Arial"/>
              <a:cs typeface="Arial"/>
            </a:endParaRPr>
          </a:p>
          <a:p>
            <a:pPr marL="535927" marR="460575" indent="-518994" defTabSz="1219170">
              <a:lnSpc>
                <a:spcPct val="116100"/>
              </a:lnSpc>
              <a:buFontTx/>
              <a:buChar char="●"/>
              <a:tabLst>
                <a:tab pos="535927" algn="l"/>
                <a:tab pos="536773" algn="l"/>
              </a:tabLst>
            </a:pPr>
            <a:r>
              <a:rPr sz="2800" spc="-7" dirty="0">
                <a:solidFill>
                  <a:prstClr val="black"/>
                </a:solidFill>
                <a:latin typeface="Arial"/>
                <a:cs typeface="Arial"/>
              </a:rPr>
              <a:t>Learned position embeddings with 512  positions</a:t>
            </a:r>
            <a:endParaRPr sz="2800">
              <a:solidFill>
                <a:prstClr val="black"/>
              </a:solidFill>
              <a:latin typeface="Arial"/>
              <a:cs typeface="Arial"/>
            </a:endParaRPr>
          </a:p>
          <a:p>
            <a:pPr marL="535927" indent="-518994" defTabSz="1219170">
              <a:spcBef>
                <a:spcPts val="540"/>
              </a:spcBef>
              <a:buFontTx/>
              <a:buChar char="●"/>
              <a:tabLst>
                <a:tab pos="535927" algn="l"/>
                <a:tab pos="536773" algn="l"/>
              </a:tabLst>
            </a:pPr>
            <a:r>
              <a:rPr sz="2800" spc="-7" dirty="0">
                <a:solidFill>
                  <a:prstClr val="black"/>
                </a:solidFill>
                <a:latin typeface="Arial"/>
                <a:cs typeface="Arial"/>
              </a:rPr>
              <a:t>12 transformer</a:t>
            </a:r>
            <a:r>
              <a:rPr sz="2800" spc="-27" dirty="0">
                <a:solidFill>
                  <a:prstClr val="black"/>
                </a:solidFill>
                <a:latin typeface="Arial"/>
                <a:cs typeface="Arial"/>
              </a:rPr>
              <a:t> </a:t>
            </a:r>
            <a:r>
              <a:rPr sz="2800" spc="-7" dirty="0">
                <a:solidFill>
                  <a:prstClr val="black"/>
                </a:solidFill>
                <a:latin typeface="Arial"/>
                <a:cs typeface="Arial"/>
              </a:rPr>
              <a:t>layers</a:t>
            </a:r>
            <a:endParaRPr sz="2800">
              <a:solidFill>
                <a:prstClr val="black"/>
              </a:solidFill>
              <a:latin typeface="Arial"/>
              <a:cs typeface="Arial"/>
            </a:endParaRPr>
          </a:p>
          <a:p>
            <a:pPr marL="535927" marR="6773" indent="-518994" defTabSz="1219170">
              <a:lnSpc>
                <a:spcPct val="116100"/>
              </a:lnSpc>
              <a:buFontTx/>
              <a:buChar char="●"/>
              <a:tabLst>
                <a:tab pos="535927" algn="l"/>
                <a:tab pos="536773" algn="l"/>
              </a:tabLst>
            </a:pPr>
            <a:r>
              <a:rPr sz="2800" dirty="0">
                <a:solidFill>
                  <a:prstClr val="black"/>
                </a:solidFill>
                <a:latin typeface="Arial"/>
                <a:cs typeface="Arial"/>
              </a:rPr>
              <a:t>Multi-head </a:t>
            </a:r>
            <a:r>
              <a:rPr sz="2800" spc="-7" dirty="0">
                <a:solidFill>
                  <a:prstClr val="black"/>
                </a:solidFill>
                <a:latin typeface="Arial"/>
                <a:cs typeface="Arial"/>
              </a:rPr>
              <a:t>attention with 768 dimensional  </a:t>
            </a:r>
            <a:r>
              <a:rPr sz="2800" dirty="0">
                <a:solidFill>
                  <a:prstClr val="black"/>
                </a:solidFill>
                <a:latin typeface="Arial"/>
                <a:cs typeface="Arial"/>
              </a:rPr>
              <a:t>states </a:t>
            </a:r>
            <a:r>
              <a:rPr sz="2800" spc="-7" dirty="0">
                <a:solidFill>
                  <a:prstClr val="black"/>
                </a:solidFill>
                <a:latin typeface="Arial"/>
                <a:cs typeface="Arial"/>
              </a:rPr>
              <a:t>and 12 attention</a:t>
            </a:r>
            <a:r>
              <a:rPr sz="2800" spc="-33" dirty="0">
                <a:solidFill>
                  <a:prstClr val="black"/>
                </a:solidFill>
                <a:latin typeface="Arial"/>
                <a:cs typeface="Arial"/>
              </a:rPr>
              <a:t> </a:t>
            </a:r>
            <a:r>
              <a:rPr sz="2800" spc="-7" dirty="0">
                <a:solidFill>
                  <a:prstClr val="black"/>
                </a:solidFill>
                <a:latin typeface="Arial"/>
                <a:cs typeface="Arial"/>
              </a:rPr>
              <a:t>heads</a:t>
            </a:r>
            <a:endParaRPr sz="2800">
              <a:solidFill>
                <a:prstClr val="black"/>
              </a:solidFill>
              <a:latin typeface="Arial"/>
              <a:cs typeface="Arial"/>
            </a:endParaRPr>
          </a:p>
          <a:p>
            <a:pPr marL="535927" marR="121070" indent="-518994" defTabSz="1219170">
              <a:lnSpc>
                <a:spcPct val="116100"/>
              </a:lnSpc>
              <a:buFontTx/>
              <a:buChar char="●"/>
              <a:tabLst>
                <a:tab pos="535927" algn="l"/>
                <a:tab pos="536773" algn="l"/>
              </a:tabLst>
            </a:pPr>
            <a:r>
              <a:rPr sz="2800" spc="-7" dirty="0">
                <a:solidFill>
                  <a:prstClr val="black"/>
                </a:solidFill>
                <a:latin typeface="Arial"/>
                <a:cs typeface="Arial"/>
              </a:rPr>
              <a:t>Position-wise feed-forward networks</a:t>
            </a:r>
            <a:r>
              <a:rPr sz="2800" spc="-133" dirty="0">
                <a:solidFill>
                  <a:prstClr val="black"/>
                </a:solidFill>
                <a:latin typeface="Arial"/>
                <a:cs typeface="Arial"/>
              </a:rPr>
              <a:t> </a:t>
            </a:r>
            <a:r>
              <a:rPr sz="2800" spc="-7" dirty="0">
                <a:solidFill>
                  <a:prstClr val="black"/>
                </a:solidFill>
                <a:latin typeface="Arial"/>
                <a:cs typeface="Arial"/>
              </a:rPr>
              <a:t>with  3072 dimensional inner</a:t>
            </a:r>
            <a:r>
              <a:rPr sz="2800" spc="-27" dirty="0">
                <a:solidFill>
                  <a:prstClr val="black"/>
                </a:solidFill>
                <a:latin typeface="Arial"/>
                <a:cs typeface="Arial"/>
              </a:rPr>
              <a:t> </a:t>
            </a:r>
            <a:r>
              <a:rPr sz="2800" dirty="0">
                <a:solidFill>
                  <a:prstClr val="black"/>
                </a:solidFill>
                <a:latin typeface="Arial"/>
                <a:cs typeface="Arial"/>
              </a:rPr>
              <a:t>states</a:t>
            </a:r>
            <a:endParaRPr sz="2800">
              <a:solidFill>
                <a:prstClr val="black"/>
              </a:solidFill>
              <a:latin typeface="Arial"/>
              <a:cs typeface="Arial"/>
            </a:endParaRPr>
          </a:p>
        </p:txBody>
      </p:sp>
      <p:sp>
        <p:nvSpPr>
          <p:cNvPr id="6" name="object 6"/>
          <p:cNvSpPr/>
          <p:nvPr/>
        </p:nvSpPr>
        <p:spPr>
          <a:xfrm>
            <a:off x="618533" y="1238265"/>
            <a:ext cx="2953791" cy="5352455"/>
          </a:xfrm>
          <a:prstGeom prst="rect">
            <a:avLst/>
          </a:prstGeom>
          <a:blipFill>
            <a:blip r:embed="rId2" cstate="print"/>
            <a:stretch>
              <a:fillRect/>
            </a:stretch>
          </a:blipFill>
        </p:spPr>
        <p:txBody>
          <a:bodyPr wrap="square" lIns="0" tIns="0" rIns="0" bIns="0" rtlCol="0"/>
          <a:lstStyle/>
          <a:p>
            <a:pPr defTabSz="1219170"/>
            <a:endParaRPr sz="2400">
              <a:solidFill>
                <a:prstClr val="black"/>
              </a:solidFill>
              <a:latin typeface="Calibri"/>
            </a:endParaRPr>
          </a:p>
        </p:txBody>
      </p:sp>
      <p:sp>
        <p:nvSpPr>
          <p:cNvPr id="7" name="object 7"/>
          <p:cNvSpPr txBox="1"/>
          <p:nvPr/>
        </p:nvSpPr>
        <p:spPr>
          <a:xfrm>
            <a:off x="3898808" y="6175437"/>
            <a:ext cx="7700433" cy="457732"/>
          </a:xfrm>
          <a:prstGeom prst="rect">
            <a:avLst/>
          </a:prstGeom>
        </p:spPr>
        <p:txBody>
          <a:bodyPr vert="horz" wrap="square" lIns="0" tIns="11853" rIns="0" bIns="0" rtlCol="0">
            <a:spAutoFit/>
          </a:bodyPr>
          <a:lstStyle/>
          <a:p>
            <a:pPr marL="472428" marR="6773" indent="-456342" defTabSz="1219170">
              <a:lnSpc>
                <a:spcPct val="102299"/>
              </a:lnSpc>
              <a:spcBef>
                <a:spcPts val="93"/>
              </a:spcBef>
              <a:tabLst>
                <a:tab pos="471582" algn="l"/>
              </a:tabLst>
            </a:pPr>
            <a:r>
              <a:rPr sz="1467" i="1" spc="-27" dirty="0">
                <a:solidFill>
                  <a:srgbClr val="073662"/>
                </a:solidFill>
                <a:latin typeface="Arial"/>
                <a:cs typeface="Arial"/>
              </a:rPr>
              <a:t>1.	</a:t>
            </a:r>
            <a:r>
              <a:rPr sz="1467" i="1" spc="-40" dirty="0">
                <a:solidFill>
                  <a:srgbClr val="073662"/>
                </a:solidFill>
                <a:latin typeface="Arial"/>
                <a:cs typeface="Arial"/>
              </a:rPr>
              <a:t>Radford, </a:t>
            </a:r>
            <a:r>
              <a:rPr sz="1467" i="1" spc="-73" dirty="0">
                <a:solidFill>
                  <a:srgbClr val="073662"/>
                </a:solidFill>
                <a:latin typeface="Arial"/>
                <a:cs typeface="Arial"/>
              </a:rPr>
              <a:t>A., </a:t>
            </a:r>
            <a:r>
              <a:rPr sz="1467" i="1" spc="-33" dirty="0">
                <a:solidFill>
                  <a:srgbClr val="073662"/>
                </a:solidFill>
                <a:latin typeface="Arial"/>
                <a:cs typeface="Arial"/>
              </a:rPr>
              <a:t>Narasimhan, </a:t>
            </a:r>
            <a:r>
              <a:rPr sz="1467" i="1" spc="-80" dirty="0">
                <a:solidFill>
                  <a:srgbClr val="073662"/>
                </a:solidFill>
                <a:latin typeface="Arial"/>
                <a:cs typeface="Arial"/>
              </a:rPr>
              <a:t>K., </a:t>
            </a:r>
            <a:r>
              <a:rPr sz="1467" i="1" spc="-40" dirty="0">
                <a:solidFill>
                  <a:srgbClr val="073662"/>
                </a:solidFill>
                <a:latin typeface="Arial"/>
                <a:cs typeface="Arial"/>
              </a:rPr>
              <a:t>Salimans, </a:t>
            </a:r>
            <a:r>
              <a:rPr sz="1467" i="1" spc="-73" dirty="0">
                <a:solidFill>
                  <a:srgbClr val="073662"/>
                </a:solidFill>
                <a:latin typeface="Arial"/>
                <a:cs typeface="Arial"/>
              </a:rPr>
              <a:t>T., </a:t>
            </a:r>
            <a:r>
              <a:rPr sz="1467" i="1" spc="-47" dirty="0">
                <a:solidFill>
                  <a:srgbClr val="073662"/>
                </a:solidFill>
                <a:latin typeface="Arial"/>
                <a:cs typeface="Arial"/>
              </a:rPr>
              <a:t>Sutskever, </a:t>
            </a:r>
            <a:r>
              <a:rPr sz="1467" i="1" spc="-27" dirty="0">
                <a:solidFill>
                  <a:srgbClr val="073662"/>
                </a:solidFill>
                <a:latin typeface="Arial"/>
                <a:cs typeface="Arial"/>
              </a:rPr>
              <a:t>I. </a:t>
            </a:r>
            <a:r>
              <a:rPr sz="1467" i="1" spc="-13" dirty="0">
                <a:solidFill>
                  <a:srgbClr val="073662"/>
                </a:solidFill>
                <a:latin typeface="Arial"/>
                <a:cs typeface="Arial"/>
              </a:rPr>
              <a:t>(2018). Improving </a:t>
            </a:r>
            <a:r>
              <a:rPr sz="1467" i="1" spc="-33" dirty="0">
                <a:solidFill>
                  <a:srgbClr val="073662"/>
                </a:solidFill>
                <a:latin typeface="Arial"/>
                <a:cs typeface="Arial"/>
              </a:rPr>
              <a:t>language  </a:t>
            </a:r>
            <a:r>
              <a:rPr sz="1467" i="1" spc="-20" dirty="0">
                <a:solidFill>
                  <a:srgbClr val="073662"/>
                </a:solidFill>
                <a:latin typeface="Arial"/>
                <a:cs typeface="Arial"/>
              </a:rPr>
              <a:t>understanding </a:t>
            </a:r>
            <a:r>
              <a:rPr sz="1467" i="1" spc="-40" dirty="0">
                <a:solidFill>
                  <a:srgbClr val="073662"/>
                </a:solidFill>
                <a:latin typeface="Arial"/>
                <a:cs typeface="Arial"/>
              </a:rPr>
              <a:t>by </a:t>
            </a:r>
            <a:r>
              <a:rPr sz="1467" i="1" spc="-27" dirty="0">
                <a:solidFill>
                  <a:srgbClr val="073662"/>
                </a:solidFill>
                <a:latin typeface="Arial"/>
                <a:cs typeface="Arial"/>
              </a:rPr>
              <a:t>generative</a:t>
            </a:r>
            <a:r>
              <a:rPr sz="1467" i="1" spc="-107" dirty="0">
                <a:solidFill>
                  <a:srgbClr val="073662"/>
                </a:solidFill>
                <a:latin typeface="Arial"/>
                <a:cs typeface="Arial"/>
              </a:rPr>
              <a:t> </a:t>
            </a:r>
            <a:r>
              <a:rPr sz="1467" i="1" spc="-20" dirty="0">
                <a:solidFill>
                  <a:srgbClr val="073662"/>
                </a:solidFill>
                <a:latin typeface="Arial"/>
                <a:cs typeface="Arial"/>
              </a:rPr>
              <a:t>pre-training.</a:t>
            </a:r>
            <a:endParaRPr sz="1467">
              <a:solidFill>
                <a:prstClr val="black"/>
              </a:solidFill>
              <a:latin typeface="Arial"/>
              <a:cs typeface="Arial"/>
            </a:endParaRPr>
          </a:p>
        </p:txBody>
      </p:sp>
      <p:sp>
        <p:nvSpPr>
          <p:cNvPr id="8" name="object 8"/>
          <p:cNvSpPr txBox="1"/>
          <p:nvPr/>
        </p:nvSpPr>
        <p:spPr>
          <a:xfrm>
            <a:off x="6143317" y="1146480"/>
            <a:ext cx="138007" cy="242866"/>
          </a:xfrm>
          <a:prstGeom prst="rect">
            <a:avLst/>
          </a:prstGeom>
        </p:spPr>
        <p:txBody>
          <a:bodyPr vert="horz" wrap="square" lIns="0" tIns="16933" rIns="0" bIns="0" rtlCol="0">
            <a:spAutoFit/>
          </a:bodyPr>
          <a:lstStyle/>
          <a:p>
            <a:pPr marL="16933" defTabSz="1219170">
              <a:spcBef>
                <a:spcPts val="133"/>
              </a:spcBef>
            </a:pPr>
            <a:r>
              <a:rPr sz="1467" dirty="0">
                <a:solidFill>
                  <a:srgbClr val="073662"/>
                </a:solidFill>
                <a:latin typeface="Arial"/>
                <a:cs typeface="Arial"/>
              </a:rPr>
              <a:t>1</a:t>
            </a:r>
            <a:endParaRPr sz="1467">
              <a:solidFill>
                <a:prstClr val="black"/>
              </a:solidFill>
              <a:latin typeface="Arial"/>
              <a:cs typeface="Arial"/>
            </a:endParaRPr>
          </a:p>
        </p:txBody>
      </p:sp>
    </p:spTree>
    <p:extLst>
      <p:ext uri="{BB962C8B-B14F-4D97-AF65-F5344CB8AC3E}">
        <p14:creationId xmlns:p14="http://schemas.microsoft.com/office/powerpoint/2010/main" val="21601428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CustomShape 1"/>
          <p:cNvSpPr/>
          <p:nvPr/>
        </p:nvSpPr>
        <p:spPr>
          <a:xfrm>
            <a:off x="609480" y="260648"/>
            <a:ext cx="9623520" cy="58536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1" normalizeH="0" baseline="0" noProof="0" dirty="0">
                <a:ln>
                  <a:noFill/>
                </a:ln>
                <a:solidFill>
                  <a:srgbClr val="D16349">
                    <a:lumMod val="75000"/>
                  </a:srgbClr>
                </a:solidFill>
                <a:effectLst/>
                <a:uLnTx/>
                <a:uFill>
                  <a:solidFill>
                    <a:srgbClr val="FFFFFF"/>
                  </a:solidFill>
                </a:uFill>
                <a:latin typeface="Arial"/>
                <a:ea typeface="+mn-ea"/>
                <a:cs typeface="+mn-cs"/>
              </a:rPr>
              <a:t>ConvAI2: Overview of the competition: Challenges</a:t>
            </a:r>
            <a:endParaRPr kumimoji="0" lang="en-US" sz="1800" b="0" i="0" u="none" strike="noStrike" kern="1200" cap="none" spc="-1" normalizeH="0" baseline="0" noProof="0" dirty="0">
              <a:ln>
                <a:noFill/>
              </a:ln>
              <a:solidFill>
                <a:srgbClr val="D16349">
                  <a:lumMod val="75000"/>
                </a:srgbClr>
              </a:solidFill>
              <a:effectLst/>
              <a:uLnTx/>
              <a:uFill>
                <a:solidFill>
                  <a:srgbClr val="FFFFFF"/>
                </a:solidFill>
              </a:uFill>
              <a:latin typeface="Arial"/>
              <a:ea typeface="+mn-ea"/>
              <a:cs typeface="+mn-cs"/>
            </a:endParaRPr>
          </a:p>
        </p:txBody>
      </p:sp>
      <p:sp>
        <p:nvSpPr>
          <p:cNvPr id="149" name="CustomShape 2"/>
          <p:cNvSpPr/>
          <p:nvPr/>
        </p:nvSpPr>
        <p:spPr>
          <a:xfrm>
            <a:off x="1145880" y="1236960"/>
            <a:ext cx="7223760" cy="4799880"/>
          </a:xfrm>
          <a:prstGeom prst="rect">
            <a:avLst/>
          </a:prstGeom>
          <a:solidFill>
            <a:schemeClr val="bg1"/>
          </a:solidFill>
          <a:ln w="28440">
            <a:solidFill>
              <a:schemeClr val="tx2"/>
            </a:solidFill>
            <a:round/>
          </a:ln>
        </p:spPr>
        <p:style>
          <a:lnRef idx="2">
            <a:schemeClr val="accent1">
              <a:shade val="50000"/>
            </a:schemeClr>
          </a:lnRef>
          <a:fillRef idx="1">
            <a:schemeClr val="accent1"/>
          </a:fillRef>
          <a:effectRef idx="0">
            <a:schemeClr val="accent1"/>
          </a:effectRef>
          <a:fontRef idx="minor"/>
        </p:style>
      </p:sp>
      <p:sp>
        <p:nvSpPr>
          <p:cNvPr id="150" name="Line 3"/>
          <p:cNvSpPr/>
          <p:nvPr/>
        </p:nvSpPr>
        <p:spPr>
          <a:xfrm>
            <a:off x="4757760" y="1236600"/>
            <a:ext cx="360" cy="4800600"/>
          </a:xfrm>
          <a:prstGeom prst="line">
            <a:avLst/>
          </a:prstGeom>
          <a:ln w="28440">
            <a:solidFill>
              <a:schemeClr val="tx2"/>
            </a:solidFill>
            <a:round/>
          </a:ln>
        </p:spPr>
        <p:style>
          <a:lnRef idx="1">
            <a:schemeClr val="accent1"/>
          </a:lnRef>
          <a:fillRef idx="0">
            <a:schemeClr val="accent1"/>
          </a:fillRef>
          <a:effectRef idx="0">
            <a:schemeClr val="accent1"/>
          </a:effectRef>
          <a:fontRef idx="minor"/>
        </p:style>
      </p:sp>
      <p:sp>
        <p:nvSpPr>
          <p:cNvPr id="151" name="Line 4"/>
          <p:cNvSpPr/>
          <p:nvPr/>
        </p:nvSpPr>
        <p:spPr>
          <a:xfrm>
            <a:off x="1145520" y="3637080"/>
            <a:ext cx="7224480" cy="360"/>
          </a:xfrm>
          <a:prstGeom prst="line">
            <a:avLst/>
          </a:prstGeom>
          <a:ln w="28440">
            <a:solidFill>
              <a:schemeClr val="tx2"/>
            </a:solidFill>
            <a:round/>
          </a:ln>
        </p:spPr>
        <p:style>
          <a:lnRef idx="1">
            <a:schemeClr val="accent1"/>
          </a:lnRef>
          <a:fillRef idx="0">
            <a:schemeClr val="accent1"/>
          </a:fillRef>
          <a:effectRef idx="0">
            <a:schemeClr val="accent1"/>
          </a:effectRef>
          <a:fontRef idx="minor"/>
        </p:style>
      </p:sp>
      <p:sp>
        <p:nvSpPr>
          <p:cNvPr id="152" name="CustomShape 5"/>
          <p:cNvSpPr/>
          <p:nvPr/>
        </p:nvSpPr>
        <p:spPr>
          <a:xfrm>
            <a:off x="1682640" y="2113920"/>
            <a:ext cx="2537640" cy="699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 normalizeH="0" baseline="0" noProof="0">
                <a:ln>
                  <a:noFill/>
                </a:ln>
                <a:solidFill>
                  <a:srgbClr val="000000"/>
                </a:solidFill>
                <a:effectLst/>
                <a:uLnTx/>
                <a:uFill>
                  <a:solidFill>
                    <a:srgbClr val="FFFFFF"/>
                  </a:solidFill>
                </a:uFill>
                <a:latin typeface="Arial"/>
                <a:ea typeface="DejaVu Sans"/>
                <a:cs typeface="+mn-cs"/>
              </a:rPr>
              <a:t>Wow, looks like we have similar taste!  </a:t>
            </a:r>
            <a:endParaRPr kumimoji="0" lang="en-US" sz="1800" b="0" i="0" u="none" strike="noStrike" kern="1200" cap="none" spc="-1" normalizeH="0" baseline="0" noProof="0">
              <a:ln>
                <a:noFill/>
              </a:ln>
              <a:solidFill>
                <a:srgbClr val="000000"/>
              </a:solidFill>
              <a:effectLst/>
              <a:uLnTx/>
              <a:uFill>
                <a:solidFill>
                  <a:srgbClr val="FFFFFF"/>
                </a:solidFill>
              </a:uFill>
              <a:latin typeface="Arial"/>
              <a:ea typeface="+mn-ea"/>
              <a:cs typeface="+mn-cs"/>
            </a:endParaRPr>
          </a:p>
        </p:txBody>
      </p:sp>
      <p:sp>
        <p:nvSpPr>
          <p:cNvPr id="153" name="CustomShape 6"/>
          <p:cNvSpPr/>
          <p:nvPr/>
        </p:nvSpPr>
        <p:spPr>
          <a:xfrm>
            <a:off x="5294880" y="2113920"/>
            <a:ext cx="2537640" cy="699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 normalizeH="0" baseline="0" noProof="0">
                <a:ln>
                  <a:noFill/>
                </a:ln>
                <a:solidFill>
                  <a:srgbClr val="000000"/>
                </a:solidFill>
                <a:effectLst/>
                <a:uLnTx/>
                <a:uFill>
                  <a:solidFill>
                    <a:srgbClr val="FFFFFF"/>
                  </a:solidFill>
                </a:uFill>
                <a:latin typeface="Arial"/>
                <a:ea typeface="DejaVu Sans"/>
                <a:cs typeface="+mn-cs"/>
              </a:rPr>
              <a:t>I like to go on long walks.    </a:t>
            </a:r>
            <a:endParaRPr kumimoji="0" lang="en-US" sz="1800" b="0" i="0" u="none" strike="noStrike" kern="1200" cap="none" spc="-1" normalizeH="0" baseline="0" noProof="0">
              <a:ln>
                <a:noFill/>
              </a:ln>
              <a:solidFill>
                <a:srgbClr val="000000"/>
              </a:solidFill>
              <a:effectLst/>
              <a:uLnTx/>
              <a:uFill>
                <a:solidFill>
                  <a:srgbClr val="FFFFFF"/>
                </a:solidFill>
              </a:uFill>
              <a:latin typeface="Arial"/>
              <a:ea typeface="+mn-ea"/>
              <a:cs typeface="+mn-cs"/>
            </a:endParaRPr>
          </a:p>
        </p:txBody>
      </p:sp>
      <p:sp>
        <p:nvSpPr>
          <p:cNvPr id="154" name="CustomShape 7"/>
          <p:cNvSpPr/>
          <p:nvPr/>
        </p:nvSpPr>
        <p:spPr>
          <a:xfrm>
            <a:off x="5412960" y="4514040"/>
            <a:ext cx="2537640" cy="1004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 normalizeH="0" baseline="0" noProof="0">
                <a:ln>
                  <a:noFill/>
                </a:ln>
                <a:solidFill>
                  <a:srgbClr val="000000"/>
                </a:solidFill>
                <a:effectLst/>
                <a:uLnTx/>
                <a:uFill>
                  <a:solidFill>
                    <a:srgbClr val="FFFFFF"/>
                  </a:solidFill>
                </a:uFill>
                <a:latin typeface="Arial"/>
                <a:ea typeface="DejaVu Sans"/>
                <a:cs typeface="+mn-cs"/>
              </a:rPr>
              <a:t>My kids like to eat pizza, do you have kids?</a:t>
            </a:r>
            <a:endParaRPr kumimoji="0" lang="en-US" sz="1800" b="0" i="0" u="none" strike="noStrike" kern="1200" cap="none" spc="-1" normalizeH="0" baseline="0" noProof="0">
              <a:ln>
                <a:noFill/>
              </a:ln>
              <a:solidFill>
                <a:srgbClr val="000000"/>
              </a:solidFill>
              <a:effectLst/>
              <a:uLnTx/>
              <a:uFill>
                <a:solidFill>
                  <a:srgbClr val="FFFFFF"/>
                </a:solidFill>
              </a:uFill>
              <a:latin typeface="Arial"/>
              <a:ea typeface="+mn-ea"/>
              <a:cs typeface="+mn-cs"/>
            </a:endParaRPr>
          </a:p>
        </p:txBody>
      </p:sp>
      <p:sp>
        <p:nvSpPr>
          <p:cNvPr id="155" name="CustomShape 8"/>
          <p:cNvSpPr/>
          <p:nvPr/>
        </p:nvSpPr>
        <p:spPr>
          <a:xfrm>
            <a:off x="1696320" y="4516200"/>
            <a:ext cx="2537640" cy="1004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1" normalizeH="0" baseline="0" noProof="0" dirty="0">
                <a:ln>
                  <a:noFill/>
                </a:ln>
                <a:solidFill>
                  <a:srgbClr val="169EFF"/>
                </a:solidFill>
                <a:effectLst/>
                <a:uLnTx/>
                <a:uFill>
                  <a:solidFill>
                    <a:srgbClr val="FFFFFF"/>
                  </a:solidFill>
                </a:uFill>
                <a:latin typeface="Arial"/>
                <a:ea typeface="DejaVu Sans"/>
                <a:cs typeface="+mn-cs"/>
              </a:rPr>
              <a:t>I like it too, I prefer Pizza Hut over Domino’s.</a:t>
            </a:r>
            <a:endParaRPr kumimoji="0" lang="en-US" sz="1800" b="0" i="0" u="none" strike="noStrike" kern="1200" cap="none" spc="-1" normalizeH="0" baseline="0" noProof="0" dirty="0">
              <a:ln>
                <a:noFill/>
              </a:ln>
              <a:solidFill>
                <a:srgbClr val="000000"/>
              </a:solidFill>
              <a:effectLst/>
              <a:uLnTx/>
              <a:uFill>
                <a:solidFill>
                  <a:srgbClr val="FFFFFF"/>
                </a:solidFill>
              </a:uFill>
              <a:latin typeface="Arial"/>
              <a:ea typeface="+mn-ea"/>
              <a:cs typeface="+mn-cs"/>
            </a:endParaRPr>
          </a:p>
        </p:txBody>
      </p:sp>
      <p:sp>
        <p:nvSpPr>
          <p:cNvPr id="156" name="CustomShape 9"/>
          <p:cNvSpPr/>
          <p:nvPr/>
        </p:nvSpPr>
        <p:spPr>
          <a:xfrm>
            <a:off x="8811360" y="1399680"/>
            <a:ext cx="3045280" cy="2893416"/>
          </a:xfrm>
          <a:prstGeom prst="roundRect">
            <a:avLst>
              <a:gd name="adj" fmla="val 16667"/>
            </a:avLst>
          </a:prstGeom>
          <a:ln w="3240">
            <a:round/>
          </a:ln>
        </p:spPr>
        <p:style>
          <a:lnRef idx="2">
            <a:schemeClr val="accent1"/>
          </a:lnRef>
          <a:fillRef idx="1">
            <a:schemeClr val="lt1"/>
          </a:fillRef>
          <a:effectRef idx="0">
            <a:schemeClr val="accent1"/>
          </a:effectRef>
          <a:fontRef idx="minor"/>
        </p:style>
        <p:txBody>
          <a:bodyPr lIns="90000" tIns="45000" rIns="90000" bIns="45000"/>
          <a:lstStyle/>
          <a:p>
            <a:pPr marL="285840" marR="0" lvl="0" indent="-285120" algn="l" defTabSz="914400" rtl="0" eaLnBrk="1" fontAlgn="auto" latinLnBrk="0" hangingPunct="1">
              <a:lnSpc>
                <a:spcPct val="100000"/>
              </a:lnSpc>
              <a:spcBef>
                <a:spcPts val="0"/>
              </a:spcBef>
              <a:spcAft>
                <a:spcPts val="0"/>
              </a:spcAft>
              <a:buClrTx/>
              <a:buSzTx/>
              <a:buFontTx/>
              <a:buBlip>
                <a:blip r:embed="rId3"/>
              </a:buBlip>
              <a:tabLst/>
              <a:defRPr/>
            </a:pPr>
            <a:r>
              <a:rPr kumimoji="0" lang="en-US" sz="1800" b="0" i="0" u="none" strike="noStrike" kern="1200" cap="none" spc="-1" normalizeH="0" baseline="0" noProof="0" dirty="0">
                <a:ln>
                  <a:noFill/>
                </a:ln>
                <a:solidFill>
                  <a:srgbClr val="000000"/>
                </a:solidFill>
                <a:effectLst/>
                <a:uLnTx/>
                <a:uFill>
                  <a:solidFill>
                    <a:srgbClr val="FFFFFF"/>
                  </a:solidFill>
                </a:uFill>
                <a:latin typeface="Arial"/>
                <a:ea typeface="DejaVu Sans"/>
                <a:cs typeface="+mn-cs"/>
              </a:rPr>
              <a:t>No evaluation metric is appropriate to capture the accuracy of response</a:t>
            </a:r>
            <a:endParaRPr kumimoji="0" lang="en-US" sz="2800" b="0" i="0" u="none" strike="noStrike" kern="1200" cap="none" spc="-1" normalizeH="0" baseline="0" noProof="0" dirty="0">
              <a:ln>
                <a:noFill/>
              </a:ln>
              <a:solidFill>
                <a:srgbClr val="000000"/>
              </a:solidFill>
              <a:effectLst/>
              <a:uLnTx/>
              <a:uFill>
                <a:solidFill>
                  <a:srgbClr val="FFFFFF"/>
                </a:solidFill>
              </a:uFill>
              <a:latin typeface="Arial"/>
              <a:ea typeface="+mn-ea"/>
              <a:cs typeface="+mn-cs"/>
            </a:endParaRPr>
          </a:p>
          <a:p>
            <a:pPr marL="285840" marR="0" lvl="0" indent="-285120" algn="l" defTabSz="914400" rtl="0" eaLnBrk="1" fontAlgn="auto" latinLnBrk="0" hangingPunct="1">
              <a:lnSpc>
                <a:spcPct val="100000"/>
              </a:lnSpc>
              <a:spcBef>
                <a:spcPts val="0"/>
              </a:spcBef>
              <a:spcAft>
                <a:spcPts val="0"/>
              </a:spcAft>
              <a:buClrTx/>
              <a:buSzTx/>
              <a:buFontTx/>
              <a:buBlip>
                <a:blip r:embed="rId3"/>
              </a:buBlip>
              <a:tabLst/>
              <a:defRPr/>
            </a:pPr>
            <a:r>
              <a:rPr kumimoji="0" lang="en-US" sz="1800" b="0" i="0" u="none" strike="noStrike" kern="1200" cap="none" spc="-1" normalizeH="0" baseline="0" noProof="0" dirty="0">
                <a:ln>
                  <a:noFill/>
                </a:ln>
                <a:solidFill>
                  <a:srgbClr val="000000"/>
                </a:solidFill>
                <a:effectLst/>
                <a:uLnTx/>
                <a:uFill>
                  <a:solidFill>
                    <a:srgbClr val="FFFFFF"/>
                  </a:solidFill>
                </a:uFill>
                <a:latin typeface="Arial"/>
                <a:ea typeface="DejaVu Sans"/>
                <a:cs typeface="+mn-cs"/>
              </a:rPr>
              <a:t>Humans are the best evaluators</a:t>
            </a:r>
            <a:endParaRPr kumimoji="0" lang="en-US" sz="2800" b="0" i="0" u="none" strike="noStrike" kern="1200" cap="none" spc="-1" normalizeH="0" baseline="0" noProof="0" dirty="0">
              <a:ln>
                <a:noFill/>
              </a:ln>
              <a:solidFill>
                <a:srgbClr val="000000"/>
              </a:solidFill>
              <a:effectLst/>
              <a:uLnTx/>
              <a:uFill>
                <a:solidFill>
                  <a:srgbClr val="FFFFFF"/>
                </a:solidFill>
              </a:uFill>
              <a:latin typeface="Arial"/>
              <a:ea typeface="+mn-ea"/>
              <a:cs typeface="+mn-cs"/>
            </a:endParaRPr>
          </a:p>
          <a:p>
            <a:pPr marL="285840" marR="0" lvl="0" indent="-285120" algn="l" defTabSz="914400" rtl="0" eaLnBrk="1" fontAlgn="auto" latinLnBrk="0" hangingPunct="1">
              <a:lnSpc>
                <a:spcPct val="100000"/>
              </a:lnSpc>
              <a:spcBef>
                <a:spcPts val="0"/>
              </a:spcBef>
              <a:spcAft>
                <a:spcPts val="0"/>
              </a:spcAft>
              <a:buClrTx/>
              <a:buSzTx/>
              <a:buFontTx/>
              <a:buBlip>
                <a:blip r:embed="rId3"/>
              </a:buBlip>
              <a:tabLst/>
              <a:defRPr/>
            </a:pPr>
            <a:r>
              <a:rPr kumimoji="0" lang="en-US" sz="1800" b="0" i="0" u="none" strike="noStrike" kern="1200" cap="none" spc="-1" normalizeH="0" baseline="0" noProof="0" dirty="0">
                <a:ln>
                  <a:noFill/>
                </a:ln>
                <a:solidFill>
                  <a:srgbClr val="000000"/>
                </a:solidFill>
                <a:effectLst/>
                <a:uLnTx/>
                <a:uFill>
                  <a:solidFill>
                    <a:srgbClr val="FFFFFF"/>
                  </a:solidFill>
                </a:uFill>
                <a:latin typeface="Arial"/>
                <a:ea typeface="DejaVu Sans"/>
                <a:cs typeface="+mn-cs"/>
              </a:rPr>
              <a:t>Three evaluation metrics – ppl,hits@1 and f1 score</a:t>
            </a:r>
            <a:endParaRPr kumimoji="0" lang="en-US" sz="2800" b="0" i="0" u="none" strike="noStrike" kern="1200" cap="none" spc="-1" normalizeH="0" baseline="0" noProof="0" dirty="0">
              <a:ln>
                <a:noFill/>
              </a:ln>
              <a:solidFill>
                <a:srgbClr val="000000"/>
              </a:solidFill>
              <a:effectLst/>
              <a:uLnTx/>
              <a:uFill>
                <a:solidFill>
                  <a:srgbClr val="FFFFFF"/>
                </a:solidFill>
              </a:uFill>
              <a:latin typeface="Arial"/>
              <a:ea typeface="+mn-ea"/>
              <a:cs typeface="+mn-cs"/>
            </a:endParaRPr>
          </a:p>
        </p:txBody>
      </p:sp>
      <p:sp>
        <p:nvSpPr>
          <p:cNvPr id="157" name="CustomShape 10"/>
          <p:cNvSpPr/>
          <p:nvPr/>
        </p:nvSpPr>
        <p:spPr>
          <a:xfrm>
            <a:off x="1447920" y="929520"/>
            <a:ext cx="5010120" cy="27432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 normalizeH="0" baseline="0" noProof="0" dirty="0">
                <a:ln>
                  <a:noFill/>
                </a:ln>
                <a:solidFill>
                  <a:srgbClr val="000000"/>
                </a:solidFill>
                <a:effectLst/>
                <a:uLnTx/>
                <a:uFill>
                  <a:solidFill>
                    <a:srgbClr val="FFFFFF"/>
                  </a:solidFill>
                </a:uFill>
                <a:latin typeface="Arial"/>
                <a:ea typeface="DejaVu Sans"/>
                <a:cs typeface="+mn-cs"/>
              </a:rPr>
              <a:t>Utterance: </a:t>
            </a:r>
            <a:r>
              <a:rPr kumimoji="0" lang="en-US" sz="1800" b="1" i="0" u="none" strike="noStrike" kern="1200" cap="none" spc="-1" normalizeH="0" baseline="0" noProof="0" dirty="0">
                <a:ln>
                  <a:noFill/>
                </a:ln>
                <a:solidFill>
                  <a:srgbClr val="00B050"/>
                </a:solidFill>
                <a:effectLst/>
                <a:uLnTx/>
                <a:uFill>
                  <a:solidFill>
                    <a:srgbClr val="FFFFFF"/>
                  </a:solidFill>
                </a:uFill>
                <a:latin typeface="Arial"/>
                <a:ea typeface="DejaVu Sans"/>
                <a:cs typeface="+mn-cs"/>
              </a:rPr>
              <a:t>I like to eat pizza, what about you ?</a:t>
            </a:r>
            <a:endParaRPr kumimoji="0" lang="en-US" sz="1800" b="0" i="0" u="none" strike="noStrike" kern="1200" cap="none" spc="-1" normalizeH="0" baseline="0" noProof="0" dirty="0">
              <a:ln>
                <a:noFill/>
              </a:ln>
              <a:solidFill>
                <a:srgbClr val="000000"/>
              </a:solidFill>
              <a:effectLst/>
              <a:uLnTx/>
              <a:uFill>
                <a:solidFill>
                  <a:srgbClr val="FFFFFF"/>
                </a:solidFill>
              </a:uFill>
              <a:latin typeface="Arial"/>
              <a:ea typeface="+mn-ea"/>
              <a:cs typeface="+mn-cs"/>
            </a:endParaRPr>
          </a:p>
        </p:txBody>
      </p:sp>
      <p:sp>
        <p:nvSpPr>
          <p:cNvPr id="158" name="CustomShape 11"/>
          <p:cNvSpPr/>
          <p:nvPr/>
        </p:nvSpPr>
        <p:spPr>
          <a:xfrm>
            <a:off x="8811360" y="5032800"/>
            <a:ext cx="3045280" cy="1348528"/>
          </a:xfrm>
          <a:prstGeom prst="roundRect">
            <a:avLst>
              <a:gd name="adj" fmla="val 16667"/>
            </a:avLst>
          </a:prstGeom>
          <a:ln w="3240">
            <a:round/>
          </a:ln>
        </p:spPr>
        <p:style>
          <a:lnRef idx="2">
            <a:schemeClr val="accent1"/>
          </a:lnRef>
          <a:fillRef idx="1">
            <a:schemeClr val="lt1"/>
          </a:fillRef>
          <a:effectRef idx="0">
            <a:schemeClr val="accent1"/>
          </a:effectRef>
          <a:fontRef idx="minor"/>
        </p:style>
        <p:txBody>
          <a:bodyPr lIns="90000" tIns="45000" rIns="90000" bIns="45000"/>
          <a:lstStyle/>
          <a:p>
            <a:pPr marL="285840" marR="0" lvl="0" indent="-285120" algn="l" defTabSz="914400" rtl="0" eaLnBrk="1" fontAlgn="auto" latinLnBrk="0" hangingPunct="1">
              <a:lnSpc>
                <a:spcPct val="100000"/>
              </a:lnSpc>
              <a:spcBef>
                <a:spcPts val="0"/>
              </a:spcBef>
              <a:spcAft>
                <a:spcPts val="0"/>
              </a:spcAft>
              <a:buClrTx/>
              <a:buSzTx/>
              <a:buFontTx/>
              <a:buBlip>
                <a:blip r:embed="rId3"/>
              </a:buBlip>
              <a:tabLst/>
              <a:defRPr/>
            </a:pPr>
            <a:r>
              <a:rPr kumimoji="0" lang="en-US" sz="1800" b="0" i="0" u="none" strike="noStrike" kern="1200" cap="none" spc="-1" normalizeH="0" baseline="0" noProof="0" dirty="0">
                <a:ln>
                  <a:noFill/>
                </a:ln>
                <a:solidFill>
                  <a:srgbClr val="000000"/>
                </a:solidFill>
                <a:effectLst/>
                <a:uLnTx/>
                <a:uFill>
                  <a:solidFill>
                    <a:srgbClr val="FFFFFF"/>
                  </a:solidFill>
                </a:uFill>
                <a:latin typeface="Arial"/>
                <a:ea typeface="DejaVu Sans"/>
                <a:cs typeface="+mn-cs"/>
              </a:rPr>
              <a:t>Response depends upon past conversation and persona of the customer</a:t>
            </a:r>
            <a:endParaRPr kumimoji="0" lang="en-US" sz="2800" b="0" i="0" u="none" strike="noStrike" kern="1200" cap="none" spc="-1" normalizeH="0" baseline="0" noProof="0" dirty="0">
              <a:ln>
                <a:noFill/>
              </a:ln>
              <a:solidFill>
                <a:srgbClr val="000000"/>
              </a:solidFill>
              <a:effectLst/>
              <a:uLnTx/>
              <a:uFill>
                <a:solidFill>
                  <a:srgbClr val="FFFFFF"/>
                </a:solidFill>
              </a:uFill>
              <a:latin typeface="Arial"/>
              <a:ea typeface="+mn-ea"/>
              <a:cs typeface="+mn-cs"/>
            </a:endParaRPr>
          </a:p>
        </p:txBody>
      </p:sp>
      <p:sp>
        <p:nvSpPr>
          <p:cNvPr id="159" name="CustomShape 12"/>
          <p:cNvSpPr/>
          <p:nvPr/>
        </p:nvSpPr>
        <p:spPr>
          <a:xfrm>
            <a:off x="1221480" y="1336320"/>
            <a:ext cx="1338120" cy="42624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 normalizeH="0" baseline="0" noProof="0" dirty="0">
                <a:ln>
                  <a:noFill/>
                </a:ln>
                <a:solidFill>
                  <a:srgbClr val="000000"/>
                </a:solidFill>
                <a:effectLst/>
                <a:uLnTx/>
                <a:uFill>
                  <a:solidFill>
                    <a:srgbClr val="FFFFFF"/>
                  </a:solidFill>
                </a:uFill>
                <a:latin typeface="Arial"/>
                <a:ea typeface="DejaVu Sans"/>
                <a:cs typeface="+mn-cs"/>
              </a:rPr>
              <a:t>Response: 1</a:t>
            </a:r>
            <a:endParaRPr kumimoji="0" lang="en-US" sz="2400" b="0" i="0" u="none" strike="noStrike" kern="1200" cap="none" spc="-1" normalizeH="0" baseline="0" noProof="0" dirty="0">
              <a:ln>
                <a:noFill/>
              </a:ln>
              <a:solidFill>
                <a:srgbClr val="000000"/>
              </a:solidFill>
              <a:effectLst/>
              <a:uLnTx/>
              <a:uFill>
                <a:solidFill>
                  <a:srgbClr val="FFFFFF"/>
                </a:solidFill>
              </a:uFill>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dirty="0">
              <a:ln>
                <a:noFill/>
              </a:ln>
              <a:solidFill>
                <a:srgbClr val="000000"/>
              </a:solidFill>
              <a:effectLst/>
              <a:uLnTx/>
              <a:uFill>
                <a:solidFill>
                  <a:srgbClr val="FFFFFF"/>
                </a:solidFill>
              </a:uFill>
              <a:latin typeface="Arial"/>
              <a:ea typeface="+mn-ea"/>
              <a:cs typeface="+mn-cs"/>
            </a:endParaRPr>
          </a:p>
        </p:txBody>
      </p:sp>
      <p:sp>
        <p:nvSpPr>
          <p:cNvPr id="160" name="CustomShape 13"/>
          <p:cNvSpPr/>
          <p:nvPr/>
        </p:nvSpPr>
        <p:spPr>
          <a:xfrm>
            <a:off x="4893120" y="1336320"/>
            <a:ext cx="1418904" cy="42624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 normalizeH="0" baseline="0" noProof="0" dirty="0">
                <a:ln>
                  <a:noFill/>
                </a:ln>
                <a:solidFill>
                  <a:srgbClr val="000000"/>
                </a:solidFill>
                <a:effectLst/>
                <a:uLnTx/>
                <a:uFill>
                  <a:solidFill>
                    <a:srgbClr val="FFFFFF"/>
                  </a:solidFill>
                </a:uFill>
                <a:latin typeface="Arial"/>
                <a:ea typeface="DejaVu Sans"/>
                <a:cs typeface="+mn-cs"/>
              </a:rPr>
              <a:t>Response: 2</a:t>
            </a:r>
            <a:endParaRPr kumimoji="0" lang="en-US" sz="2400" b="0" i="0" u="none" strike="noStrike" kern="1200" cap="none" spc="-1" normalizeH="0" baseline="0" noProof="0" dirty="0">
              <a:ln>
                <a:noFill/>
              </a:ln>
              <a:solidFill>
                <a:srgbClr val="000000"/>
              </a:solidFill>
              <a:effectLst/>
              <a:uLnTx/>
              <a:uFill>
                <a:solidFill>
                  <a:srgbClr val="FFFFFF"/>
                </a:solidFill>
              </a:uFill>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 normalizeH="0" baseline="0" noProof="0" dirty="0">
              <a:ln>
                <a:noFill/>
              </a:ln>
              <a:solidFill>
                <a:srgbClr val="000000"/>
              </a:solidFill>
              <a:effectLst/>
              <a:uLnTx/>
              <a:uFill>
                <a:solidFill>
                  <a:srgbClr val="FFFFFF"/>
                </a:solidFill>
              </a:uFill>
              <a:latin typeface="Arial"/>
              <a:ea typeface="+mn-ea"/>
              <a:cs typeface="+mn-cs"/>
            </a:endParaRPr>
          </a:p>
        </p:txBody>
      </p:sp>
      <p:sp>
        <p:nvSpPr>
          <p:cNvPr id="161" name="CustomShape 14"/>
          <p:cNvSpPr/>
          <p:nvPr/>
        </p:nvSpPr>
        <p:spPr>
          <a:xfrm>
            <a:off x="1221480" y="3732840"/>
            <a:ext cx="1490144" cy="42624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 normalizeH="0" baseline="0" noProof="0" dirty="0">
                <a:ln>
                  <a:noFill/>
                </a:ln>
                <a:solidFill>
                  <a:srgbClr val="00B050"/>
                </a:solidFill>
                <a:effectLst/>
                <a:uLnTx/>
                <a:uFill>
                  <a:solidFill>
                    <a:srgbClr val="FFFFFF"/>
                  </a:solidFill>
                </a:uFill>
                <a:latin typeface="Arial"/>
                <a:ea typeface="DejaVu Sans"/>
                <a:cs typeface="+mn-cs"/>
              </a:rPr>
              <a:t>Response: 3</a:t>
            </a:r>
            <a:endParaRPr kumimoji="0" lang="en-US" sz="2400" b="0" i="0" u="none" strike="noStrike" kern="1200" cap="none" spc="-1" normalizeH="0" baseline="0" noProof="0" dirty="0">
              <a:ln>
                <a:noFill/>
              </a:ln>
              <a:solidFill>
                <a:srgbClr val="000000"/>
              </a:solidFill>
              <a:effectLst/>
              <a:uLnTx/>
              <a:uFill>
                <a:solidFill>
                  <a:srgbClr val="FFFFFF"/>
                </a:solidFill>
              </a:uFill>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1" normalizeH="0" baseline="0" noProof="0" dirty="0">
              <a:ln>
                <a:noFill/>
              </a:ln>
              <a:solidFill>
                <a:srgbClr val="000000"/>
              </a:solidFill>
              <a:effectLst/>
              <a:uLnTx/>
              <a:uFill>
                <a:solidFill>
                  <a:srgbClr val="FFFFFF"/>
                </a:solidFill>
              </a:uFill>
              <a:latin typeface="Arial"/>
              <a:ea typeface="+mn-ea"/>
              <a:cs typeface="+mn-cs"/>
            </a:endParaRPr>
          </a:p>
        </p:txBody>
      </p:sp>
      <p:sp>
        <p:nvSpPr>
          <p:cNvPr id="162" name="CustomShape 15"/>
          <p:cNvSpPr/>
          <p:nvPr/>
        </p:nvSpPr>
        <p:spPr>
          <a:xfrm>
            <a:off x="4837320" y="3732840"/>
            <a:ext cx="1834744" cy="42624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 normalizeH="0" baseline="0" noProof="0" dirty="0">
                <a:ln>
                  <a:noFill/>
                </a:ln>
                <a:solidFill>
                  <a:srgbClr val="000000"/>
                </a:solidFill>
                <a:effectLst/>
                <a:uLnTx/>
                <a:uFill>
                  <a:solidFill>
                    <a:srgbClr val="FFFFFF"/>
                  </a:solidFill>
                </a:uFill>
                <a:latin typeface="Arial"/>
                <a:ea typeface="DejaVu Sans"/>
                <a:cs typeface="+mn-cs"/>
              </a:rPr>
              <a:t>Response: 4</a:t>
            </a:r>
            <a:endParaRPr kumimoji="0" lang="en-US" sz="2400" b="0" i="0" u="none" strike="noStrike" kern="1200" cap="none" spc="-1" normalizeH="0" baseline="0" noProof="0" dirty="0">
              <a:ln>
                <a:noFill/>
              </a:ln>
              <a:solidFill>
                <a:srgbClr val="000000"/>
              </a:solidFill>
              <a:effectLst/>
              <a:uLnTx/>
              <a:uFill>
                <a:solidFill>
                  <a:srgbClr val="FFFFFF"/>
                </a:solidFill>
              </a:uFill>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 normalizeH="0" baseline="0" noProof="0" dirty="0">
              <a:ln>
                <a:noFill/>
              </a:ln>
              <a:solidFill>
                <a:srgbClr val="000000"/>
              </a:solidFill>
              <a:effectLst/>
              <a:uLnTx/>
              <a:uFill>
                <a:solidFill>
                  <a:srgbClr val="FFFFFF"/>
                </a:solidFill>
              </a:uFill>
              <a:latin typeface="Arial"/>
              <a:ea typeface="+mn-ea"/>
              <a:cs typeface="+mn-cs"/>
            </a:endParaRPr>
          </a:p>
        </p:txBody>
      </p:sp>
      <p:sp>
        <p:nvSpPr>
          <p:cNvPr id="163" name="CustomShape 16"/>
          <p:cNvSpPr/>
          <p:nvPr/>
        </p:nvSpPr>
        <p:spPr>
          <a:xfrm>
            <a:off x="1696320" y="1925640"/>
            <a:ext cx="2722320" cy="1088280"/>
          </a:xfrm>
          <a:prstGeom prst="wedgeRoundRectCallout">
            <a:avLst>
              <a:gd name="adj1" fmla="val -22868"/>
              <a:gd name="adj2" fmla="val 87500"/>
              <a:gd name="adj3" fmla="val 16667"/>
            </a:avLst>
          </a:prstGeom>
          <a:noFill/>
          <a:ln>
            <a:round/>
          </a:ln>
        </p:spPr>
        <p:style>
          <a:lnRef idx="2">
            <a:schemeClr val="accent1">
              <a:shade val="50000"/>
            </a:schemeClr>
          </a:lnRef>
          <a:fillRef idx="1">
            <a:schemeClr val="accent1"/>
          </a:fillRef>
          <a:effectRef idx="0">
            <a:schemeClr val="accent1"/>
          </a:effectRef>
          <a:fontRef idx="minor"/>
        </p:style>
      </p:sp>
      <p:sp>
        <p:nvSpPr>
          <p:cNvPr id="164" name="CustomShape 17"/>
          <p:cNvSpPr/>
          <p:nvPr/>
        </p:nvSpPr>
        <p:spPr>
          <a:xfrm>
            <a:off x="5294880" y="1859040"/>
            <a:ext cx="2537640" cy="1155240"/>
          </a:xfrm>
          <a:prstGeom prst="wedgeEllipseCallout">
            <a:avLst>
              <a:gd name="adj1" fmla="val 17375"/>
              <a:gd name="adj2" fmla="val 84076"/>
            </a:avLst>
          </a:prstGeom>
          <a:noFill/>
          <a:ln>
            <a:round/>
          </a:ln>
        </p:spPr>
        <p:style>
          <a:lnRef idx="2">
            <a:schemeClr val="accent1">
              <a:shade val="50000"/>
            </a:schemeClr>
          </a:lnRef>
          <a:fillRef idx="1">
            <a:schemeClr val="accent1"/>
          </a:fillRef>
          <a:effectRef idx="0">
            <a:schemeClr val="accent1"/>
          </a:effectRef>
          <a:fontRef idx="minor"/>
        </p:style>
      </p:sp>
      <p:sp>
        <p:nvSpPr>
          <p:cNvPr id="165" name="CustomShape 18"/>
          <p:cNvSpPr/>
          <p:nvPr/>
        </p:nvSpPr>
        <p:spPr>
          <a:xfrm>
            <a:off x="1579320" y="4364280"/>
            <a:ext cx="2654640" cy="1301760"/>
          </a:xfrm>
          <a:prstGeom prst="wedgeRoundRectCallout">
            <a:avLst>
              <a:gd name="adj1" fmla="val -54226"/>
              <a:gd name="adj2" fmla="val 72074"/>
              <a:gd name="adj3" fmla="val 16667"/>
            </a:avLst>
          </a:prstGeom>
          <a:noFill/>
          <a:ln>
            <a:round/>
          </a:ln>
        </p:spPr>
        <p:style>
          <a:lnRef idx="2">
            <a:schemeClr val="accent1">
              <a:shade val="50000"/>
            </a:schemeClr>
          </a:lnRef>
          <a:fillRef idx="1">
            <a:schemeClr val="accent1"/>
          </a:fillRef>
          <a:effectRef idx="0">
            <a:schemeClr val="accent1"/>
          </a:effectRef>
          <a:fontRef idx="minor"/>
        </p:style>
      </p:sp>
      <p:sp>
        <p:nvSpPr>
          <p:cNvPr id="166" name="CustomShape 19"/>
          <p:cNvSpPr/>
          <p:nvPr/>
        </p:nvSpPr>
        <p:spPr>
          <a:xfrm>
            <a:off x="5199120" y="4364280"/>
            <a:ext cx="2863440" cy="1301760"/>
          </a:xfrm>
          <a:prstGeom prst="wedgeEllipseCallout">
            <a:avLst>
              <a:gd name="adj1" fmla="val -52362"/>
              <a:gd name="adj2" fmla="val 64628"/>
            </a:avLst>
          </a:prstGeom>
          <a:noFill/>
          <a:ln>
            <a:round/>
          </a:ln>
        </p:spPr>
        <p:style>
          <a:lnRef idx="2">
            <a:schemeClr val="accent1">
              <a:shade val="50000"/>
            </a:schemeClr>
          </a:lnRef>
          <a:fillRef idx="1">
            <a:schemeClr val="accent1"/>
          </a:fillRef>
          <a:effectRef idx="0">
            <a:schemeClr val="accent1"/>
          </a:effectRef>
          <a:fontRef idx="minor"/>
        </p:style>
      </p:sp>
      <p:cxnSp>
        <p:nvCxnSpPr>
          <p:cNvPr id="27" name="Straight Connector 26"/>
          <p:cNvCxnSpPr/>
          <p:nvPr/>
        </p:nvCxnSpPr>
        <p:spPr>
          <a:xfrm>
            <a:off x="263352" y="836712"/>
            <a:ext cx="11665296" cy="0"/>
          </a:xfrm>
          <a:prstGeom prst="line">
            <a:avLst/>
          </a:prstGeom>
        </p:spPr>
        <p:style>
          <a:lnRef idx="1">
            <a:schemeClr val="accent1"/>
          </a:lnRef>
          <a:fillRef idx="0">
            <a:schemeClr val="accent1"/>
          </a:fillRef>
          <a:effectRef idx="0">
            <a:schemeClr val="accent1"/>
          </a:effectRef>
          <a:fontRef idx="minor">
            <a:schemeClr val="tx1"/>
          </a:fontRef>
        </p:style>
      </p:cxnSp>
      <p:pic>
        <p:nvPicPr>
          <p:cNvPr id="28" name="Picture 2" descr="E:\EXL-Logomm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82525" y="237435"/>
            <a:ext cx="874115" cy="599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260068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CustomShape 1"/>
          <p:cNvSpPr/>
          <p:nvPr/>
        </p:nvSpPr>
        <p:spPr>
          <a:xfrm>
            <a:off x="609480" y="88920"/>
            <a:ext cx="9623520" cy="58536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1" normalizeH="0" baseline="0" noProof="0" dirty="0">
                <a:ln>
                  <a:noFill/>
                </a:ln>
                <a:solidFill>
                  <a:srgbClr val="D16349">
                    <a:lumMod val="75000"/>
                  </a:srgbClr>
                </a:solidFill>
                <a:effectLst/>
                <a:uLnTx/>
                <a:uFill>
                  <a:solidFill>
                    <a:srgbClr val="FFFFFF"/>
                  </a:solidFill>
                </a:uFill>
                <a:latin typeface="Arial"/>
                <a:ea typeface="+mn-ea"/>
                <a:cs typeface="+mn-cs"/>
              </a:rPr>
              <a:t>ConvAI2: Overview of the competition: </a:t>
            </a:r>
            <a:endParaRPr kumimoji="0" lang="en-US" sz="1800" b="0" i="0" u="none" strike="noStrike" kern="1200" cap="none" spc="-1" normalizeH="0" baseline="0" noProof="0" dirty="0">
              <a:ln>
                <a:noFill/>
              </a:ln>
              <a:solidFill>
                <a:srgbClr val="D16349">
                  <a:lumMod val="75000"/>
                </a:srgbClr>
              </a:solidFill>
              <a:effectLst/>
              <a:uLnTx/>
              <a:uFill>
                <a:solidFill>
                  <a:srgbClr val="FFFFFF"/>
                </a:solidFill>
              </a:uFill>
              <a:latin typeface="Arial"/>
              <a:ea typeface="+mn-ea"/>
              <a:cs typeface="+mn-cs"/>
            </a:endParaRPr>
          </a:p>
        </p:txBody>
      </p:sp>
      <p:pic>
        <p:nvPicPr>
          <p:cNvPr id="168" name="Picture 1"/>
          <p:cNvPicPr/>
          <p:nvPr/>
        </p:nvPicPr>
        <p:blipFill>
          <a:blip r:embed="rId3"/>
          <a:stretch/>
        </p:blipFill>
        <p:spPr>
          <a:xfrm>
            <a:off x="7024320" y="188640"/>
            <a:ext cx="2437560" cy="608760"/>
          </a:xfrm>
          <a:prstGeom prst="rect">
            <a:avLst/>
          </a:prstGeom>
          <a:ln>
            <a:noFill/>
          </a:ln>
        </p:spPr>
      </p:pic>
      <p:sp>
        <p:nvSpPr>
          <p:cNvPr id="169" name="CustomShape 2"/>
          <p:cNvSpPr/>
          <p:nvPr/>
        </p:nvSpPr>
        <p:spPr>
          <a:xfrm>
            <a:off x="609480" y="889920"/>
            <a:ext cx="10972080" cy="4204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 normalizeH="0" baseline="0" noProof="0" dirty="0" err="1">
                <a:ln>
                  <a:noFill/>
                </a:ln>
                <a:solidFill>
                  <a:srgbClr val="000000"/>
                </a:solidFill>
                <a:effectLst/>
                <a:uLnTx/>
                <a:uFill>
                  <a:solidFill>
                    <a:srgbClr val="FFFFFF"/>
                  </a:solidFill>
                </a:uFill>
                <a:latin typeface="Arial"/>
                <a:ea typeface="DejaVu Sans"/>
                <a:cs typeface="+mn-cs"/>
              </a:rPr>
              <a:t>ParlAI</a:t>
            </a:r>
            <a:r>
              <a:rPr kumimoji="0" lang="en-US" sz="1800" b="0" i="0" u="none" strike="noStrike" kern="1200" cap="none" spc="-1" normalizeH="0" baseline="0" noProof="0" dirty="0">
                <a:ln>
                  <a:noFill/>
                </a:ln>
                <a:solidFill>
                  <a:srgbClr val="000000"/>
                </a:solidFill>
                <a:effectLst/>
                <a:uLnTx/>
                <a:uFill>
                  <a:solidFill>
                    <a:srgbClr val="FFFFFF"/>
                  </a:solidFill>
                </a:uFill>
                <a:latin typeface="Arial"/>
                <a:ea typeface="DejaVu Sans"/>
                <a:cs typeface="+mn-cs"/>
              </a:rPr>
              <a:t> [1] (pronounced “par-lay”) is a framework for dialog AI research, implemented in Python.</a:t>
            </a:r>
            <a:endParaRPr kumimoji="0" lang="en-US" sz="1800" b="0" i="0" u="none" strike="noStrike" kern="1200" cap="none" spc="-1" normalizeH="0" baseline="0" noProof="0" dirty="0">
              <a:ln>
                <a:noFill/>
              </a:ln>
              <a:solidFill>
                <a:srgbClr val="000000"/>
              </a:solidFill>
              <a:effectLst/>
              <a:uLnTx/>
              <a:uFill>
                <a:solidFill>
                  <a:srgbClr val="FFFFFF"/>
                </a:solidFill>
              </a:uFill>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 normalizeH="0" baseline="0" noProof="0" dirty="0">
                <a:ln>
                  <a:noFill/>
                </a:ln>
                <a:solidFill>
                  <a:srgbClr val="000000"/>
                </a:solidFill>
                <a:effectLst/>
                <a:uLnTx/>
                <a:uFill>
                  <a:solidFill>
                    <a:srgbClr val="FFFFFF"/>
                  </a:solidFill>
                </a:uFill>
                <a:latin typeface="Arial"/>
                <a:ea typeface="DejaVu Sans"/>
                <a:cs typeface="+mn-cs"/>
              </a:rPr>
              <a:t>Its goal is to provide researchers:</a:t>
            </a:r>
            <a:endParaRPr kumimoji="0" lang="en-US" sz="1800" b="0" i="0" u="none" strike="noStrike" kern="1200" cap="none" spc="-1" normalizeH="0" baseline="0" noProof="0" dirty="0">
              <a:ln>
                <a:noFill/>
              </a:ln>
              <a:solidFill>
                <a:srgbClr val="000000"/>
              </a:solidFill>
              <a:effectLst/>
              <a:uLnTx/>
              <a:uFill>
                <a:solidFill>
                  <a:srgbClr val="FFFFFF"/>
                </a:solidFill>
              </a:uFill>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dirty="0">
              <a:ln>
                <a:noFill/>
              </a:ln>
              <a:solidFill>
                <a:srgbClr val="000000"/>
              </a:solidFill>
              <a:effectLst/>
              <a:uLnTx/>
              <a:uFill>
                <a:solidFill>
                  <a:srgbClr val="FFFFFF"/>
                </a:solidFill>
              </a:uFill>
              <a:latin typeface="Arial"/>
              <a:ea typeface="+mn-ea"/>
              <a:cs typeface="+mn-cs"/>
            </a:endParaRPr>
          </a:p>
          <a:p>
            <a:pPr marL="216000" marR="0" lvl="0" indent="-215640" algn="l" defTabSz="914400" rtl="0" eaLnBrk="1" fontAlgn="auto" latinLnBrk="0" hangingPunct="1">
              <a:lnSpc>
                <a:spcPct val="100000"/>
              </a:lnSpc>
              <a:spcBef>
                <a:spcPts val="0"/>
              </a:spcBef>
              <a:spcAft>
                <a:spcPts val="0"/>
              </a:spcAft>
              <a:buClr>
                <a:srgbClr val="000000"/>
              </a:buClr>
              <a:buSzTx/>
              <a:buFont typeface="Arial"/>
              <a:buChar char="•"/>
              <a:tabLst/>
              <a:defRPr/>
            </a:pPr>
            <a:r>
              <a:rPr kumimoji="0" lang="en-US" sz="1800" b="0" i="0" u="none" strike="noStrike" kern="1200" cap="none" spc="-1" normalizeH="0" baseline="0" noProof="0" dirty="0">
                <a:ln>
                  <a:noFill/>
                </a:ln>
                <a:solidFill>
                  <a:srgbClr val="000000"/>
                </a:solidFill>
                <a:effectLst/>
                <a:uLnTx/>
                <a:uFill>
                  <a:solidFill>
                    <a:srgbClr val="FFFFFF"/>
                  </a:solidFill>
                </a:uFill>
                <a:latin typeface="Arial"/>
                <a:ea typeface="DejaVu Sans"/>
                <a:cs typeface="+mn-cs"/>
              </a:rPr>
              <a:t>a unified framework for sharing, training and testing dialog models</a:t>
            </a:r>
            <a:endParaRPr kumimoji="0" lang="en-US" sz="1800" b="0" i="0" u="none" strike="noStrike" kern="1200" cap="none" spc="-1" normalizeH="0" baseline="0" noProof="0" dirty="0">
              <a:ln>
                <a:noFill/>
              </a:ln>
              <a:solidFill>
                <a:srgbClr val="000000"/>
              </a:solidFill>
              <a:effectLst/>
              <a:uLnTx/>
              <a:uFill>
                <a:solidFill>
                  <a:srgbClr val="FFFFFF"/>
                </a:solidFill>
              </a:uFill>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dirty="0">
              <a:ln>
                <a:noFill/>
              </a:ln>
              <a:solidFill>
                <a:srgbClr val="000000"/>
              </a:solidFill>
              <a:effectLst/>
              <a:uLnTx/>
              <a:uFill>
                <a:solidFill>
                  <a:srgbClr val="FFFFFF"/>
                </a:solidFill>
              </a:uFill>
              <a:latin typeface="Arial"/>
              <a:ea typeface="+mn-ea"/>
              <a:cs typeface="+mn-cs"/>
            </a:endParaRPr>
          </a:p>
          <a:p>
            <a:pPr marL="216000" marR="0" lvl="0" indent="-215640" algn="l" defTabSz="914400" rtl="0" eaLnBrk="1" fontAlgn="auto" latinLnBrk="0" hangingPunct="1">
              <a:lnSpc>
                <a:spcPct val="100000"/>
              </a:lnSpc>
              <a:spcBef>
                <a:spcPts val="0"/>
              </a:spcBef>
              <a:spcAft>
                <a:spcPts val="0"/>
              </a:spcAft>
              <a:buClr>
                <a:srgbClr val="000000"/>
              </a:buClr>
              <a:buSzTx/>
              <a:buFont typeface="Arial"/>
              <a:buChar char="•"/>
              <a:tabLst/>
              <a:defRPr/>
            </a:pPr>
            <a:r>
              <a:rPr kumimoji="0" lang="en-US" sz="1800" b="0" i="0" u="none" strike="noStrike" kern="1200" cap="none" spc="-1" normalizeH="0" baseline="0" noProof="0" dirty="0">
                <a:ln>
                  <a:noFill/>
                </a:ln>
                <a:solidFill>
                  <a:srgbClr val="000000"/>
                </a:solidFill>
                <a:effectLst/>
                <a:uLnTx/>
                <a:uFill>
                  <a:solidFill>
                    <a:srgbClr val="FFFFFF"/>
                  </a:solidFill>
                </a:uFill>
                <a:latin typeface="Arial"/>
                <a:ea typeface="DejaVu Sans"/>
                <a:cs typeface="+mn-cs"/>
              </a:rPr>
              <a:t>many popular datasets available all in one place, with the ability to multi-task over them</a:t>
            </a:r>
            <a:endParaRPr kumimoji="0" lang="en-US" sz="1800" b="0" i="0" u="none" strike="noStrike" kern="1200" cap="none" spc="-1" normalizeH="0" baseline="0" noProof="0" dirty="0">
              <a:ln>
                <a:noFill/>
              </a:ln>
              <a:solidFill>
                <a:srgbClr val="000000"/>
              </a:solidFill>
              <a:effectLst/>
              <a:uLnTx/>
              <a:uFill>
                <a:solidFill>
                  <a:srgbClr val="FFFFFF"/>
                </a:solidFill>
              </a:uFill>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dirty="0">
              <a:ln>
                <a:noFill/>
              </a:ln>
              <a:solidFill>
                <a:srgbClr val="000000"/>
              </a:solidFill>
              <a:effectLst/>
              <a:uLnTx/>
              <a:uFill>
                <a:solidFill>
                  <a:srgbClr val="FFFFFF"/>
                </a:solidFill>
              </a:uFill>
              <a:latin typeface="Arial"/>
              <a:ea typeface="+mn-ea"/>
              <a:cs typeface="+mn-cs"/>
            </a:endParaRPr>
          </a:p>
          <a:p>
            <a:pPr marL="216000" marR="0" lvl="0" indent="-215640" algn="l" defTabSz="914400" rtl="0" eaLnBrk="1" fontAlgn="auto" latinLnBrk="0" hangingPunct="1">
              <a:lnSpc>
                <a:spcPct val="100000"/>
              </a:lnSpc>
              <a:spcBef>
                <a:spcPts val="0"/>
              </a:spcBef>
              <a:spcAft>
                <a:spcPts val="0"/>
              </a:spcAft>
              <a:buClr>
                <a:srgbClr val="000000"/>
              </a:buClr>
              <a:buSzTx/>
              <a:buFont typeface="Arial"/>
              <a:buChar char="•"/>
              <a:tabLst/>
              <a:defRPr/>
            </a:pPr>
            <a:r>
              <a:rPr kumimoji="0" lang="en-US" sz="1800" b="0" i="0" u="none" strike="noStrike" kern="1200" cap="none" spc="-1" normalizeH="0" baseline="0" noProof="0" dirty="0">
                <a:ln>
                  <a:noFill/>
                </a:ln>
                <a:solidFill>
                  <a:srgbClr val="000000"/>
                </a:solidFill>
                <a:effectLst/>
                <a:uLnTx/>
                <a:uFill>
                  <a:solidFill>
                    <a:srgbClr val="FFFFFF"/>
                  </a:solidFill>
                </a:uFill>
                <a:latin typeface="Arial"/>
                <a:ea typeface="DejaVu Sans"/>
                <a:cs typeface="+mn-cs"/>
              </a:rPr>
              <a:t>seamless integration of </a:t>
            </a:r>
            <a:r>
              <a:rPr kumimoji="0" lang="en-US" sz="1800" b="0" i="0" u="sng" strike="noStrike" kern="1200" cap="none" spc="-1" normalizeH="0" baseline="0" noProof="0" dirty="0">
                <a:ln>
                  <a:noFill/>
                </a:ln>
                <a:solidFill>
                  <a:srgbClr val="0000FF"/>
                </a:solidFill>
                <a:effectLst/>
                <a:uLnTx/>
                <a:uFill>
                  <a:solidFill>
                    <a:srgbClr val="FFFFFF"/>
                  </a:solidFill>
                </a:uFill>
                <a:latin typeface="Arial"/>
                <a:ea typeface="DejaVu Sans"/>
                <a:cs typeface="+mn-cs"/>
                <a:hlinkClick r:id="rId4"/>
              </a:rPr>
              <a:t>Amazon Mechanical Turk</a:t>
            </a:r>
            <a:r>
              <a:rPr kumimoji="0" lang="en-US" sz="1800" b="0" i="0" u="none" strike="noStrike" kern="1200" cap="none" spc="-1" normalizeH="0" baseline="0" noProof="0" dirty="0">
                <a:ln>
                  <a:noFill/>
                </a:ln>
                <a:solidFill>
                  <a:srgbClr val="000000"/>
                </a:solidFill>
                <a:effectLst/>
                <a:uLnTx/>
                <a:uFill>
                  <a:solidFill>
                    <a:srgbClr val="FFFFFF"/>
                  </a:solidFill>
                </a:uFill>
                <a:latin typeface="Arial"/>
                <a:ea typeface="DejaVu Sans"/>
                <a:cs typeface="+mn-cs"/>
              </a:rPr>
              <a:t> for data collection and human evaluation</a:t>
            </a:r>
            <a:endParaRPr kumimoji="0" lang="en-US" sz="1800" b="0" i="0" u="none" strike="noStrike" kern="1200" cap="none" spc="-1" normalizeH="0" baseline="0" noProof="0" dirty="0">
              <a:ln>
                <a:noFill/>
              </a:ln>
              <a:solidFill>
                <a:srgbClr val="000000"/>
              </a:solidFill>
              <a:effectLst/>
              <a:uLnTx/>
              <a:uFill>
                <a:solidFill>
                  <a:srgbClr val="FFFFFF"/>
                </a:solidFill>
              </a:uFill>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dirty="0">
              <a:ln>
                <a:noFill/>
              </a:ln>
              <a:solidFill>
                <a:srgbClr val="000000"/>
              </a:solidFill>
              <a:effectLst/>
              <a:uLnTx/>
              <a:uFill>
                <a:solidFill>
                  <a:srgbClr val="FFFFFF"/>
                </a:solidFill>
              </a:uFill>
              <a:latin typeface="Arial"/>
              <a:ea typeface="+mn-ea"/>
              <a:cs typeface="+mn-cs"/>
            </a:endParaRPr>
          </a:p>
          <a:p>
            <a:pPr marL="216000" marR="0" lvl="0" indent="-215640" algn="l" defTabSz="914400" rtl="0" eaLnBrk="1" fontAlgn="auto" latinLnBrk="0" hangingPunct="1">
              <a:lnSpc>
                <a:spcPct val="100000"/>
              </a:lnSpc>
              <a:spcBef>
                <a:spcPts val="0"/>
              </a:spcBef>
              <a:spcAft>
                <a:spcPts val="0"/>
              </a:spcAft>
              <a:buClr>
                <a:srgbClr val="000000"/>
              </a:buClr>
              <a:buSzTx/>
              <a:buFont typeface="Arial"/>
              <a:buChar char="•"/>
              <a:tabLst/>
              <a:defRPr/>
            </a:pPr>
            <a:r>
              <a:rPr kumimoji="0" lang="en-US" sz="1800" b="0" i="0" u="none" strike="noStrike" kern="1200" cap="none" spc="-1" normalizeH="0" baseline="0" noProof="0" dirty="0">
                <a:ln>
                  <a:noFill/>
                </a:ln>
                <a:solidFill>
                  <a:srgbClr val="000000"/>
                </a:solidFill>
                <a:effectLst/>
                <a:uLnTx/>
                <a:uFill>
                  <a:solidFill>
                    <a:srgbClr val="FFFFFF"/>
                  </a:solidFill>
                </a:uFill>
                <a:latin typeface="Arial"/>
                <a:ea typeface="DejaVu Sans"/>
                <a:cs typeface="+mn-cs"/>
              </a:rPr>
              <a:t>integration with </a:t>
            </a:r>
            <a:r>
              <a:rPr kumimoji="0" lang="en-US" sz="1800" b="0" i="0" u="sng" strike="noStrike" kern="1200" cap="none" spc="-1" normalizeH="0" baseline="0" noProof="0" dirty="0">
                <a:ln>
                  <a:noFill/>
                </a:ln>
                <a:solidFill>
                  <a:srgbClr val="0000FF"/>
                </a:solidFill>
                <a:effectLst/>
                <a:uLnTx/>
                <a:uFill>
                  <a:solidFill>
                    <a:srgbClr val="FFFFFF"/>
                  </a:solidFill>
                </a:uFill>
                <a:latin typeface="Arial"/>
                <a:ea typeface="DejaVu Sans"/>
                <a:cs typeface="+mn-cs"/>
                <a:hlinkClick r:id="rId5"/>
              </a:rPr>
              <a:t>Facebook Messenger</a:t>
            </a:r>
            <a:r>
              <a:rPr kumimoji="0" lang="en-US" sz="1800" b="0" i="0" u="none" strike="noStrike" kern="1200" cap="none" spc="-1" normalizeH="0" baseline="0" noProof="0" dirty="0">
                <a:ln>
                  <a:noFill/>
                </a:ln>
                <a:solidFill>
                  <a:srgbClr val="000000"/>
                </a:solidFill>
                <a:effectLst/>
                <a:uLnTx/>
                <a:uFill>
                  <a:solidFill>
                    <a:srgbClr val="FFFFFF"/>
                  </a:solidFill>
                </a:uFill>
                <a:latin typeface="Arial"/>
                <a:ea typeface="DejaVu Sans"/>
                <a:cs typeface="+mn-cs"/>
              </a:rPr>
              <a:t> to connect agents with humans in a chat interface</a:t>
            </a:r>
            <a:endParaRPr kumimoji="0" lang="en-US" sz="1800" b="0" i="0" u="none" strike="noStrike" kern="1200" cap="none" spc="-1" normalizeH="0" baseline="0" noProof="0" dirty="0">
              <a:ln>
                <a:noFill/>
              </a:ln>
              <a:solidFill>
                <a:srgbClr val="000000"/>
              </a:solidFill>
              <a:effectLst/>
              <a:uLnTx/>
              <a:uFill>
                <a:solidFill>
                  <a:srgbClr val="FFFFFF"/>
                </a:solidFill>
              </a:uFill>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dirty="0">
              <a:ln>
                <a:noFill/>
              </a:ln>
              <a:solidFill>
                <a:srgbClr val="000000"/>
              </a:solidFill>
              <a:effectLst/>
              <a:uLnTx/>
              <a:uFill>
                <a:solidFill>
                  <a:srgbClr val="FFFFFF"/>
                </a:solidFill>
              </a:uFill>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 normalizeH="0" baseline="0" noProof="0" dirty="0">
                <a:ln>
                  <a:noFill/>
                </a:ln>
                <a:solidFill>
                  <a:srgbClr val="000000"/>
                </a:solidFill>
                <a:effectLst/>
                <a:uLnTx/>
                <a:uFill>
                  <a:solidFill>
                    <a:srgbClr val="FFFFFF"/>
                  </a:solidFill>
                </a:uFill>
                <a:latin typeface="Arial"/>
                <a:ea typeface="DejaVu Sans"/>
                <a:cs typeface="+mn-cs"/>
              </a:rPr>
              <a:t>Many </a:t>
            </a:r>
            <a:r>
              <a:rPr kumimoji="0" lang="en-US" sz="1800" b="0" i="0" u="sng" strike="noStrike" kern="1200" cap="none" spc="-1" normalizeH="0" baseline="0" noProof="0" dirty="0">
                <a:ln>
                  <a:noFill/>
                </a:ln>
                <a:solidFill>
                  <a:srgbClr val="0000FF"/>
                </a:solidFill>
                <a:effectLst/>
                <a:uLnTx/>
                <a:uFill>
                  <a:solidFill>
                    <a:srgbClr val="FFFFFF"/>
                  </a:solidFill>
                </a:uFill>
                <a:latin typeface="Arial"/>
                <a:ea typeface="DejaVu Sans"/>
                <a:cs typeface="+mn-cs"/>
                <a:hlinkClick r:id="rId6"/>
              </a:rPr>
              <a:t>tasks</a:t>
            </a:r>
            <a:r>
              <a:rPr kumimoji="0" lang="en-US" sz="1800" b="0" i="0" u="none" strike="noStrike" kern="1200" cap="none" spc="-1" normalizeH="0" baseline="0" noProof="0" dirty="0">
                <a:ln>
                  <a:noFill/>
                </a:ln>
                <a:solidFill>
                  <a:srgbClr val="000000"/>
                </a:solidFill>
                <a:effectLst/>
                <a:uLnTx/>
                <a:uFill>
                  <a:solidFill>
                    <a:srgbClr val="FFFFFF"/>
                  </a:solidFill>
                </a:uFill>
                <a:latin typeface="Arial"/>
                <a:ea typeface="DejaVu Sans"/>
                <a:cs typeface="+mn-cs"/>
              </a:rPr>
              <a:t> are supported, including popular datasets such as </a:t>
            </a:r>
            <a:r>
              <a:rPr kumimoji="0" lang="en-US" sz="1800" b="0" i="0" u="sng" strike="noStrike" kern="1200" cap="none" spc="-1" normalizeH="0" baseline="0" noProof="0" dirty="0" err="1">
                <a:ln>
                  <a:noFill/>
                </a:ln>
                <a:solidFill>
                  <a:srgbClr val="0000FF"/>
                </a:solidFill>
                <a:effectLst/>
                <a:uLnTx/>
                <a:uFill>
                  <a:solidFill>
                    <a:srgbClr val="FFFFFF"/>
                  </a:solidFill>
                </a:uFill>
                <a:latin typeface="Arial"/>
                <a:ea typeface="DejaVu Sans"/>
                <a:cs typeface="+mn-cs"/>
                <a:hlinkClick r:id="rId7"/>
              </a:rPr>
              <a:t>SQuAD</a:t>
            </a:r>
            <a:r>
              <a:rPr kumimoji="0" lang="en-US" sz="1800" b="0" i="0" u="none" strike="noStrike" kern="1200" cap="none" spc="-1" normalizeH="0" baseline="0" noProof="0" dirty="0">
                <a:ln>
                  <a:noFill/>
                </a:ln>
                <a:solidFill>
                  <a:srgbClr val="000000"/>
                </a:solidFill>
                <a:effectLst/>
                <a:uLnTx/>
                <a:uFill>
                  <a:solidFill>
                    <a:srgbClr val="FFFFFF"/>
                  </a:solidFill>
                </a:uFill>
                <a:latin typeface="Arial"/>
                <a:ea typeface="DejaVu Sans"/>
                <a:cs typeface="+mn-cs"/>
              </a:rPr>
              <a:t>, </a:t>
            </a:r>
            <a:r>
              <a:rPr kumimoji="0" lang="en-US" sz="1800" b="0" i="0" u="sng" strike="noStrike" kern="1200" cap="none" spc="-1" normalizeH="0" baseline="0" noProof="0" dirty="0" err="1">
                <a:ln>
                  <a:noFill/>
                </a:ln>
                <a:solidFill>
                  <a:srgbClr val="0000FF"/>
                </a:solidFill>
                <a:effectLst/>
                <a:uLnTx/>
                <a:uFill>
                  <a:solidFill>
                    <a:srgbClr val="FFFFFF"/>
                  </a:solidFill>
                </a:uFill>
                <a:latin typeface="Arial"/>
                <a:ea typeface="DejaVu Sans"/>
                <a:cs typeface="+mn-cs"/>
                <a:hlinkClick r:id="rId8"/>
              </a:rPr>
              <a:t>bAbI</a:t>
            </a:r>
            <a:r>
              <a:rPr kumimoji="0" lang="en-US" sz="1800" b="0" i="0" u="sng" strike="noStrike" kern="1200" cap="none" spc="-1" normalizeH="0" baseline="0" noProof="0" dirty="0">
                <a:ln>
                  <a:noFill/>
                </a:ln>
                <a:solidFill>
                  <a:srgbClr val="0000FF"/>
                </a:solidFill>
                <a:effectLst/>
                <a:uLnTx/>
                <a:uFill>
                  <a:solidFill>
                    <a:srgbClr val="FFFFFF"/>
                  </a:solidFill>
                </a:uFill>
                <a:latin typeface="Arial"/>
                <a:ea typeface="DejaVu Sans"/>
                <a:cs typeface="+mn-cs"/>
                <a:hlinkClick r:id="rId8"/>
              </a:rPr>
              <a:t> tasks</a:t>
            </a:r>
            <a:r>
              <a:rPr kumimoji="0" lang="en-US" sz="1800" b="0" i="0" u="none" strike="noStrike" kern="1200" cap="none" spc="-1" normalizeH="0" baseline="0" noProof="0" dirty="0">
                <a:ln>
                  <a:noFill/>
                </a:ln>
                <a:solidFill>
                  <a:srgbClr val="000000"/>
                </a:solidFill>
                <a:effectLst/>
                <a:uLnTx/>
                <a:uFill>
                  <a:solidFill>
                    <a:srgbClr val="FFFFFF"/>
                  </a:solidFill>
                </a:uFill>
                <a:latin typeface="Arial"/>
                <a:ea typeface="DejaVu Sans"/>
                <a:cs typeface="+mn-cs"/>
              </a:rPr>
              <a:t>, </a:t>
            </a:r>
            <a:r>
              <a:rPr kumimoji="0" lang="en-US" sz="1800" b="0" i="0" u="sng" strike="noStrike" kern="1200" cap="none" spc="-1" normalizeH="0" baseline="0" noProof="0" dirty="0">
                <a:ln>
                  <a:noFill/>
                </a:ln>
                <a:solidFill>
                  <a:srgbClr val="0000FF"/>
                </a:solidFill>
                <a:effectLst/>
                <a:uLnTx/>
                <a:uFill>
                  <a:solidFill>
                    <a:srgbClr val="FFFFFF"/>
                  </a:solidFill>
                </a:uFill>
                <a:latin typeface="Arial"/>
                <a:ea typeface="DejaVu Sans"/>
                <a:cs typeface="+mn-cs"/>
                <a:hlinkClick r:id="rId9"/>
              </a:rPr>
              <a:t>MS MARCO</a:t>
            </a:r>
            <a:r>
              <a:rPr kumimoji="0" lang="en-US" sz="1800" b="0" i="0" u="none" strike="noStrike" kern="1200" cap="none" spc="-1" normalizeH="0" baseline="0" noProof="0" dirty="0">
                <a:ln>
                  <a:noFill/>
                </a:ln>
                <a:solidFill>
                  <a:srgbClr val="000000"/>
                </a:solidFill>
                <a:effectLst/>
                <a:uLnTx/>
                <a:uFill>
                  <a:solidFill>
                    <a:srgbClr val="FFFFFF"/>
                  </a:solidFill>
                </a:uFill>
                <a:latin typeface="Arial"/>
                <a:ea typeface="DejaVu Sans"/>
                <a:cs typeface="+mn-cs"/>
              </a:rPr>
              <a:t>, </a:t>
            </a:r>
            <a:r>
              <a:rPr kumimoji="0" lang="en-US" sz="1800" b="0" i="0" u="sng" strike="noStrike" kern="1200" cap="none" spc="-1" normalizeH="0" baseline="0" noProof="0" dirty="0" err="1">
                <a:ln>
                  <a:noFill/>
                </a:ln>
                <a:solidFill>
                  <a:srgbClr val="0000FF"/>
                </a:solidFill>
                <a:effectLst/>
                <a:uLnTx/>
                <a:uFill>
                  <a:solidFill>
                    <a:srgbClr val="FFFFFF"/>
                  </a:solidFill>
                </a:uFill>
                <a:latin typeface="Arial"/>
                <a:ea typeface="DejaVu Sans"/>
                <a:cs typeface="+mn-cs"/>
                <a:hlinkClick r:id="rId10"/>
              </a:rPr>
              <a:t>MCTest</a:t>
            </a:r>
            <a:r>
              <a:rPr kumimoji="0" lang="en-US" sz="1800" b="0" i="0" u="none" strike="noStrike" kern="1200" cap="none" spc="-1" normalizeH="0" baseline="0" noProof="0" dirty="0">
                <a:ln>
                  <a:noFill/>
                </a:ln>
                <a:solidFill>
                  <a:srgbClr val="000000"/>
                </a:solidFill>
                <a:effectLst/>
                <a:uLnTx/>
                <a:uFill>
                  <a:solidFill>
                    <a:srgbClr val="FFFFFF"/>
                  </a:solidFill>
                </a:uFill>
                <a:latin typeface="Arial"/>
                <a:ea typeface="DejaVu Sans"/>
                <a:cs typeface="+mn-cs"/>
              </a:rPr>
              <a:t>, </a:t>
            </a:r>
            <a:r>
              <a:rPr kumimoji="0" lang="en-US" sz="1800" b="0" i="0" u="sng" strike="noStrike" kern="1200" cap="none" spc="-1" normalizeH="0" baseline="0" noProof="0" dirty="0" err="1">
                <a:ln>
                  <a:noFill/>
                </a:ln>
                <a:solidFill>
                  <a:srgbClr val="0000FF"/>
                </a:solidFill>
                <a:effectLst/>
                <a:uLnTx/>
                <a:uFill>
                  <a:solidFill>
                    <a:srgbClr val="FFFFFF"/>
                  </a:solidFill>
                </a:uFill>
                <a:latin typeface="Arial"/>
                <a:ea typeface="DejaVu Sans"/>
                <a:cs typeface="+mn-cs"/>
                <a:hlinkClick r:id="rId11"/>
              </a:rPr>
              <a:t>WikiQA</a:t>
            </a:r>
            <a:r>
              <a:rPr kumimoji="0" lang="en-US" sz="1800" b="0" i="0" u="none" strike="noStrike" kern="1200" cap="none" spc="-1" normalizeH="0" baseline="0" noProof="0" dirty="0">
                <a:ln>
                  <a:noFill/>
                </a:ln>
                <a:solidFill>
                  <a:srgbClr val="000000"/>
                </a:solidFill>
                <a:effectLst/>
                <a:uLnTx/>
                <a:uFill>
                  <a:solidFill>
                    <a:srgbClr val="FFFFFF"/>
                  </a:solidFill>
                </a:uFill>
                <a:latin typeface="Arial"/>
                <a:ea typeface="DejaVu Sans"/>
                <a:cs typeface="+mn-cs"/>
              </a:rPr>
              <a:t>, </a:t>
            </a:r>
            <a:r>
              <a:rPr kumimoji="0" lang="en-US" sz="1800" b="0" i="0" u="sng" strike="noStrike" kern="1200" cap="none" spc="-1" normalizeH="0" baseline="0" noProof="0" dirty="0" err="1">
                <a:ln>
                  <a:noFill/>
                </a:ln>
                <a:solidFill>
                  <a:srgbClr val="0000FF"/>
                </a:solidFill>
                <a:effectLst/>
                <a:uLnTx/>
                <a:uFill>
                  <a:solidFill>
                    <a:srgbClr val="FFFFFF"/>
                  </a:solidFill>
                </a:uFill>
                <a:latin typeface="Arial"/>
                <a:ea typeface="DejaVu Sans"/>
                <a:cs typeface="+mn-cs"/>
                <a:hlinkClick r:id="rId12"/>
              </a:rPr>
              <a:t>WebQuestions</a:t>
            </a:r>
            <a:r>
              <a:rPr kumimoji="0" lang="en-US" sz="1800" b="0" i="0" u="none" strike="noStrike" kern="1200" cap="none" spc="-1" normalizeH="0" baseline="0" noProof="0" dirty="0">
                <a:ln>
                  <a:noFill/>
                </a:ln>
                <a:solidFill>
                  <a:srgbClr val="000000"/>
                </a:solidFill>
                <a:effectLst/>
                <a:uLnTx/>
                <a:uFill>
                  <a:solidFill>
                    <a:srgbClr val="FFFFFF"/>
                  </a:solidFill>
                </a:uFill>
                <a:latin typeface="Arial"/>
                <a:ea typeface="DejaVu Sans"/>
                <a:cs typeface="+mn-cs"/>
              </a:rPr>
              <a:t>, </a:t>
            </a:r>
            <a:r>
              <a:rPr kumimoji="0" lang="en-US" sz="1800" b="0" i="0" u="sng" strike="noStrike" kern="1200" cap="none" spc="-1" normalizeH="0" baseline="0" noProof="0" dirty="0" err="1">
                <a:ln>
                  <a:noFill/>
                </a:ln>
                <a:solidFill>
                  <a:srgbClr val="0000FF"/>
                </a:solidFill>
                <a:effectLst/>
                <a:uLnTx/>
                <a:uFill>
                  <a:solidFill>
                    <a:srgbClr val="FFFFFF"/>
                  </a:solidFill>
                </a:uFill>
                <a:latin typeface="Arial"/>
                <a:ea typeface="DejaVu Sans"/>
                <a:cs typeface="+mn-cs"/>
                <a:hlinkClick r:id="rId13"/>
              </a:rPr>
              <a:t>SimpleQuestions</a:t>
            </a:r>
            <a:r>
              <a:rPr kumimoji="0" lang="en-US" sz="1800" b="0" i="0" u="none" strike="noStrike" kern="1200" cap="none" spc="-1" normalizeH="0" baseline="0" noProof="0" dirty="0">
                <a:ln>
                  <a:noFill/>
                </a:ln>
                <a:solidFill>
                  <a:srgbClr val="000000"/>
                </a:solidFill>
                <a:effectLst/>
                <a:uLnTx/>
                <a:uFill>
                  <a:solidFill>
                    <a:srgbClr val="FFFFFF"/>
                  </a:solidFill>
                </a:uFill>
                <a:latin typeface="Arial"/>
                <a:ea typeface="DejaVu Sans"/>
                <a:cs typeface="+mn-cs"/>
              </a:rPr>
              <a:t>, </a:t>
            </a:r>
            <a:r>
              <a:rPr kumimoji="0" lang="en-US" sz="1800" b="0" i="0" u="sng" strike="noStrike" kern="1200" cap="none" spc="-1" normalizeH="0" baseline="0" noProof="0" dirty="0" err="1">
                <a:ln>
                  <a:noFill/>
                </a:ln>
                <a:solidFill>
                  <a:srgbClr val="0000FF"/>
                </a:solidFill>
                <a:effectLst/>
                <a:uLnTx/>
                <a:uFill>
                  <a:solidFill>
                    <a:srgbClr val="FFFFFF"/>
                  </a:solidFill>
                </a:uFill>
                <a:latin typeface="Arial"/>
                <a:ea typeface="DejaVu Sans"/>
                <a:cs typeface="+mn-cs"/>
                <a:hlinkClick r:id="rId14"/>
              </a:rPr>
              <a:t>WikiMovies</a:t>
            </a:r>
            <a:r>
              <a:rPr kumimoji="0" lang="en-US" sz="1800" b="0" i="0" u="none" strike="noStrike" kern="1200" cap="none" spc="-1" normalizeH="0" baseline="0" noProof="0" dirty="0">
                <a:ln>
                  <a:noFill/>
                </a:ln>
                <a:solidFill>
                  <a:srgbClr val="000000"/>
                </a:solidFill>
                <a:effectLst/>
                <a:uLnTx/>
                <a:uFill>
                  <a:solidFill>
                    <a:srgbClr val="FFFFFF"/>
                  </a:solidFill>
                </a:uFill>
                <a:latin typeface="Arial"/>
                <a:ea typeface="DejaVu Sans"/>
                <a:cs typeface="+mn-cs"/>
              </a:rPr>
              <a:t>, </a:t>
            </a:r>
            <a:r>
              <a:rPr kumimoji="0" lang="en-US" sz="1800" b="0" i="0" u="sng" strike="noStrike" kern="1200" cap="none" spc="-1" normalizeH="0" baseline="0" noProof="0" dirty="0">
                <a:ln>
                  <a:noFill/>
                </a:ln>
                <a:solidFill>
                  <a:srgbClr val="0000FF"/>
                </a:solidFill>
                <a:effectLst/>
                <a:uLnTx/>
                <a:uFill>
                  <a:solidFill>
                    <a:srgbClr val="FFFFFF"/>
                  </a:solidFill>
                </a:uFill>
                <a:latin typeface="Arial"/>
                <a:ea typeface="DejaVu Sans"/>
                <a:cs typeface="+mn-cs"/>
                <a:hlinkClick r:id="rId15"/>
              </a:rPr>
              <a:t>QACNN &amp; </a:t>
            </a:r>
            <a:r>
              <a:rPr kumimoji="0" lang="en-US" sz="1800" b="0" i="0" u="sng" strike="noStrike" kern="1200" cap="none" spc="-1" normalizeH="0" baseline="0" noProof="0" dirty="0" err="1">
                <a:ln>
                  <a:noFill/>
                </a:ln>
                <a:solidFill>
                  <a:srgbClr val="0000FF"/>
                </a:solidFill>
                <a:effectLst/>
                <a:uLnTx/>
                <a:uFill>
                  <a:solidFill>
                    <a:srgbClr val="FFFFFF"/>
                  </a:solidFill>
                </a:uFill>
                <a:latin typeface="Arial"/>
                <a:ea typeface="DejaVu Sans"/>
                <a:cs typeface="+mn-cs"/>
                <a:hlinkClick r:id="rId15"/>
              </a:rPr>
              <a:t>QADailyMail</a:t>
            </a:r>
            <a:r>
              <a:rPr kumimoji="0" lang="en-US" sz="1800" b="0" i="0" u="none" strike="noStrike" kern="1200" cap="none" spc="-1" normalizeH="0" baseline="0" noProof="0" dirty="0">
                <a:ln>
                  <a:noFill/>
                </a:ln>
                <a:solidFill>
                  <a:srgbClr val="000000"/>
                </a:solidFill>
                <a:effectLst/>
                <a:uLnTx/>
                <a:uFill>
                  <a:solidFill>
                    <a:srgbClr val="FFFFFF"/>
                  </a:solidFill>
                </a:uFill>
                <a:latin typeface="Arial"/>
                <a:ea typeface="DejaVu Sans"/>
                <a:cs typeface="+mn-cs"/>
              </a:rPr>
              <a:t>, </a:t>
            </a:r>
            <a:r>
              <a:rPr kumimoji="0" lang="en-US" sz="1800" b="0" i="0" u="sng" strike="noStrike" kern="1200" cap="none" spc="-1" normalizeH="0" baseline="0" noProof="0" dirty="0">
                <a:ln>
                  <a:noFill/>
                </a:ln>
                <a:solidFill>
                  <a:srgbClr val="0000FF"/>
                </a:solidFill>
                <a:effectLst/>
                <a:uLnTx/>
                <a:uFill>
                  <a:solidFill>
                    <a:srgbClr val="FFFFFF"/>
                  </a:solidFill>
                </a:uFill>
                <a:latin typeface="Arial"/>
                <a:ea typeface="DejaVu Sans"/>
                <a:cs typeface="+mn-cs"/>
                <a:hlinkClick r:id="rId16"/>
              </a:rPr>
              <a:t>CBT</a:t>
            </a:r>
            <a:r>
              <a:rPr kumimoji="0" lang="en-US" sz="1800" b="0" i="0" u="none" strike="noStrike" kern="1200" cap="none" spc="-1" normalizeH="0" baseline="0" noProof="0" dirty="0">
                <a:ln>
                  <a:noFill/>
                </a:ln>
                <a:solidFill>
                  <a:srgbClr val="000000"/>
                </a:solidFill>
                <a:effectLst/>
                <a:uLnTx/>
                <a:uFill>
                  <a:solidFill>
                    <a:srgbClr val="FFFFFF"/>
                  </a:solidFill>
                </a:uFill>
                <a:latin typeface="Arial"/>
                <a:ea typeface="DejaVu Sans"/>
                <a:cs typeface="+mn-cs"/>
              </a:rPr>
              <a:t>, </a:t>
            </a:r>
            <a:r>
              <a:rPr kumimoji="0" lang="en-US" sz="1800" b="0" i="0" u="sng" strike="noStrike" kern="1200" cap="none" spc="-1" normalizeH="0" baseline="0" noProof="0" dirty="0" err="1">
                <a:ln>
                  <a:noFill/>
                </a:ln>
                <a:solidFill>
                  <a:srgbClr val="0000FF"/>
                </a:solidFill>
                <a:effectLst/>
                <a:uLnTx/>
                <a:uFill>
                  <a:solidFill>
                    <a:srgbClr val="FFFFFF"/>
                  </a:solidFill>
                </a:uFill>
                <a:latin typeface="Arial"/>
                <a:ea typeface="DejaVu Sans"/>
                <a:cs typeface="+mn-cs"/>
                <a:hlinkClick r:id="rId17"/>
              </a:rPr>
              <a:t>BookTest</a:t>
            </a:r>
            <a:r>
              <a:rPr kumimoji="0" lang="en-US" sz="1800" b="0" i="0" u="none" strike="noStrike" kern="1200" cap="none" spc="-1" normalizeH="0" baseline="0" noProof="0" dirty="0">
                <a:ln>
                  <a:noFill/>
                </a:ln>
                <a:solidFill>
                  <a:srgbClr val="000000"/>
                </a:solidFill>
                <a:effectLst/>
                <a:uLnTx/>
                <a:uFill>
                  <a:solidFill>
                    <a:srgbClr val="FFFFFF"/>
                  </a:solidFill>
                </a:uFill>
                <a:latin typeface="Arial"/>
                <a:ea typeface="DejaVu Sans"/>
                <a:cs typeface="+mn-cs"/>
              </a:rPr>
              <a:t>, </a:t>
            </a:r>
            <a:r>
              <a:rPr kumimoji="0" lang="en-US" sz="1800" b="0" i="0" u="sng" strike="noStrike" kern="1200" cap="none" spc="-1" normalizeH="0" baseline="0" noProof="0" dirty="0" err="1">
                <a:ln>
                  <a:noFill/>
                </a:ln>
                <a:solidFill>
                  <a:srgbClr val="0000FF"/>
                </a:solidFill>
                <a:effectLst/>
                <a:uLnTx/>
                <a:uFill>
                  <a:solidFill>
                    <a:srgbClr val="FFFFFF"/>
                  </a:solidFill>
                </a:uFill>
                <a:latin typeface="Arial"/>
                <a:ea typeface="DejaVu Sans"/>
                <a:cs typeface="+mn-cs"/>
                <a:hlinkClick r:id="rId18"/>
              </a:rPr>
              <a:t>bAbI</a:t>
            </a:r>
            <a:r>
              <a:rPr kumimoji="0" lang="en-US" sz="1800" b="0" i="0" u="sng" strike="noStrike" kern="1200" cap="none" spc="-1" normalizeH="0" baseline="0" noProof="0" dirty="0">
                <a:ln>
                  <a:noFill/>
                </a:ln>
                <a:solidFill>
                  <a:srgbClr val="0000FF"/>
                </a:solidFill>
                <a:effectLst/>
                <a:uLnTx/>
                <a:uFill>
                  <a:solidFill>
                    <a:srgbClr val="FFFFFF"/>
                  </a:solidFill>
                </a:uFill>
                <a:latin typeface="Arial"/>
                <a:ea typeface="DejaVu Sans"/>
                <a:cs typeface="+mn-cs"/>
                <a:hlinkClick r:id="rId18"/>
              </a:rPr>
              <a:t> Dialog tasks</a:t>
            </a:r>
            <a:r>
              <a:rPr kumimoji="0" lang="en-US" sz="1800" b="0" i="0" u="none" strike="noStrike" kern="1200" cap="none" spc="-1" normalizeH="0" baseline="0" noProof="0" dirty="0">
                <a:ln>
                  <a:noFill/>
                </a:ln>
                <a:solidFill>
                  <a:srgbClr val="000000"/>
                </a:solidFill>
                <a:effectLst/>
                <a:uLnTx/>
                <a:uFill>
                  <a:solidFill>
                    <a:srgbClr val="FFFFFF"/>
                  </a:solidFill>
                </a:uFill>
                <a:latin typeface="Arial"/>
                <a:ea typeface="DejaVu Sans"/>
                <a:cs typeface="+mn-cs"/>
              </a:rPr>
              <a:t>, </a:t>
            </a:r>
            <a:r>
              <a:rPr kumimoji="0" lang="en-US" sz="1800" b="0" i="0" u="sng" strike="noStrike" kern="1200" cap="none" spc="-1" normalizeH="0" baseline="0" noProof="0" dirty="0">
                <a:ln>
                  <a:noFill/>
                </a:ln>
                <a:solidFill>
                  <a:srgbClr val="0000FF"/>
                </a:solidFill>
                <a:effectLst/>
                <a:uLnTx/>
                <a:uFill>
                  <a:solidFill>
                    <a:srgbClr val="FFFFFF"/>
                  </a:solidFill>
                </a:uFill>
                <a:latin typeface="Arial"/>
                <a:ea typeface="DejaVu Sans"/>
                <a:cs typeface="+mn-cs"/>
                <a:hlinkClick r:id="rId19"/>
              </a:rPr>
              <a:t>Ubuntu Dialog</a:t>
            </a:r>
            <a:r>
              <a:rPr kumimoji="0" lang="en-US" sz="1800" b="0" i="0" u="none" strike="noStrike" kern="1200" cap="none" spc="-1" normalizeH="0" baseline="0" noProof="0" dirty="0">
                <a:ln>
                  <a:noFill/>
                </a:ln>
                <a:solidFill>
                  <a:srgbClr val="000000"/>
                </a:solidFill>
                <a:effectLst/>
                <a:uLnTx/>
                <a:uFill>
                  <a:solidFill>
                    <a:srgbClr val="FFFFFF"/>
                  </a:solidFill>
                </a:uFill>
                <a:latin typeface="Arial"/>
                <a:ea typeface="DejaVu Sans"/>
                <a:cs typeface="+mn-cs"/>
              </a:rPr>
              <a:t>, </a:t>
            </a:r>
            <a:r>
              <a:rPr kumimoji="0" lang="en-US" sz="1800" b="0" i="0" u="sng" strike="noStrike" kern="1200" cap="none" spc="-1" normalizeH="0" baseline="0" noProof="0" dirty="0" err="1">
                <a:ln>
                  <a:noFill/>
                </a:ln>
                <a:solidFill>
                  <a:srgbClr val="0000FF"/>
                </a:solidFill>
                <a:effectLst/>
                <a:uLnTx/>
                <a:uFill>
                  <a:solidFill>
                    <a:srgbClr val="FFFFFF"/>
                  </a:solidFill>
                </a:uFill>
                <a:latin typeface="Arial"/>
                <a:ea typeface="DejaVu Sans"/>
                <a:cs typeface="+mn-cs"/>
                <a:hlinkClick r:id="rId20"/>
              </a:rPr>
              <a:t>OpenSubtitles</a:t>
            </a:r>
            <a:r>
              <a:rPr kumimoji="0" lang="en-US" sz="1800" b="0" i="0" u="none" strike="noStrike" kern="1200" cap="none" spc="-1" normalizeH="0" baseline="0" noProof="0" dirty="0">
                <a:ln>
                  <a:noFill/>
                </a:ln>
                <a:solidFill>
                  <a:srgbClr val="000000"/>
                </a:solidFill>
                <a:effectLst/>
                <a:uLnTx/>
                <a:uFill>
                  <a:solidFill>
                    <a:srgbClr val="FFFFFF"/>
                  </a:solidFill>
                </a:uFill>
                <a:latin typeface="Arial"/>
                <a:ea typeface="DejaVu Sans"/>
                <a:cs typeface="+mn-cs"/>
              </a:rPr>
              <a:t>, </a:t>
            </a:r>
            <a:r>
              <a:rPr kumimoji="0" lang="en-US" sz="1800" b="0" i="0" u="sng" strike="noStrike" kern="1200" cap="none" spc="-1" normalizeH="0" baseline="0" noProof="0" dirty="0">
                <a:ln>
                  <a:noFill/>
                </a:ln>
                <a:solidFill>
                  <a:srgbClr val="0000FF"/>
                </a:solidFill>
                <a:effectLst/>
                <a:uLnTx/>
                <a:uFill>
                  <a:solidFill>
                    <a:srgbClr val="FFFFFF"/>
                  </a:solidFill>
                </a:uFill>
                <a:latin typeface="Arial"/>
                <a:ea typeface="DejaVu Sans"/>
                <a:cs typeface="+mn-cs"/>
                <a:hlinkClick r:id="rId21"/>
              </a:rPr>
              <a:t>Cornell Movie</a:t>
            </a:r>
            <a:r>
              <a:rPr kumimoji="0" lang="en-US" sz="1800" b="0" i="0" u="none" strike="noStrike" kern="1200" cap="none" spc="-1" normalizeH="0" baseline="0" noProof="0" dirty="0">
                <a:ln>
                  <a:noFill/>
                </a:ln>
                <a:solidFill>
                  <a:srgbClr val="000000"/>
                </a:solidFill>
                <a:effectLst/>
                <a:uLnTx/>
                <a:uFill>
                  <a:solidFill>
                    <a:srgbClr val="FFFFFF"/>
                  </a:solidFill>
                </a:uFill>
                <a:latin typeface="Arial"/>
                <a:ea typeface="DejaVu Sans"/>
                <a:cs typeface="+mn-cs"/>
              </a:rPr>
              <a:t>, </a:t>
            </a:r>
            <a:r>
              <a:rPr kumimoji="0" lang="en-US" sz="1800" b="0" i="0" u="sng" strike="noStrike" kern="1200" cap="none" spc="-1" normalizeH="0" baseline="0" noProof="0" dirty="0">
                <a:ln>
                  <a:noFill/>
                </a:ln>
                <a:solidFill>
                  <a:srgbClr val="0000FF"/>
                </a:solidFill>
                <a:effectLst/>
                <a:uLnTx/>
                <a:uFill>
                  <a:solidFill>
                    <a:srgbClr val="FFFFFF"/>
                  </a:solidFill>
                </a:uFill>
                <a:latin typeface="Arial"/>
                <a:ea typeface="DejaVu Sans"/>
                <a:cs typeface="+mn-cs"/>
                <a:hlinkClick r:id="rId22"/>
              </a:rPr>
              <a:t>VQA-COCO2014</a:t>
            </a:r>
            <a:r>
              <a:rPr kumimoji="0" lang="en-US" sz="1800" b="0" i="0" u="none" strike="noStrike" kern="1200" cap="none" spc="-1" normalizeH="0" baseline="0" noProof="0" dirty="0">
                <a:ln>
                  <a:noFill/>
                </a:ln>
                <a:solidFill>
                  <a:srgbClr val="000000"/>
                </a:solidFill>
                <a:effectLst/>
                <a:uLnTx/>
                <a:uFill>
                  <a:solidFill>
                    <a:srgbClr val="FFFFFF"/>
                  </a:solidFill>
                </a:uFill>
                <a:latin typeface="Arial"/>
                <a:ea typeface="DejaVu Sans"/>
                <a:cs typeface="+mn-cs"/>
              </a:rPr>
              <a:t>, </a:t>
            </a:r>
            <a:r>
              <a:rPr kumimoji="0" lang="en-US" sz="1800" b="0" i="0" u="sng" strike="noStrike" kern="1200" cap="none" spc="-1" normalizeH="0" baseline="0" noProof="0" dirty="0" err="1">
                <a:ln>
                  <a:noFill/>
                </a:ln>
                <a:solidFill>
                  <a:srgbClr val="0000FF"/>
                </a:solidFill>
                <a:effectLst/>
                <a:uLnTx/>
                <a:uFill>
                  <a:solidFill>
                    <a:srgbClr val="FFFFFF"/>
                  </a:solidFill>
                </a:uFill>
                <a:latin typeface="Arial"/>
                <a:ea typeface="DejaVu Sans"/>
                <a:cs typeface="+mn-cs"/>
                <a:hlinkClick r:id="rId23"/>
              </a:rPr>
              <a:t>VisDial</a:t>
            </a:r>
            <a:r>
              <a:rPr kumimoji="0" lang="en-US" sz="1800" b="0" i="0" u="none" strike="noStrike" kern="1200" cap="none" spc="-1" normalizeH="0" baseline="0" noProof="0" dirty="0">
                <a:ln>
                  <a:noFill/>
                </a:ln>
                <a:solidFill>
                  <a:srgbClr val="000000"/>
                </a:solidFill>
                <a:effectLst/>
                <a:uLnTx/>
                <a:uFill>
                  <a:solidFill>
                    <a:srgbClr val="FFFFFF"/>
                  </a:solidFill>
                </a:uFill>
                <a:latin typeface="Arial"/>
                <a:ea typeface="DejaVu Sans"/>
                <a:cs typeface="+mn-cs"/>
              </a:rPr>
              <a:t> and </a:t>
            </a:r>
            <a:r>
              <a:rPr kumimoji="0" lang="en-US" sz="1800" b="0" i="0" u="sng" strike="noStrike" kern="1200" cap="none" spc="-1" normalizeH="0" baseline="0" noProof="0" dirty="0">
                <a:ln>
                  <a:noFill/>
                </a:ln>
                <a:solidFill>
                  <a:srgbClr val="0000FF"/>
                </a:solidFill>
                <a:effectLst/>
                <a:uLnTx/>
                <a:uFill>
                  <a:solidFill>
                    <a:srgbClr val="FFFFFF"/>
                  </a:solidFill>
                </a:uFill>
                <a:latin typeface="Arial"/>
                <a:ea typeface="DejaVu Sans"/>
                <a:cs typeface="+mn-cs"/>
                <a:hlinkClick r:id="rId24"/>
              </a:rPr>
              <a:t>CLEVR</a:t>
            </a:r>
            <a:r>
              <a:rPr kumimoji="0" lang="en-US" sz="1800" b="0" i="0" u="none" strike="noStrike" kern="1200" cap="none" spc="-1" normalizeH="0" baseline="0" noProof="0" dirty="0">
                <a:ln>
                  <a:noFill/>
                </a:ln>
                <a:solidFill>
                  <a:srgbClr val="000000"/>
                </a:solidFill>
                <a:effectLst/>
                <a:uLnTx/>
                <a:uFill>
                  <a:solidFill>
                    <a:srgbClr val="FFFFFF"/>
                  </a:solidFill>
                </a:uFill>
                <a:latin typeface="Arial"/>
                <a:ea typeface="DejaVu Sans"/>
                <a:cs typeface="+mn-cs"/>
              </a:rPr>
              <a:t>. See </a:t>
            </a:r>
            <a:r>
              <a:rPr kumimoji="0" lang="en-US" sz="1800" b="0" i="0" u="sng" strike="noStrike" kern="1200" cap="none" spc="-1" normalizeH="0" baseline="0" noProof="0" dirty="0">
                <a:ln>
                  <a:noFill/>
                </a:ln>
                <a:solidFill>
                  <a:srgbClr val="0000FF"/>
                </a:solidFill>
                <a:effectLst/>
                <a:uLnTx/>
                <a:uFill>
                  <a:solidFill>
                    <a:srgbClr val="FFFFFF"/>
                  </a:solidFill>
                </a:uFill>
                <a:latin typeface="Arial"/>
                <a:ea typeface="DejaVu Sans"/>
                <a:cs typeface="+mn-cs"/>
                <a:hlinkClick r:id="rId6"/>
              </a:rPr>
              <a:t>here</a:t>
            </a:r>
            <a:r>
              <a:rPr kumimoji="0" lang="en-US" sz="1800" b="0" i="0" u="none" strike="noStrike" kern="1200" cap="none" spc="-1" normalizeH="0" baseline="0" noProof="0" dirty="0">
                <a:ln>
                  <a:noFill/>
                </a:ln>
                <a:solidFill>
                  <a:srgbClr val="000000"/>
                </a:solidFill>
                <a:effectLst/>
                <a:uLnTx/>
                <a:uFill>
                  <a:solidFill>
                    <a:srgbClr val="FFFFFF"/>
                  </a:solidFill>
                </a:uFill>
                <a:latin typeface="Arial"/>
                <a:ea typeface="DejaVu Sans"/>
                <a:cs typeface="+mn-cs"/>
              </a:rPr>
              <a:t> for the current complete task list.</a:t>
            </a:r>
            <a:endParaRPr kumimoji="0" lang="en-US" sz="1800" b="0" i="0" u="none" strike="noStrike" kern="1200" cap="none" spc="-1" normalizeH="0" baseline="0" noProof="0" dirty="0">
              <a:ln>
                <a:noFill/>
              </a:ln>
              <a:solidFill>
                <a:srgbClr val="000000"/>
              </a:solidFill>
              <a:effectLst/>
              <a:uLnTx/>
              <a:uFill>
                <a:solidFill>
                  <a:srgbClr val="FFFFFF"/>
                </a:solidFill>
              </a:uFill>
              <a:latin typeface="Arial"/>
              <a:ea typeface="+mn-ea"/>
              <a:cs typeface="+mn-cs"/>
            </a:endParaRPr>
          </a:p>
        </p:txBody>
      </p:sp>
      <p:sp>
        <p:nvSpPr>
          <p:cNvPr id="170" name="TextShape 3"/>
          <p:cNvSpPr txBox="1"/>
          <p:nvPr/>
        </p:nvSpPr>
        <p:spPr>
          <a:xfrm>
            <a:off x="758552" y="6381328"/>
            <a:ext cx="4545360" cy="346680"/>
          </a:xfrm>
          <a:prstGeom prst="rect">
            <a:avLst/>
          </a:prstGeom>
          <a:noFill/>
          <a:ln>
            <a:noFill/>
          </a:ln>
        </p:spPr>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1" normalizeH="0" baseline="0" noProof="0" dirty="0">
                <a:ln>
                  <a:noFill/>
                </a:ln>
                <a:solidFill>
                  <a:srgbClr val="000000"/>
                </a:solidFill>
                <a:effectLst/>
                <a:uLnTx/>
                <a:uFill>
                  <a:solidFill>
                    <a:srgbClr val="FFFFFF"/>
                  </a:solidFill>
                </a:uFill>
                <a:latin typeface="Arial"/>
                <a:ea typeface="+mn-ea"/>
                <a:cs typeface="+mn-cs"/>
              </a:rPr>
              <a:t>[1] https://github.com/facebookresearch/ParlAI</a:t>
            </a:r>
          </a:p>
        </p:txBody>
      </p:sp>
      <p:sp>
        <p:nvSpPr>
          <p:cNvPr id="6" name="CustomShape 2"/>
          <p:cNvSpPr/>
          <p:nvPr/>
        </p:nvSpPr>
        <p:spPr>
          <a:xfrm>
            <a:off x="551793" y="5373216"/>
            <a:ext cx="11376855" cy="720080"/>
          </a:xfrm>
          <a:prstGeom prst="roundRect">
            <a:avLst>
              <a:gd name="adj" fmla="val 16667"/>
            </a:avLst>
          </a:prstGeom>
          <a:ln w="3240">
            <a:round/>
          </a:ln>
        </p:spPr>
        <p:style>
          <a:lnRef idx="2">
            <a:schemeClr val="accent1"/>
          </a:lnRef>
          <a:fillRef idx="1">
            <a:schemeClr val="lt1"/>
          </a:fillRef>
          <a:effectRef idx="0">
            <a:schemeClr val="accent1"/>
          </a:effectRef>
          <a:fontRef idx="minor"/>
        </p:style>
        <p:txBody>
          <a:bodyPr lIns="90000" tIns="45000" rIns="90000" bIns="45000"/>
          <a:lstStyle/>
          <a:p>
            <a:pPr marL="285840" marR="0" lvl="0" indent="-285120" algn="l" defTabSz="914400" rtl="0" eaLnBrk="1" fontAlgn="auto" latinLnBrk="0" hangingPunct="1">
              <a:lnSpc>
                <a:spcPct val="100000"/>
              </a:lnSpc>
              <a:spcBef>
                <a:spcPts val="0"/>
              </a:spcBef>
              <a:spcAft>
                <a:spcPts val="0"/>
              </a:spcAft>
              <a:buClrTx/>
              <a:buSzTx/>
              <a:buFontTx/>
              <a:buBlip>
                <a:blip r:embed="rId25"/>
              </a:buBlip>
              <a:tabLst/>
              <a:defRPr/>
            </a:pPr>
            <a:r>
              <a:rPr kumimoji="0" lang="en-US" sz="1800" b="0" i="0" u="none" strike="noStrike" kern="1200" cap="none" spc="-1" normalizeH="0" baseline="0" noProof="0" dirty="0">
                <a:ln>
                  <a:noFill/>
                </a:ln>
                <a:solidFill>
                  <a:srgbClr val="000000"/>
                </a:solidFill>
                <a:effectLst/>
                <a:uLnTx/>
                <a:uFill>
                  <a:solidFill>
                    <a:srgbClr val="FFFFFF"/>
                  </a:solidFill>
                </a:uFill>
                <a:latin typeface="Arial"/>
                <a:ea typeface="DejaVu Sans"/>
                <a:cs typeface="+mn-cs"/>
              </a:rPr>
              <a:t>Our model is developed in </a:t>
            </a:r>
            <a:r>
              <a:rPr kumimoji="0" lang="en-US" sz="1800" b="1" i="0" u="none" strike="noStrike" kern="1200" cap="none" spc="-1" normalizeH="0" baseline="0" noProof="0" dirty="0" err="1">
                <a:ln>
                  <a:noFill/>
                </a:ln>
                <a:solidFill>
                  <a:srgbClr val="000000"/>
                </a:solidFill>
                <a:effectLst/>
                <a:uLnTx/>
                <a:uFill>
                  <a:solidFill>
                    <a:srgbClr val="FFFFFF"/>
                  </a:solidFill>
                </a:uFill>
                <a:latin typeface="Arial"/>
                <a:ea typeface="DejaVu Sans"/>
                <a:cs typeface="+mn-cs"/>
              </a:rPr>
              <a:t>pytorch</a:t>
            </a:r>
            <a:r>
              <a:rPr kumimoji="0" lang="en-US" sz="1800" b="0" i="0" u="none" strike="noStrike" kern="1200" cap="none" spc="-1" normalizeH="0" baseline="0" noProof="0" dirty="0">
                <a:ln>
                  <a:noFill/>
                </a:ln>
                <a:solidFill>
                  <a:srgbClr val="000000"/>
                </a:solidFill>
                <a:effectLst/>
                <a:uLnTx/>
                <a:uFill>
                  <a:solidFill>
                    <a:srgbClr val="FFFFFF"/>
                  </a:solidFill>
                </a:uFill>
                <a:latin typeface="Arial"/>
                <a:ea typeface="DejaVu Sans"/>
                <a:cs typeface="+mn-cs"/>
              </a:rPr>
              <a:t>. Training and prediction modules are integrated with the  </a:t>
            </a:r>
            <a:r>
              <a:rPr kumimoji="0" lang="en-US" sz="1800" b="0" i="0" u="none" strike="noStrike" kern="1200" cap="none" spc="-1" normalizeH="0" baseline="0" noProof="0" dirty="0" err="1">
                <a:ln>
                  <a:noFill/>
                </a:ln>
                <a:solidFill>
                  <a:srgbClr val="000000"/>
                </a:solidFill>
                <a:effectLst/>
                <a:uLnTx/>
                <a:uFill>
                  <a:solidFill>
                    <a:srgbClr val="FFFFFF"/>
                  </a:solidFill>
                </a:uFill>
                <a:latin typeface="Arial"/>
                <a:ea typeface="DejaVu Sans"/>
                <a:cs typeface="+mn-cs"/>
              </a:rPr>
              <a:t>ParlAI</a:t>
            </a:r>
            <a:r>
              <a:rPr kumimoji="0" lang="en-US" sz="1800" b="0" i="0" u="none" strike="noStrike" kern="1200" cap="none" spc="-1" normalizeH="0" baseline="0" noProof="0" dirty="0">
                <a:ln>
                  <a:noFill/>
                </a:ln>
                <a:solidFill>
                  <a:srgbClr val="000000"/>
                </a:solidFill>
                <a:effectLst/>
                <a:uLnTx/>
                <a:uFill>
                  <a:solidFill>
                    <a:srgbClr val="FFFFFF"/>
                  </a:solidFill>
                </a:uFill>
                <a:latin typeface="Arial"/>
                <a:ea typeface="DejaVu Sans"/>
                <a:cs typeface="+mn-cs"/>
              </a:rPr>
              <a:t> platform</a:t>
            </a:r>
            <a:endParaRPr kumimoji="0" lang="en-US" sz="2800" b="0" i="0" u="none" strike="noStrike" kern="1200" cap="none" spc="-1" normalizeH="0" baseline="0" noProof="0" dirty="0">
              <a:ln>
                <a:noFill/>
              </a:ln>
              <a:solidFill>
                <a:srgbClr val="000000"/>
              </a:solidFill>
              <a:effectLst/>
              <a:uLnTx/>
              <a:uFill>
                <a:solidFill>
                  <a:srgbClr val="FFFFFF"/>
                </a:solidFill>
              </a:uFill>
              <a:latin typeface="Arial"/>
              <a:ea typeface="+mn-ea"/>
              <a:cs typeface="+mn-cs"/>
            </a:endParaRPr>
          </a:p>
        </p:txBody>
      </p:sp>
      <p:cxnSp>
        <p:nvCxnSpPr>
          <p:cNvPr id="13" name="Straight Connector 12"/>
          <p:cNvCxnSpPr/>
          <p:nvPr/>
        </p:nvCxnSpPr>
        <p:spPr>
          <a:xfrm>
            <a:off x="263352" y="836712"/>
            <a:ext cx="11665296" cy="0"/>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Picture 2" descr="E:\EXL-Logommm.jp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0982525" y="237435"/>
            <a:ext cx="874115" cy="599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34680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CustomShape 1"/>
          <p:cNvSpPr/>
          <p:nvPr/>
        </p:nvSpPr>
        <p:spPr>
          <a:xfrm>
            <a:off x="609480" y="251352"/>
            <a:ext cx="9623520" cy="58536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1" normalizeH="0" baseline="0" noProof="0" dirty="0">
                <a:ln>
                  <a:noFill/>
                </a:ln>
                <a:solidFill>
                  <a:srgbClr val="D16349">
                    <a:lumMod val="75000"/>
                  </a:srgbClr>
                </a:solidFill>
                <a:effectLst/>
                <a:uLnTx/>
                <a:uFill>
                  <a:solidFill>
                    <a:srgbClr val="FFFFFF"/>
                  </a:solidFill>
                </a:uFill>
                <a:latin typeface="Arial"/>
                <a:ea typeface="+mn-ea"/>
                <a:cs typeface="+mn-cs"/>
              </a:rPr>
              <a:t>model: Input</a:t>
            </a:r>
            <a:endParaRPr kumimoji="0" lang="en-US" sz="1800" b="0" i="0" u="none" strike="noStrike" kern="1200" cap="none" spc="-1" normalizeH="0" baseline="0" noProof="0" dirty="0">
              <a:ln>
                <a:noFill/>
              </a:ln>
              <a:solidFill>
                <a:srgbClr val="D16349">
                  <a:lumMod val="75000"/>
                </a:srgbClr>
              </a:solidFill>
              <a:effectLst/>
              <a:uLnTx/>
              <a:uFill>
                <a:solidFill>
                  <a:srgbClr val="FFFFFF"/>
                </a:solidFill>
              </a:uFill>
              <a:latin typeface="Arial"/>
              <a:ea typeface="+mn-ea"/>
              <a:cs typeface="+mn-cs"/>
            </a:endParaRPr>
          </a:p>
        </p:txBody>
      </p:sp>
      <p:sp>
        <p:nvSpPr>
          <p:cNvPr id="172" name="CustomShape 2"/>
          <p:cNvSpPr/>
          <p:nvPr/>
        </p:nvSpPr>
        <p:spPr>
          <a:xfrm>
            <a:off x="609480" y="3612600"/>
            <a:ext cx="2701080" cy="551880"/>
          </a:xfrm>
          <a:prstGeom prst="roundRect">
            <a:avLst>
              <a:gd name="adj" fmla="val 16667"/>
            </a:avLst>
          </a:prstGeom>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 normalizeH="0" baseline="0" noProof="0">
                <a:ln>
                  <a:noFill/>
                </a:ln>
                <a:solidFill>
                  <a:srgbClr val="FFFFFF"/>
                </a:solidFill>
                <a:effectLst/>
                <a:uLnTx/>
                <a:uFill>
                  <a:solidFill>
                    <a:srgbClr val="FFFFFF"/>
                  </a:solidFill>
                </a:uFill>
                <a:latin typeface="Arial"/>
                <a:ea typeface="DejaVu Sans"/>
                <a:cs typeface="+mn-cs"/>
              </a:rPr>
              <a:t>GloVe (300)</a:t>
            </a:r>
            <a:endParaRPr kumimoji="0" lang="en-US" sz="1800" b="0" i="0" u="none" strike="noStrike" kern="1200" cap="none" spc="-1" normalizeH="0" baseline="0" noProof="0">
              <a:ln>
                <a:noFill/>
              </a:ln>
              <a:solidFill>
                <a:srgbClr val="000000"/>
              </a:solidFill>
              <a:effectLst/>
              <a:uLnTx/>
              <a:uFill>
                <a:solidFill>
                  <a:srgbClr val="FFFFFF"/>
                </a:solidFill>
              </a:uFill>
              <a:latin typeface="Arial"/>
              <a:ea typeface="+mn-ea"/>
              <a:cs typeface="+mn-cs"/>
            </a:endParaRPr>
          </a:p>
        </p:txBody>
      </p:sp>
      <p:sp>
        <p:nvSpPr>
          <p:cNvPr id="173" name="CustomShape 3"/>
          <p:cNvSpPr/>
          <p:nvPr/>
        </p:nvSpPr>
        <p:spPr>
          <a:xfrm>
            <a:off x="3957480" y="3612600"/>
            <a:ext cx="2701080" cy="551880"/>
          </a:xfrm>
          <a:prstGeom prst="roundRect">
            <a:avLst>
              <a:gd name="adj" fmla="val 16667"/>
            </a:avLst>
          </a:prstGeom>
          <a:solidFill>
            <a:srgbClr val="00B05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 normalizeH="0" baseline="0" noProof="0">
                <a:ln>
                  <a:noFill/>
                </a:ln>
                <a:solidFill>
                  <a:srgbClr val="FFFFFF"/>
                </a:solidFill>
                <a:effectLst/>
                <a:uLnTx/>
                <a:uFill>
                  <a:solidFill>
                    <a:srgbClr val="FFFFFF"/>
                  </a:solidFill>
                </a:uFill>
                <a:latin typeface="Arial"/>
                <a:ea typeface="DejaVu Sans"/>
                <a:cs typeface="+mn-cs"/>
              </a:rPr>
              <a:t>Language Embedding (400)</a:t>
            </a:r>
            <a:endParaRPr kumimoji="0" lang="en-US" sz="1800" b="0" i="0" u="none" strike="noStrike" kern="1200" cap="none" spc="-1" normalizeH="0" baseline="0" noProof="0">
              <a:ln>
                <a:noFill/>
              </a:ln>
              <a:solidFill>
                <a:srgbClr val="000000"/>
              </a:solidFill>
              <a:effectLst/>
              <a:uLnTx/>
              <a:uFill>
                <a:solidFill>
                  <a:srgbClr val="FFFFFF"/>
                </a:solidFill>
              </a:uFill>
              <a:latin typeface="Arial"/>
              <a:ea typeface="+mn-ea"/>
              <a:cs typeface="+mn-cs"/>
            </a:endParaRPr>
          </a:p>
        </p:txBody>
      </p:sp>
      <p:sp>
        <p:nvSpPr>
          <p:cNvPr id="174" name="CustomShape 4"/>
          <p:cNvSpPr/>
          <p:nvPr/>
        </p:nvSpPr>
        <p:spPr>
          <a:xfrm>
            <a:off x="7680176" y="3612600"/>
            <a:ext cx="2736304" cy="551880"/>
          </a:xfrm>
          <a:prstGeom prst="roundRect">
            <a:avLst>
              <a:gd name="adj" fmla="val 16667"/>
            </a:avLst>
          </a:prstGeom>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 normalizeH="0" baseline="0" noProof="0">
                <a:ln>
                  <a:noFill/>
                </a:ln>
                <a:solidFill>
                  <a:srgbClr val="FFFFFF"/>
                </a:solidFill>
                <a:effectLst/>
                <a:uLnTx/>
                <a:uFill>
                  <a:solidFill>
                    <a:srgbClr val="FFFFFF"/>
                  </a:solidFill>
                </a:uFill>
                <a:latin typeface="Arial"/>
                <a:ea typeface="DejaVu Sans"/>
                <a:cs typeface="+mn-cs"/>
              </a:rPr>
              <a:t>Input vector (700)</a:t>
            </a:r>
            <a:endParaRPr kumimoji="0" lang="en-US" sz="1800" b="0" i="0" u="none" strike="noStrike" kern="1200" cap="none" spc="-1" normalizeH="0" baseline="0" noProof="0">
              <a:ln>
                <a:noFill/>
              </a:ln>
              <a:solidFill>
                <a:srgbClr val="000000"/>
              </a:solidFill>
              <a:effectLst/>
              <a:uLnTx/>
              <a:uFill>
                <a:solidFill>
                  <a:srgbClr val="FFFFFF"/>
                </a:solidFill>
              </a:uFill>
              <a:latin typeface="Arial"/>
              <a:ea typeface="+mn-ea"/>
              <a:cs typeface="+mn-cs"/>
            </a:endParaRPr>
          </a:p>
        </p:txBody>
      </p:sp>
      <p:sp>
        <p:nvSpPr>
          <p:cNvPr id="175" name="CustomShape 5"/>
          <p:cNvSpPr/>
          <p:nvPr/>
        </p:nvSpPr>
        <p:spPr>
          <a:xfrm>
            <a:off x="3501584" y="3785040"/>
            <a:ext cx="290160" cy="207000"/>
          </a:xfrm>
          <a:prstGeom prst="mathPlus">
            <a:avLst>
              <a:gd name="adj1" fmla="val 23520"/>
            </a:avLst>
          </a:prstGeom>
          <a:ln>
            <a:round/>
          </a:ln>
        </p:spPr>
        <p:style>
          <a:lnRef idx="2">
            <a:schemeClr val="accent1">
              <a:shade val="50000"/>
            </a:schemeClr>
          </a:lnRef>
          <a:fillRef idx="1">
            <a:schemeClr val="accent1"/>
          </a:fillRef>
          <a:effectRef idx="0">
            <a:schemeClr val="accent1"/>
          </a:effectRef>
          <a:fontRef idx="minor"/>
        </p:style>
      </p:sp>
      <p:sp>
        <p:nvSpPr>
          <p:cNvPr id="176" name="CustomShape 6"/>
          <p:cNvSpPr/>
          <p:nvPr/>
        </p:nvSpPr>
        <p:spPr>
          <a:xfrm>
            <a:off x="7107480" y="3743280"/>
            <a:ext cx="290160" cy="248760"/>
          </a:xfrm>
          <a:prstGeom prst="mathEqual">
            <a:avLst>
              <a:gd name="adj1" fmla="val 23520"/>
              <a:gd name="adj2" fmla="val 11760"/>
            </a:avLst>
          </a:prstGeom>
          <a:ln>
            <a:round/>
          </a:ln>
        </p:spPr>
        <p:style>
          <a:lnRef idx="2">
            <a:schemeClr val="accent1">
              <a:shade val="50000"/>
            </a:schemeClr>
          </a:lnRef>
          <a:fillRef idx="1">
            <a:schemeClr val="accent1"/>
          </a:fillRef>
          <a:effectRef idx="0">
            <a:schemeClr val="accent1"/>
          </a:effectRef>
          <a:fontRef idx="minor"/>
        </p:style>
      </p:sp>
      <p:sp>
        <p:nvSpPr>
          <p:cNvPr id="177" name="CustomShape 7"/>
          <p:cNvSpPr/>
          <p:nvPr/>
        </p:nvSpPr>
        <p:spPr>
          <a:xfrm>
            <a:off x="3863752" y="4482720"/>
            <a:ext cx="2844000" cy="1213656"/>
          </a:xfrm>
          <a:prstGeom prst="roundRect">
            <a:avLst>
              <a:gd name="adj" fmla="val 16667"/>
            </a:avLst>
          </a:prstGeom>
          <a:ln w="3240">
            <a:round/>
          </a:ln>
        </p:spPr>
        <p:style>
          <a:lnRef idx="2">
            <a:schemeClr val="accent1"/>
          </a:lnRef>
          <a:fillRef idx="1">
            <a:schemeClr val="lt1"/>
          </a:fillRef>
          <a:effectRef idx="0">
            <a:schemeClr val="accent1"/>
          </a:effectRef>
          <a:fontRef idx="minor"/>
        </p:style>
        <p:txBody>
          <a:bodyPr lIns="90000" tIns="45000" rIns="90000" bIns="45000"/>
          <a:lstStyle/>
          <a:p>
            <a:pPr marL="285840" marR="0" lvl="0" indent="-285120" algn="l" defTabSz="914400" rtl="0" eaLnBrk="1" fontAlgn="auto" latinLnBrk="0" hangingPunct="1">
              <a:lnSpc>
                <a:spcPct val="100000"/>
              </a:lnSpc>
              <a:spcBef>
                <a:spcPts val="0"/>
              </a:spcBef>
              <a:spcAft>
                <a:spcPts val="0"/>
              </a:spcAft>
              <a:buClrTx/>
              <a:buSzTx/>
              <a:buFontTx/>
              <a:buBlip>
                <a:blip r:embed="rId3"/>
              </a:buBlip>
              <a:tabLst/>
              <a:defRPr/>
            </a:pPr>
            <a:r>
              <a:rPr kumimoji="0" lang="en-US" sz="1800" b="0" i="0" u="none" strike="noStrike" kern="1200" cap="none" spc="-1" normalizeH="0" baseline="0" noProof="0" dirty="0">
                <a:ln>
                  <a:noFill/>
                </a:ln>
                <a:solidFill>
                  <a:srgbClr val="000000"/>
                </a:solidFill>
                <a:effectLst/>
                <a:uLnTx/>
                <a:uFill>
                  <a:solidFill>
                    <a:srgbClr val="FFFFFF"/>
                  </a:solidFill>
                </a:uFill>
                <a:latin typeface="Arial"/>
                <a:ea typeface="DejaVu Sans"/>
                <a:cs typeface="+mn-cs"/>
              </a:rPr>
              <a:t>Language model is fine-tuned on the training set</a:t>
            </a:r>
            <a:endParaRPr kumimoji="0" lang="en-US" sz="1800" b="0" i="0" u="none" strike="noStrike" kern="1200" cap="none" spc="-1" normalizeH="0" baseline="0" noProof="0" dirty="0">
              <a:ln>
                <a:noFill/>
              </a:ln>
              <a:solidFill>
                <a:srgbClr val="000000"/>
              </a:solidFill>
              <a:effectLst/>
              <a:uLnTx/>
              <a:uFill>
                <a:solidFill>
                  <a:srgbClr val="FFFFFF"/>
                </a:solidFill>
              </a:uFill>
              <a:latin typeface="Arial"/>
              <a:ea typeface="+mn-ea"/>
              <a:cs typeface="+mn-cs"/>
            </a:endParaRPr>
          </a:p>
        </p:txBody>
      </p:sp>
      <p:sp>
        <p:nvSpPr>
          <p:cNvPr id="178" name="CustomShape 8"/>
          <p:cNvSpPr/>
          <p:nvPr/>
        </p:nvSpPr>
        <p:spPr>
          <a:xfrm>
            <a:off x="466560" y="4482720"/>
            <a:ext cx="2844000" cy="720032"/>
          </a:xfrm>
          <a:prstGeom prst="roundRect">
            <a:avLst>
              <a:gd name="adj" fmla="val 16667"/>
            </a:avLst>
          </a:prstGeom>
          <a:ln w="3240">
            <a:round/>
          </a:ln>
        </p:spPr>
        <p:style>
          <a:lnRef idx="2">
            <a:schemeClr val="accent1"/>
          </a:lnRef>
          <a:fillRef idx="1">
            <a:schemeClr val="lt1"/>
          </a:fillRef>
          <a:effectRef idx="0">
            <a:schemeClr val="accent1"/>
          </a:effectRef>
          <a:fontRef idx="minor"/>
        </p:style>
        <p:txBody>
          <a:bodyPr lIns="90000" tIns="45000" rIns="90000" bIns="45000"/>
          <a:lstStyle/>
          <a:p>
            <a:pPr marL="285840" marR="0" lvl="0" indent="-285120" algn="l" defTabSz="914400" rtl="0" eaLnBrk="1" fontAlgn="auto" latinLnBrk="0" hangingPunct="1">
              <a:lnSpc>
                <a:spcPct val="100000"/>
              </a:lnSpc>
              <a:spcBef>
                <a:spcPts val="0"/>
              </a:spcBef>
              <a:spcAft>
                <a:spcPts val="0"/>
              </a:spcAft>
              <a:buClrTx/>
              <a:buSzTx/>
              <a:buFontTx/>
              <a:buBlip>
                <a:blip r:embed="rId3"/>
              </a:buBlip>
              <a:tabLst/>
              <a:defRPr/>
            </a:pPr>
            <a:r>
              <a:rPr kumimoji="0" lang="en-US" sz="1800" b="0" i="0" u="none" strike="noStrike" kern="1200" cap="none" spc="-1" normalizeH="0" baseline="0" noProof="0">
                <a:ln>
                  <a:noFill/>
                </a:ln>
                <a:solidFill>
                  <a:srgbClr val="000000"/>
                </a:solidFill>
                <a:effectLst/>
                <a:uLnTx/>
                <a:uFill>
                  <a:solidFill>
                    <a:srgbClr val="FFFFFF"/>
                  </a:solidFill>
                </a:uFill>
                <a:latin typeface="Arial"/>
                <a:ea typeface="DejaVu Sans"/>
                <a:cs typeface="+mn-cs"/>
              </a:rPr>
              <a:t>Pre-trained GloVe vectors</a:t>
            </a:r>
            <a:endParaRPr kumimoji="0" lang="en-US" sz="1800" b="0" i="0" u="none" strike="noStrike" kern="1200" cap="none" spc="-1" normalizeH="0" baseline="0" noProof="0">
              <a:ln>
                <a:noFill/>
              </a:ln>
              <a:solidFill>
                <a:srgbClr val="000000"/>
              </a:solidFill>
              <a:effectLst/>
              <a:uLnTx/>
              <a:uFill>
                <a:solidFill>
                  <a:srgbClr val="FFFFFF"/>
                </a:solidFill>
              </a:uFill>
              <a:latin typeface="Arial"/>
              <a:ea typeface="+mn-ea"/>
              <a:cs typeface="+mn-cs"/>
            </a:endParaRPr>
          </a:p>
        </p:txBody>
      </p:sp>
      <p:sp>
        <p:nvSpPr>
          <p:cNvPr id="180" name="TextShape 10"/>
          <p:cNvSpPr txBox="1"/>
          <p:nvPr/>
        </p:nvSpPr>
        <p:spPr>
          <a:xfrm>
            <a:off x="500040" y="6354752"/>
            <a:ext cx="11171880" cy="503248"/>
          </a:xfrm>
          <a:prstGeom prst="rect">
            <a:avLst/>
          </a:prstGeom>
          <a:noFill/>
          <a:ln>
            <a:noFill/>
          </a:ln>
        </p:spPr>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1" normalizeH="0" baseline="0" noProof="0" dirty="0">
                <a:ln>
                  <a:noFill/>
                </a:ln>
                <a:solidFill>
                  <a:srgbClr val="000000"/>
                </a:solidFill>
                <a:effectLst/>
                <a:uLnTx/>
                <a:uFill>
                  <a:solidFill>
                    <a:srgbClr val="FFFFFF"/>
                  </a:solidFill>
                </a:uFill>
                <a:latin typeface="Arial"/>
                <a:ea typeface="+mn-ea"/>
                <a:cs typeface="+mn-cs"/>
              </a:rPr>
              <a:t>[1]  Jeremy Howard and Sebastian Ruder. Fine-tuned language models for text classification. </a:t>
            </a:r>
            <a:r>
              <a:rPr kumimoji="0" lang="en-US" sz="1100" b="0" i="0" u="none" strike="noStrike" kern="1200" cap="none" spc="-1" normalizeH="0" baseline="0" noProof="0" dirty="0" err="1">
                <a:ln>
                  <a:noFill/>
                </a:ln>
                <a:solidFill>
                  <a:srgbClr val="000000"/>
                </a:solidFill>
                <a:effectLst/>
                <a:uLnTx/>
                <a:uFill>
                  <a:solidFill>
                    <a:srgbClr val="FFFFFF"/>
                  </a:solidFill>
                </a:uFill>
                <a:latin typeface="Arial"/>
                <a:ea typeface="+mn-ea"/>
                <a:cs typeface="+mn-cs"/>
              </a:rPr>
              <a:t>CoRR</a:t>
            </a:r>
            <a:r>
              <a:rPr kumimoji="0" lang="en-US" sz="1100" b="0" i="0" u="none" strike="noStrike" kern="1200" cap="none" spc="-1" normalizeH="0" baseline="0" noProof="0" dirty="0">
                <a:ln>
                  <a:noFill/>
                </a:ln>
                <a:solidFill>
                  <a:srgbClr val="000000"/>
                </a:solidFill>
                <a:effectLst/>
                <a:uLnTx/>
                <a:uFill>
                  <a:solidFill>
                    <a:srgbClr val="FFFFFF"/>
                  </a:solidFill>
                </a:uFill>
                <a:latin typeface="Arial"/>
                <a:ea typeface="+mn-ea"/>
                <a:cs typeface="+mn-cs"/>
              </a:rPr>
              <a:t>, abs/1801.06146,2018.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1" normalizeH="0" baseline="0" noProof="0" dirty="0">
                <a:ln>
                  <a:noFill/>
                </a:ln>
                <a:solidFill>
                  <a:srgbClr val="D16349">
                    <a:lumMod val="75000"/>
                  </a:srgbClr>
                </a:solidFill>
                <a:effectLst/>
                <a:uLnTx/>
                <a:uFill>
                  <a:solidFill>
                    <a:srgbClr val="FFFFFF"/>
                  </a:solidFill>
                </a:uFill>
                <a:latin typeface="Arial"/>
                <a:ea typeface="+mn-ea"/>
                <a:cs typeface="+mn-cs"/>
              </a:rPr>
              <a:t>[</a:t>
            </a:r>
            <a:r>
              <a:rPr kumimoji="0" lang="en-US" sz="1100" b="0" i="0" u="none" strike="noStrike" kern="1200" cap="none" spc="-1" normalizeH="0" baseline="0" noProof="0" dirty="0">
                <a:ln>
                  <a:noFill/>
                </a:ln>
                <a:solidFill>
                  <a:srgbClr val="000000"/>
                </a:solidFill>
                <a:effectLst/>
                <a:uLnTx/>
                <a:uFill>
                  <a:solidFill>
                    <a:srgbClr val="FFFFFF"/>
                  </a:solidFill>
                </a:uFill>
                <a:latin typeface="Arial"/>
                <a:ea typeface="+mn-ea"/>
                <a:cs typeface="+mn-cs"/>
              </a:rPr>
              <a:t>2]  Jeffrey Pennington, Richard </a:t>
            </a:r>
            <a:r>
              <a:rPr kumimoji="0" lang="en-US" sz="1100" b="0" i="0" u="none" strike="noStrike" kern="1200" cap="none" spc="-1" normalizeH="0" baseline="0" noProof="0" dirty="0" err="1">
                <a:ln>
                  <a:noFill/>
                </a:ln>
                <a:solidFill>
                  <a:srgbClr val="000000"/>
                </a:solidFill>
                <a:effectLst/>
                <a:uLnTx/>
                <a:uFill>
                  <a:solidFill>
                    <a:srgbClr val="FFFFFF"/>
                  </a:solidFill>
                </a:uFill>
                <a:latin typeface="Arial"/>
                <a:ea typeface="+mn-ea"/>
                <a:cs typeface="+mn-cs"/>
              </a:rPr>
              <a:t>Socher</a:t>
            </a:r>
            <a:r>
              <a:rPr kumimoji="0" lang="en-US" sz="1100" b="0" i="0" u="none" strike="noStrike" kern="1200" cap="none" spc="-1" normalizeH="0" baseline="0" noProof="0" dirty="0">
                <a:ln>
                  <a:noFill/>
                </a:ln>
                <a:solidFill>
                  <a:srgbClr val="000000"/>
                </a:solidFill>
                <a:effectLst/>
                <a:uLnTx/>
                <a:uFill>
                  <a:solidFill>
                    <a:srgbClr val="FFFFFF"/>
                  </a:solidFill>
                </a:uFill>
                <a:latin typeface="Arial"/>
                <a:ea typeface="+mn-ea"/>
                <a:cs typeface="+mn-cs"/>
              </a:rPr>
              <a:t>, and Christopher D. Manning. Glove: Global vectors for word representation. In In EMNLP, 2014.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1" normalizeH="0" baseline="0" noProof="0" dirty="0">
              <a:ln>
                <a:noFill/>
              </a:ln>
              <a:solidFill>
                <a:srgbClr val="000000"/>
              </a:solidFill>
              <a:effectLst/>
              <a:uLnTx/>
              <a:uFill>
                <a:solidFill>
                  <a:srgbClr val="FFFFFF"/>
                </a:solidFill>
              </a:uFill>
              <a:latin typeface="Arial"/>
              <a:ea typeface="+mn-ea"/>
              <a:cs typeface="+mn-cs"/>
            </a:endParaRPr>
          </a:p>
        </p:txBody>
      </p:sp>
      <p:sp>
        <p:nvSpPr>
          <p:cNvPr id="181" name="TextShape 11"/>
          <p:cNvSpPr txBox="1"/>
          <p:nvPr/>
        </p:nvSpPr>
        <p:spPr>
          <a:xfrm>
            <a:off x="640080" y="1043640"/>
            <a:ext cx="11430000" cy="1150920"/>
          </a:xfrm>
          <a:prstGeom prst="rect">
            <a:avLst/>
          </a:prstGeom>
          <a:noFill/>
          <a:ln>
            <a:noFill/>
          </a:ln>
        </p:spPr>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 normalizeH="0" baseline="0" noProof="0" dirty="0">
                <a:ln>
                  <a:noFill/>
                </a:ln>
                <a:solidFill>
                  <a:srgbClr val="000000"/>
                </a:solidFill>
                <a:effectLst/>
                <a:uLnTx/>
                <a:uFill>
                  <a:solidFill>
                    <a:srgbClr val="FFFFFF"/>
                  </a:solidFill>
                </a:uFill>
                <a:latin typeface="Arial"/>
                <a:ea typeface="+mn-ea"/>
                <a:cs typeface="+mn-cs"/>
              </a:rPr>
              <a:t>Language </a:t>
            </a:r>
            <a:r>
              <a:rPr kumimoji="0" lang="en-US" sz="1800" b="0" i="0" u="none" strike="noStrike" kern="1200" cap="none" spc="-1" normalizeH="0" baseline="0" noProof="0" dirty="0" err="1">
                <a:ln>
                  <a:noFill/>
                </a:ln>
                <a:solidFill>
                  <a:srgbClr val="000000"/>
                </a:solidFill>
                <a:effectLst/>
                <a:uLnTx/>
                <a:uFill>
                  <a:solidFill>
                    <a:srgbClr val="FFFFFF"/>
                  </a:solidFill>
                </a:uFill>
                <a:latin typeface="Arial"/>
                <a:ea typeface="+mn-ea"/>
                <a:cs typeface="+mn-cs"/>
              </a:rPr>
              <a:t>embeddings</a:t>
            </a:r>
            <a:r>
              <a:rPr kumimoji="0" lang="en-US" sz="1800" b="0" i="0" u="none" strike="noStrike" kern="1200" cap="none" spc="-1" normalizeH="0" baseline="0" noProof="0" dirty="0">
                <a:ln>
                  <a:noFill/>
                </a:ln>
                <a:solidFill>
                  <a:srgbClr val="000000"/>
                </a:solidFill>
                <a:effectLst/>
                <a:uLnTx/>
                <a:uFill>
                  <a:solidFill>
                    <a:srgbClr val="FFFFFF"/>
                  </a:solidFill>
                </a:uFill>
                <a:latin typeface="Arial"/>
                <a:ea typeface="+mn-ea"/>
                <a:cs typeface="+mn-cs"/>
              </a:rPr>
              <a:t> are trained and fine tuned using Universal Language Model Fine-tuning (</a:t>
            </a:r>
            <a:r>
              <a:rPr kumimoji="0" lang="en-US" sz="1800" b="0" i="0" u="none" strike="noStrike" kern="1200" cap="none" spc="-1" normalizeH="0" baseline="0" noProof="0" dirty="0" err="1">
                <a:ln>
                  <a:noFill/>
                </a:ln>
                <a:solidFill>
                  <a:srgbClr val="000000"/>
                </a:solidFill>
                <a:effectLst/>
                <a:uLnTx/>
                <a:uFill>
                  <a:solidFill>
                    <a:srgbClr val="FFFFFF"/>
                  </a:solidFill>
                </a:uFill>
                <a:latin typeface="Arial"/>
                <a:ea typeface="+mn-ea"/>
                <a:cs typeface="+mn-cs"/>
              </a:rPr>
              <a:t>ULMFiT</a:t>
            </a:r>
            <a:r>
              <a:rPr kumimoji="0" lang="en-US" sz="1800" b="0" i="0" u="none" strike="noStrike" kern="1200" cap="none" spc="-1" normalizeH="0" baseline="0" noProof="0" dirty="0">
                <a:ln>
                  <a:noFill/>
                </a:ln>
                <a:solidFill>
                  <a:srgbClr val="000000"/>
                </a:solidFill>
                <a:effectLst/>
                <a:uLnTx/>
                <a:uFill>
                  <a:solidFill>
                    <a:srgbClr val="FFFFFF"/>
                  </a:solidFill>
                </a:uFill>
                <a:latin typeface="Arial"/>
                <a:ea typeface="+mn-ea"/>
                <a:cs typeface="+mn-cs"/>
              </a:rPr>
              <a:t>), a technique proposed by Howard et al. [1]. As shown below, each word is represented by the fine tuned language embedding vector concatenated with the </a:t>
            </a:r>
            <a:r>
              <a:rPr kumimoji="0" lang="en-US" sz="1800" b="0" i="0" u="none" strike="noStrike" kern="1200" cap="none" spc="-1" normalizeH="0" baseline="0" noProof="0" dirty="0" err="1">
                <a:ln>
                  <a:noFill/>
                </a:ln>
                <a:solidFill>
                  <a:srgbClr val="000000"/>
                </a:solidFill>
                <a:effectLst/>
                <a:uLnTx/>
                <a:uFill>
                  <a:solidFill>
                    <a:srgbClr val="FFFFFF"/>
                  </a:solidFill>
                </a:uFill>
                <a:latin typeface="Arial"/>
                <a:ea typeface="+mn-ea"/>
                <a:cs typeface="+mn-cs"/>
              </a:rPr>
              <a:t>GloVe</a:t>
            </a:r>
            <a:r>
              <a:rPr kumimoji="0" lang="en-US" sz="1800" b="0" i="0" u="none" strike="noStrike" kern="1200" cap="none" spc="-1" normalizeH="0" baseline="0" noProof="0" dirty="0">
                <a:ln>
                  <a:noFill/>
                </a:ln>
                <a:solidFill>
                  <a:srgbClr val="000000"/>
                </a:solidFill>
                <a:effectLst/>
                <a:uLnTx/>
                <a:uFill>
                  <a:solidFill>
                    <a:srgbClr val="FFFFFF"/>
                  </a:solidFill>
                </a:uFill>
                <a:latin typeface="Arial"/>
                <a:ea typeface="+mn-ea"/>
                <a:cs typeface="+mn-cs"/>
              </a:rPr>
              <a:t> [2] word vector.</a:t>
            </a:r>
          </a:p>
        </p:txBody>
      </p:sp>
      <p:sp>
        <p:nvSpPr>
          <p:cNvPr id="182" name="CustomShape 12"/>
          <p:cNvSpPr/>
          <p:nvPr/>
        </p:nvSpPr>
        <p:spPr>
          <a:xfrm>
            <a:off x="609480" y="2460600"/>
            <a:ext cx="2701080" cy="551880"/>
          </a:xfrm>
          <a:prstGeom prst="roundRect">
            <a:avLst>
              <a:gd name="adj" fmla="val 16667"/>
            </a:avLst>
          </a:prstGeom>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 normalizeH="0" baseline="0" noProof="0">
                <a:ln>
                  <a:noFill/>
                </a:ln>
                <a:solidFill>
                  <a:srgbClr val="FFFFFF"/>
                </a:solidFill>
                <a:effectLst/>
                <a:uLnTx/>
                <a:uFill>
                  <a:solidFill>
                    <a:srgbClr val="FFFFFF"/>
                  </a:solidFill>
                </a:uFill>
                <a:latin typeface="Arial"/>
                <a:ea typeface="DejaVu Sans"/>
                <a:cs typeface="+mn-cs"/>
              </a:rPr>
              <a:t>Persona – Training data</a:t>
            </a:r>
            <a:endParaRPr kumimoji="0" lang="en-US" sz="1800" b="0" i="0" u="none" strike="noStrike" kern="1200" cap="none" spc="-1" normalizeH="0" baseline="0" noProof="0">
              <a:ln>
                <a:noFill/>
              </a:ln>
              <a:solidFill>
                <a:srgbClr val="000000"/>
              </a:solidFill>
              <a:effectLst/>
              <a:uLnTx/>
              <a:uFill>
                <a:solidFill>
                  <a:srgbClr val="FFFFFF"/>
                </a:solidFill>
              </a:uFill>
              <a:latin typeface="Arial"/>
              <a:ea typeface="+mn-ea"/>
              <a:cs typeface="+mn-cs"/>
            </a:endParaRPr>
          </a:p>
        </p:txBody>
      </p:sp>
      <p:sp>
        <p:nvSpPr>
          <p:cNvPr id="183" name="CustomShape 13"/>
          <p:cNvSpPr/>
          <p:nvPr/>
        </p:nvSpPr>
        <p:spPr>
          <a:xfrm>
            <a:off x="3957480" y="2460600"/>
            <a:ext cx="2701080" cy="551880"/>
          </a:xfrm>
          <a:prstGeom prst="roundRect">
            <a:avLst>
              <a:gd name="adj" fmla="val 16667"/>
            </a:avLst>
          </a:prstGeom>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 normalizeH="0" baseline="0" noProof="0">
                <a:ln>
                  <a:noFill/>
                </a:ln>
                <a:solidFill>
                  <a:srgbClr val="FFFFFF"/>
                </a:solidFill>
                <a:effectLst/>
                <a:uLnTx/>
                <a:uFill>
                  <a:solidFill>
                    <a:srgbClr val="FFFFFF"/>
                  </a:solidFill>
                </a:uFill>
                <a:latin typeface="Arial"/>
                <a:ea typeface="DejaVu Sans"/>
                <a:cs typeface="+mn-cs"/>
              </a:rPr>
              <a:t>ULMFiT – Embedding fine tuning</a:t>
            </a:r>
            <a:endParaRPr kumimoji="0" lang="en-US" sz="1800" b="0" i="0" u="none" strike="noStrike" kern="1200" cap="none" spc="-1" normalizeH="0" baseline="0" noProof="0">
              <a:ln>
                <a:noFill/>
              </a:ln>
              <a:solidFill>
                <a:srgbClr val="000000"/>
              </a:solidFill>
              <a:effectLst/>
              <a:uLnTx/>
              <a:uFill>
                <a:solidFill>
                  <a:srgbClr val="FFFFFF"/>
                </a:solidFill>
              </a:uFill>
              <a:latin typeface="Arial"/>
              <a:ea typeface="+mn-ea"/>
              <a:cs typeface="+mn-cs"/>
            </a:endParaRPr>
          </a:p>
        </p:txBody>
      </p:sp>
      <p:sp>
        <p:nvSpPr>
          <p:cNvPr id="184" name="CustomShape 14"/>
          <p:cNvSpPr/>
          <p:nvPr/>
        </p:nvSpPr>
        <p:spPr>
          <a:xfrm>
            <a:off x="7715400" y="2460600"/>
            <a:ext cx="2701080" cy="551880"/>
          </a:xfrm>
          <a:prstGeom prst="roundRect">
            <a:avLst>
              <a:gd name="adj" fmla="val 16667"/>
            </a:avLst>
          </a:prstGeom>
          <a:solidFill>
            <a:srgbClr val="00B05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 normalizeH="0" baseline="0" noProof="0" dirty="0">
                <a:ln>
                  <a:noFill/>
                </a:ln>
                <a:solidFill>
                  <a:srgbClr val="FFFFFF"/>
                </a:solidFill>
                <a:effectLst/>
                <a:uLnTx/>
                <a:uFill>
                  <a:solidFill>
                    <a:srgbClr val="FFFFFF"/>
                  </a:solidFill>
                </a:uFill>
                <a:latin typeface="Arial"/>
                <a:ea typeface="DejaVu Sans"/>
                <a:cs typeface="+mn-cs"/>
              </a:rPr>
              <a:t>Language Embedding (400)</a:t>
            </a:r>
          </a:p>
        </p:txBody>
      </p:sp>
      <p:cxnSp>
        <p:nvCxnSpPr>
          <p:cNvPr id="22" name="Straight Connector 21"/>
          <p:cNvCxnSpPr/>
          <p:nvPr/>
        </p:nvCxnSpPr>
        <p:spPr>
          <a:xfrm>
            <a:off x="263352" y="836712"/>
            <a:ext cx="11665296"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Right Arrow 1"/>
          <p:cNvSpPr/>
          <p:nvPr/>
        </p:nvSpPr>
        <p:spPr>
          <a:xfrm>
            <a:off x="3532680" y="2636912"/>
            <a:ext cx="221760"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Georgia"/>
              <a:ea typeface="+mn-ea"/>
              <a:cs typeface="+mn-cs"/>
            </a:endParaRPr>
          </a:p>
        </p:txBody>
      </p:sp>
      <p:sp>
        <p:nvSpPr>
          <p:cNvPr id="24" name="Right Arrow 23"/>
          <p:cNvSpPr/>
          <p:nvPr/>
        </p:nvSpPr>
        <p:spPr>
          <a:xfrm>
            <a:off x="7170384" y="2636912"/>
            <a:ext cx="221760"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Georgia"/>
              <a:ea typeface="+mn-ea"/>
              <a:cs typeface="+mn-cs"/>
            </a:endParaRPr>
          </a:p>
        </p:txBody>
      </p:sp>
      <p:pic>
        <p:nvPicPr>
          <p:cNvPr id="25" name="Picture 2" descr="E:\EXL-Logomm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82525" y="237435"/>
            <a:ext cx="874115" cy="599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514703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CustomShape 1"/>
          <p:cNvSpPr/>
          <p:nvPr/>
        </p:nvSpPr>
        <p:spPr>
          <a:xfrm>
            <a:off x="609480" y="260648"/>
            <a:ext cx="9623520" cy="58536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1" normalizeH="0" baseline="0" noProof="0" dirty="0">
                <a:ln>
                  <a:noFill/>
                </a:ln>
                <a:solidFill>
                  <a:srgbClr val="D16349">
                    <a:lumMod val="75000"/>
                  </a:srgbClr>
                </a:solidFill>
                <a:effectLst/>
                <a:uLnTx/>
                <a:uFill>
                  <a:solidFill>
                    <a:srgbClr val="FFFFFF"/>
                  </a:solidFill>
                </a:uFill>
                <a:latin typeface="Arial"/>
                <a:ea typeface="+mn-ea"/>
                <a:cs typeface="+mn-cs"/>
              </a:rPr>
              <a:t>model: Architecture </a:t>
            </a:r>
            <a:endParaRPr kumimoji="0" lang="en-US" sz="1800" b="0" i="0" u="none" strike="noStrike" kern="1200" cap="none" spc="-1" normalizeH="0" baseline="0" noProof="0" dirty="0">
              <a:ln>
                <a:noFill/>
              </a:ln>
              <a:solidFill>
                <a:srgbClr val="D16349">
                  <a:lumMod val="75000"/>
                </a:srgbClr>
              </a:solidFill>
              <a:effectLst/>
              <a:uLnTx/>
              <a:uFill>
                <a:solidFill>
                  <a:srgbClr val="FFFFFF"/>
                </a:solidFill>
              </a:uFill>
              <a:latin typeface="Arial"/>
              <a:ea typeface="+mn-ea"/>
              <a:cs typeface="+mn-cs"/>
            </a:endParaRPr>
          </a:p>
        </p:txBody>
      </p:sp>
      <p:sp>
        <p:nvSpPr>
          <p:cNvPr id="186" name="CustomShape 2"/>
          <p:cNvSpPr/>
          <p:nvPr/>
        </p:nvSpPr>
        <p:spPr>
          <a:xfrm>
            <a:off x="7571384" y="932904"/>
            <a:ext cx="2701080" cy="551880"/>
          </a:xfrm>
          <a:prstGeom prst="roundRect">
            <a:avLst>
              <a:gd name="adj" fmla="val 16667"/>
            </a:avLst>
          </a:prstGeom>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 normalizeH="0" baseline="0" noProof="0" dirty="0">
                <a:ln>
                  <a:noFill/>
                </a:ln>
                <a:solidFill>
                  <a:srgbClr val="FFFFFF"/>
                </a:solidFill>
                <a:effectLst/>
                <a:uLnTx/>
                <a:uFill>
                  <a:solidFill>
                    <a:srgbClr val="FFFFFF"/>
                  </a:solidFill>
                </a:uFill>
                <a:latin typeface="Arial"/>
                <a:ea typeface="DejaVu Sans"/>
                <a:cs typeface="+mn-cs"/>
              </a:rPr>
              <a:t>Encoder output (x)</a:t>
            </a:r>
            <a:endParaRPr kumimoji="0" lang="en-US" sz="2000" b="0" i="0" u="none" strike="noStrike" kern="1200" cap="none" spc="-1" normalizeH="0" baseline="0" noProof="0" dirty="0">
              <a:ln>
                <a:noFill/>
              </a:ln>
              <a:solidFill>
                <a:srgbClr val="000000"/>
              </a:solidFill>
              <a:effectLst/>
              <a:uLnTx/>
              <a:uFill>
                <a:solidFill>
                  <a:srgbClr val="FFFFFF"/>
                </a:solidFill>
              </a:uFill>
              <a:latin typeface="Arial"/>
              <a:ea typeface="+mn-ea"/>
              <a:cs typeface="+mn-cs"/>
            </a:endParaRPr>
          </a:p>
        </p:txBody>
      </p:sp>
      <p:sp>
        <p:nvSpPr>
          <p:cNvPr id="187" name="CustomShape 3"/>
          <p:cNvSpPr/>
          <p:nvPr/>
        </p:nvSpPr>
        <p:spPr>
          <a:xfrm>
            <a:off x="7727296" y="4173264"/>
            <a:ext cx="2701080" cy="551880"/>
          </a:xfrm>
          <a:prstGeom prst="roundRect">
            <a:avLst>
              <a:gd name="adj" fmla="val 16667"/>
            </a:avLst>
          </a:prstGeom>
          <a:solidFill>
            <a:srgbClr val="00B05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 normalizeH="0" baseline="0" noProof="0" dirty="0">
                <a:ln>
                  <a:noFill/>
                </a:ln>
                <a:solidFill>
                  <a:srgbClr val="FFFFFF"/>
                </a:solidFill>
                <a:effectLst/>
                <a:uLnTx/>
                <a:uFill>
                  <a:solidFill>
                    <a:srgbClr val="FFFFFF"/>
                  </a:solidFill>
                </a:uFill>
                <a:latin typeface="Arial"/>
                <a:ea typeface="DejaVu Sans"/>
                <a:cs typeface="+mn-cs"/>
              </a:rPr>
              <a:t>Transformed encoder output (x’)</a:t>
            </a:r>
            <a:endParaRPr kumimoji="0" lang="en-US" sz="2000" b="0" i="0" u="none" strike="noStrike" kern="1200" cap="none" spc="-1" normalizeH="0" baseline="0" noProof="0" dirty="0">
              <a:ln>
                <a:noFill/>
              </a:ln>
              <a:solidFill>
                <a:srgbClr val="000000"/>
              </a:solidFill>
              <a:effectLst/>
              <a:uLnTx/>
              <a:uFill>
                <a:solidFill>
                  <a:srgbClr val="FFFFFF"/>
                </a:solidFill>
              </a:uFill>
              <a:latin typeface="Arial"/>
              <a:ea typeface="+mn-ea"/>
              <a:cs typeface="+mn-cs"/>
            </a:endParaRPr>
          </a:p>
        </p:txBody>
      </p:sp>
      <p:sp>
        <p:nvSpPr>
          <p:cNvPr id="188" name="CustomShape 4"/>
          <p:cNvSpPr/>
          <p:nvPr/>
        </p:nvSpPr>
        <p:spPr>
          <a:xfrm>
            <a:off x="1188720" y="4206240"/>
            <a:ext cx="2701080" cy="551880"/>
          </a:xfrm>
          <a:prstGeom prst="roundRect">
            <a:avLst>
              <a:gd name="adj" fmla="val 16667"/>
            </a:avLst>
          </a:prstGeom>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 normalizeH="0" baseline="0" noProof="0" dirty="0">
                <a:ln>
                  <a:noFill/>
                </a:ln>
                <a:solidFill>
                  <a:srgbClr val="FFFFFF"/>
                </a:solidFill>
                <a:effectLst/>
                <a:uLnTx/>
                <a:uFill>
                  <a:solidFill>
                    <a:srgbClr val="FFFFFF"/>
                  </a:solidFill>
                </a:uFill>
                <a:latin typeface="Arial"/>
                <a:ea typeface="DejaVu Sans"/>
                <a:cs typeface="+mn-cs"/>
              </a:rPr>
              <a:t>Baseline- seq2seq network</a:t>
            </a:r>
            <a:endParaRPr kumimoji="0" lang="en-US" sz="2400" b="0" i="0" u="none" strike="noStrike" kern="1200" cap="none" spc="-1" normalizeH="0" baseline="0" noProof="0" dirty="0">
              <a:ln>
                <a:noFill/>
              </a:ln>
              <a:solidFill>
                <a:srgbClr val="000000"/>
              </a:solidFill>
              <a:effectLst/>
              <a:uLnTx/>
              <a:uFill>
                <a:solidFill>
                  <a:srgbClr val="FFFFFF"/>
                </a:solidFill>
              </a:uFill>
              <a:latin typeface="Arial"/>
              <a:ea typeface="+mn-ea"/>
              <a:cs typeface="+mn-cs"/>
            </a:endParaRPr>
          </a:p>
        </p:txBody>
      </p:sp>
      <p:sp>
        <p:nvSpPr>
          <p:cNvPr id="189" name="CustomShape 5"/>
          <p:cNvSpPr/>
          <p:nvPr/>
        </p:nvSpPr>
        <p:spPr>
          <a:xfrm>
            <a:off x="7032104" y="5445224"/>
            <a:ext cx="4176464" cy="908640"/>
          </a:xfrm>
          <a:prstGeom prst="roundRect">
            <a:avLst>
              <a:gd name="adj" fmla="val 16667"/>
            </a:avLst>
          </a:prstGeom>
          <a:ln w="3240">
            <a:round/>
          </a:ln>
        </p:spPr>
        <p:style>
          <a:lnRef idx="2">
            <a:schemeClr val="accent1"/>
          </a:lnRef>
          <a:fillRef idx="1">
            <a:schemeClr val="lt1"/>
          </a:fillRef>
          <a:effectRef idx="0">
            <a:schemeClr val="accent1"/>
          </a:effectRef>
          <a:fontRef idx="minor"/>
        </p:style>
        <p:txBody>
          <a:bodyPr lIns="90000" tIns="45000" rIns="90000" bIns="45000"/>
          <a:lstStyle/>
          <a:p>
            <a:pPr marL="285840" marR="0" lvl="0" indent="-285120" algn="l" defTabSz="914400" rtl="0" eaLnBrk="1" fontAlgn="auto" latinLnBrk="0" hangingPunct="1">
              <a:lnSpc>
                <a:spcPct val="100000"/>
              </a:lnSpc>
              <a:spcBef>
                <a:spcPts val="0"/>
              </a:spcBef>
              <a:spcAft>
                <a:spcPts val="0"/>
              </a:spcAft>
              <a:buClrTx/>
              <a:buSzTx/>
              <a:buFontTx/>
              <a:buBlip>
                <a:blip r:embed="rId3"/>
              </a:buBlip>
              <a:tabLst/>
              <a:defRPr/>
            </a:pPr>
            <a:r>
              <a:rPr kumimoji="0" lang="en-US" sz="1800" b="0" i="0" u="none" strike="noStrike" kern="1200" cap="none" spc="-1" normalizeH="0" baseline="0" noProof="0" dirty="0">
                <a:ln>
                  <a:noFill/>
                </a:ln>
                <a:solidFill>
                  <a:srgbClr val="000000"/>
                </a:solidFill>
                <a:effectLst/>
                <a:uLnTx/>
                <a:uFill>
                  <a:solidFill>
                    <a:srgbClr val="FFFFFF"/>
                  </a:solidFill>
                </a:uFill>
                <a:latin typeface="Arial"/>
                <a:ea typeface="DejaVu Sans"/>
                <a:cs typeface="+mn-cs"/>
              </a:rPr>
              <a:t>Length of encoder output = 1024, highway network helps in removing bias carried forward in the network</a:t>
            </a:r>
            <a:endParaRPr kumimoji="0" lang="en-US" sz="2800" b="0" i="0" u="none" strike="noStrike" kern="1200" cap="none" spc="-1" normalizeH="0" baseline="0" noProof="0" dirty="0">
              <a:ln>
                <a:noFill/>
              </a:ln>
              <a:solidFill>
                <a:srgbClr val="000000"/>
              </a:solidFill>
              <a:effectLst/>
              <a:uLnTx/>
              <a:uFill>
                <a:solidFill>
                  <a:srgbClr val="FFFFFF"/>
                </a:solidFill>
              </a:uFill>
              <a:latin typeface="Arial"/>
              <a:ea typeface="+mn-ea"/>
              <a:cs typeface="+mn-cs"/>
            </a:endParaRPr>
          </a:p>
        </p:txBody>
      </p:sp>
      <p:sp>
        <p:nvSpPr>
          <p:cNvPr id="190" name="CustomShape 6"/>
          <p:cNvSpPr/>
          <p:nvPr/>
        </p:nvSpPr>
        <p:spPr>
          <a:xfrm>
            <a:off x="983432" y="4941168"/>
            <a:ext cx="4481336" cy="1207800"/>
          </a:xfrm>
          <a:prstGeom prst="roundRect">
            <a:avLst>
              <a:gd name="adj" fmla="val 16667"/>
            </a:avLst>
          </a:prstGeom>
          <a:ln w="3240">
            <a:round/>
          </a:ln>
        </p:spPr>
        <p:style>
          <a:lnRef idx="2">
            <a:schemeClr val="accent1"/>
          </a:lnRef>
          <a:fillRef idx="1">
            <a:schemeClr val="lt1"/>
          </a:fillRef>
          <a:effectRef idx="0">
            <a:schemeClr val="accent1"/>
          </a:effectRef>
          <a:fontRef idx="minor"/>
        </p:style>
        <p:txBody>
          <a:bodyPr lIns="90000" tIns="45000" rIns="90000" bIns="45000"/>
          <a:lstStyle/>
          <a:p>
            <a:pPr marL="285840" marR="0" lvl="0" indent="-285120" algn="l" defTabSz="914400" rtl="0" eaLnBrk="1" fontAlgn="auto" latinLnBrk="0" hangingPunct="1">
              <a:lnSpc>
                <a:spcPct val="100000"/>
              </a:lnSpc>
              <a:spcBef>
                <a:spcPts val="0"/>
              </a:spcBef>
              <a:spcAft>
                <a:spcPts val="0"/>
              </a:spcAft>
              <a:buClrTx/>
              <a:buSzTx/>
              <a:buFontTx/>
              <a:buBlip>
                <a:blip r:embed="rId3"/>
              </a:buBlip>
              <a:tabLst/>
              <a:defRPr/>
            </a:pPr>
            <a:r>
              <a:rPr kumimoji="0" lang="en-US" sz="1800" b="0" i="0" u="none" strike="noStrike" kern="1200" cap="none" spc="-1" normalizeH="0" baseline="0" noProof="0" dirty="0">
                <a:ln>
                  <a:noFill/>
                </a:ln>
                <a:solidFill>
                  <a:srgbClr val="000000"/>
                </a:solidFill>
                <a:effectLst/>
                <a:uLnTx/>
                <a:uFill>
                  <a:solidFill>
                    <a:srgbClr val="FFFFFF"/>
                  </a:solidFill>
                </a:uFill>
                <a:latin typeface="Arial"/>
                <a:ea typeface="DejaVu Sans"/>
                <a:cs typeface="+mn-cs"/>
              </a:rPr>
              <a:t>Since this is not a translation task, raw attention also provided additional lift, could not be used due to system limitations</a:t>
            </a:r>
            <a:endParaRPr kumimoji="0" lang="en-US" sz="2800" b="0" i="0" u="none" strike="noStrike" kern="1200" cap="none" spc="-1" normalizeH="0" baseline="0" noProof="0" dirty="0">
              <a:ln>
                <a:noFill/>
              </a:ln>
              <a:solidFill>
                <a:srgbClr val="000000"/>
              </a:solidFill>
              <a:effectLst/>
              <a:uLnTx/>
              <a:uFill>
                <a:solidFill>
                  <a:srgbClr val="FFFFFF"/>
                </a:solidFill>
              </a:uFill>
              <a:latin typeface="Arial"/>
              <a:ea typeface="+mn-ea"/>
              <a:cs typeface="+mn-cs"/>
            </a:endParaRPr>
          </a:p>
        </p:txBody>
      </p:sp>
      <p:pic>
        <p:nvPicPr>
          <p:cNvPr id="191" name="Picture 190"/>
          <p:cNvPicPr/>
          <p:nvPr/>
        </p:nvPicPr>
        <p:blipFill>
          <a:blip r:embed="rId4"/>
          <a:stretch/>
        </p:blipFill>
        <p:spPr>
          <a:xfrm>
            <a:off x="640080" y="1280160"/>
            <a:ext cx="4638240" cy="2377080"/>
          </a:xfrm>
          <a:prstGeom prst="rect">
            <a:avLst/>
          </a:prstGeom>
          <a:ln>
            <a:noFill/>
          </a:ln>
        </p:spPr>
      </p:pic>
      <p:sp>
        <p:nvSpPr>
          <p:cNvPr id="192" name="TextShape 7"/>
          <p:cNvSpPr txBox="1"/>
          <p:nvPr/>
        </p:nvSpPr>
        <p:spPr>
          <a:xfrm>
            <a:off x="779280" y="6368040"/>
            <a:ext cx="11149368" cy="301320"/>
          </a:xfrm>
          <a:prstGeom prst="rect">
            <a:avLst/>
          </a:prstGeom>
          <a:noFill/>
          <a:ln>
            <a:noFill/>
          </a:ln>
        </p:spPr>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1" normalizeH="0" baseline="0" noProof="0" dirty="0">
                <a:ln>
                  <a:noFill/>
                </a:ln>
                <a:solidFill>
                  <a:srgbClr val="000000"/>
                </a:solidFill>
                <a:effectLst/>
                <a:uLnTx/>
                <a:uFill>
                  <a:solidFill>
                    <a:srgbClr val="FFFFFF"/>
                  </a:solidFill>
                </a:uFill>
                <a:latin typeface="Arial"/>
                <a:ea typeface="+mn-ea"/>
                <a:cs typeface="+mn-cs"/>
              </a:rPr>
              <a:t>[1]  </a:t>
            </a:r>
            <a:r>
              <a:rPr kumimoji="0" lang="en-US" sz="1600" b="0" i="0" u="none" strike="noStrike" kern="1200" cap="none" spc="-1" normalizeH="0" baseline="0" noProof="0" dirty="0" err="1">
                <a:ln>
                  <a:noFill/>
                </a:ln>
                <a:solidFill>
                  <a:srgbClr val="000000"/>
                </a:solidFill>
                <a:effectLst/>
                <a:uLnTx/>
                <a:uFill>
                  <a:solidFill>
                    <a:srgbClr val="FFFFFF"/>
                  </a:solidFill>
                </a:uFill>
                <a:latin typeface="Arial"/>
                <a:ea typeface="+mn-ea"/>
                <a:cs typeface="+mn-cs"/>
              </a:rPr>
              <a:t>Rupesh</a:t>
            </a:r>
            <a:r>
              <a:rPr kumimoji="0" lang="en-US" sz="1600" b="0" i="0" u="none" strike="noStrike" kern="1200" cap="none" spc="-1" normalizeH="0" baseline="0" noProof="0" dirty="0">
                <a:ln>
                  <a:noFill/>
                </a:ln>
                <a:solidFill>
                  <a:srgbClr val="000000"/>
                </a:solidFill>
                <a:effectLst/>
                <a:uLnTx/>
                <a:uFill>
                  <a:solidFill>
                    <a:srgbClr val="FFFFFF"/>
                  </a:solidFill>
                </a:uFill>
                <a:latin typeface="Arial"/>
                <a:ea typeface="+mn-ea"/>
                <a:cs typeface="+mn-cs"/>
              </a:rPr>
              <a:t> Kumar </a:t>
            </a:r>
            <a:r>
              <a:rPr kumimoji="0" lang="en-US" sz="1600" b="0" i="0" u="none" strike="noStrike" kern="1200" cap="none" spc="-1" normalizeH="0" baseline="0" noProof="0" dirty="0" err="1">
                <a:ln>
                  <a:noFill/>
                </a:ln>
                <a:solidFill>
                  <a:srgbClr val="000000"/>
                </a:solidFill>
                <a:effectLst/>
                <a:uLnTx/>
                <a:uFill>
                  <a:solidFill>
                    <a:srgbClr val="FFFFFF"/>
                  </a:solidFill>
                </a:uFill>
                <a:latin typeface="Arial"/>
                <a:ea typeface="+mn-ea"/>
                <a:cs typeface="+mn-cs"/>
              </a:rPr>
              <a:t>Srivastava</a:t>
            </a:r>
            <a:r>
              <a:rPr kumimoji="0" lang="en-US" sz="1600" b="0" i="0" u="none" strike="noStrike" kern="1200" cap="none" spc="-1" normalizeH="0" baseline="0" noProof="0" dirty="0">
                <a:ln>
                  <a:noFill/>
                </a:ln>
                <a:solidFill>
                  <a:srgbClr val="000000"/>
                </a:solidFill>
                <a:effectLst/>
                <a:uLnTx/>
                <a:uFill>
                  <a:solidFill>
                    <a:srgbClr val="FFFFFF"/>
                  </a:solidFill>
                </a:uFill>
                <a:latin typeface="Arial"/>
                <a:ea typeface="+mn-ea"/>
                <a:cs typeface="+mn-cs"/>
              </a:rPr>
              <a:t>, Klaus </a:t>
            </a:r>
            <a:r>
              <a:rPr kumimoji="0" lang="en-US" sz="1600" b="0" i="0" u="none" strike="noStrike" kern="1200" cap="none" spc="-1" normalizeH="0" baseline="0" noProof="0" dirty="0" err="1">
                <a:ln>
                  <a:noFill/>
                </a:ln>
                <a:solidFill>
                  <a:srgbClr val="000000"/>
                </a:solidFill>
                <a:effectLst/>
                <a:uLnTx/>
                <a:uFill>
                  <a:solidFill>
                    <a:srgbClr val="FFFFFF"/>
                  </a:solidFill>
                </a:uFill>
                <a:latin typeface="Arial"/>
                <a:ea typeface="+mn-ea"/>
                <a:cs typeface="+mn-cs"/>
              </a:rPr>
              <a:t>Greff</a:t>
            </a:r>
            <a:r>
              <a:rPr kumimoji="0" lang="en-US" sz="1600" b="0" i="0" u="none" strike="noStrike" kern="1200" cap="none" spc="-1" normalizeH="0" baseline="0" noProof="0" dirty="0">
                <a:ln>
                  <a:noFill/>
                </a:ln>
                <a:solidFill>
                  <a:srgbClr val="000000"/>
                </a:solidFill>
                <a:effectLst/>
                <a:uLnTx/>
                <a:uFill>
                  <a:solidFill>
                    <a:srgbClr val="FFFFFF"/>
                  </a:solidFill>
                </a:uFill>
                <a:latin typeface="Arial"/>
                <a:ea typeface="+mn-ea"/>
                <a:cs typeface="+mn-cs"/>
              </a:rPr>
              <a:t>, and Jürgen </a:t>
            </a:r>
            <a:r>
              <a:rPr kumimoji="0" lang="en-US" sz="1600" b="0" i="0" u="none" strike="noStrike" kern="1200" cap="none" spc="-1" normalizeH="0" baseline="0" noProof="0" dirty="0" err="1">
                <a:ln>
                  <a:noFill/>
                </a:ln>
                <a:solidFill>
                  <a:srgbClr val="000000"/>
                </a:solidFill>
                <a:effectLst/>
                <a:uLnTx/>
                <a:uFill>
                  <a:solidFill>
                    <a:srgbClr val="FFFFFF"/>
                  </a:solidFill>
                </a:uFill>
                <a:latin typeface="Arial"/>
                <a:ea typeface="+mn-ea"/>
                <a:cs typeface="+mn-cs"/>
              </a:rPr>
              <a:t>Schmidhuber</a:t>
            </a:r>
            <a:r>
              <a:rPr kumimoji="0" lang="en-US" sz="1600" b="0" i="0" u="none" strike="noStrike" kern="1200" cap="none" spc="-1" normalizeH="0" baseline="0" noProof="0" dirty="0">
                <a:ln>
                  <a:noFill/>
                </a:ln>
                <a:solidFill>
                  <a:srgbClr val="000000"/>
                </a:solidFill>
                <a:effectLst/>
                <a:uLnTx/>
                <a:uFill>
                  <a:solidFill>
                    <a:srgbClr val="FFFFFF"/>
                  </a:solidFill>
                </a:uFill>
                <a:latin typeface="Arial"/>
                <a:ea typeface="+mn-ea"/>
                <a:cs typeface="+mn-cs"/>
              </a:rPr>
              <a:t>. Highway networks. </a:t>
            </a:r>
            <a:r>
              <a:rPr kumimoji="0" lang="en-US" sz="1600" b="0" i="0" u="none" strike="noStrike" kern="1200" cap="none" spc="-1" normalizeH="0" baseline="0" noProof="0" dirty="0" err="1">
                <a:ln>
                  <a:noFill/>
                </a:ln>
                <a:solidFill>
                  <a:srgbClr val="000000"/>
                </a:solidFill>
                <a:effectLst/>
                <a:uLnTx/>
                <a:uFill>
                  <a:solidFill>
                    <a:srgbClr val="FFFFFF"/>
                  </a:solidFill>
                </a:uFill>
                <a:latin typeface="Arial"/>
                <a:ea typeface="+mn-ea"/>
                <a:cs typeface="+mn-cs"/>
              </a:rPr>
              <a:t>CoRR</a:t>
            </a:r>
            <a:r>
              <a:rPr kumimoji="0" lang="en-US" sz="1600" b="0" i="0" u="none" strike="noStrike" kern="1200" cap="none" spc="-1" normalizeH="0" baseline="0" noProof="0" dirty="0">
                <a:ln>
                  <a:noFill/>
                </a:ln>
                <a:solidFill>
                  <a:srgbClr val="000000"/>
                </a:solidFill>
                <a:effectLst/>
                <a:uLnTx/>
                <a:uFill>
                  <a:solidFill>
                    <a:srgbClr val="FFFFFF"/>
                  </a:solidFill>
                </a:uFill>
                <a:latin typeface="Arial"/>
                <a:ea typeface="+mn-ea"/>
                <a:cs typeface="+mn-cs"/>
              </a:rPr>
              <a:t>, abs/1505.00387, 2015.</a:t>
            </a:r>
          </a:p>
        </p:txBody>
      </p:sp>
      <p:grpSp>
        <p:nvGrpSpPr>
          <p:cNvPr id="6" name="Group 5"/>
          <p:cNvGrpSpPr/>
          <p:nvPr/>
        </p:nvGrpSpPr>
        <p:grpSpPr>
          <a:xfrm>
            <a:off x="6528048" y="1988840"/>
            <a:ext cx="4927104" cy="1800200"/>
            <a:chOff x="6960096" y="1988840"/>
            <a:chExt cx="4927104" cy="2066896"/>
          </a:xfrm>
        </p:grpSpPr>
        <p:sp>
          <p:nvSpPr>
            <p:cNvPr id="193" name="TextShape 8"/>
            <p:cNvSpPr txBox="1"/>
            <p:nvPr/>
          </p:nvSpPr>
          <p:spPr>
            <a:xfrm>
              <a:off x="7116120" y="2194560"/>
              <a:ext cx="4325400" cy="346680"/>
            </a:xfrm>
            <a:prstGeom prst="rect">
              <a:avLst/>
            </a:prstGeom>
            <a:noFill/>
            <a:ln>
              <a:noFill/>
            </a:ln>
          </p:spPr>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1" normalizeH="0" baseline="0" noProof="0" dirty="0">
                <a:ln>
                  <a:noFill/>
                </a:ln>
                <a:solidFill>
                  <a:srgbClr val="000000"/>
                </a:solidFill>
                <a:effectLst/>
                <a:uLnTx/>
                <a:uFill>
                  <a:solidFill>
                    <a:srgbClr val="FFFFFF"/>
                  </a:solidFill>
                </a:uFill>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 normalizeH="0" baseline="0" noProof="0" dirty="0">
                  <a:ln>
                    <a:noFill/>
                  </a:ln>
                  <a:solidFill>
                    <a:srgbClr val="000000"/>
                  </a:solidFill>
                  <a:effectLst/>
                  <a:uLnTx/>
                  <a:uFill>
                    <a:solidFill>
                      <a:srgbClr val="FFFFFF"/>
                    </a:solidFill>
                  </a:uFill>
                  <a:latin typeface="Arial"/>
                  <a:ea typeface="+mn-ea"/>
                  <a:cs typeface="+mn-cs"/>
                </a:rPr>
                <a:t>R = σ(x) ⊗ f (H(x)) + (1 − σ(x)) ⊗ W (x)</a:t>
              </a:r>
            </a:p>
          </p:txBody>
        </p:sp>
        <p:sp>
          <p:nvSpPr>
            <p:cNvPr id="194" name="TextShape 9"/>
            <p:cNvSpPr txBox="1"/>
            <p:nvPr/>
          </p:nvSpPr>
          <p:spPr>
            <a:xfrm>
              <a:off x="6960096" y="2851576"/>
              <a:ext cx="4927104" cy="858600"/>
            </a:xfrm>
            <a:prstGeom prst="rect">
              <a:avLst/>
            </a:prstGeom>
            <a:noFill/>
            <a:ln>
              <a:noFill/>
            </a:ln>
          </p:spPr>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 normalizeH="0" baseline="0" noProof="0" dirty="0">
                  <a:ln>
                    <a:noFill/>
                  </a:ln>
                  <a:solidFill>
                    <a:srgbClr val="000000"/>
                  </a:solidFill>
                  <a:effectLst/>
                  <a:uLnTx/>
                  <a:uFill>
                    <a:solidFill>
                      <a:srgbClr val="FFFFFF"/>
                    </a:solidFill>
                  </a:uFill>
                  <a:latin typeface="Arial"/>
                  <a:ea typeface="+mn-ea"/>
                  <a:cs typeface="+mn-cs"/>
                </a:rPr>
                <a:t>here, x is input (encoder hidden layer output),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 normalizeH="0" baseline="0" noProof="0" dirty="0">
                  <a:ln>
                    <a:noFill/>
                  </a:ln>
                  <a:solidFill>
                    <a:srgbClr val="000000"/>
                  </a:solidFill>
                  <a:effectLst/>
                  <a:uLnTx/>
                  <a:uFill>
                    <a:solidFill>
                      <a:srgbClr val="FFFFFF"/>
                    </a:solidFill>
                  </a:uFill>
                  <a:latin typeface="Arial"/>
                  <a:ea typeface="+mn-ea"/>
                  <a:cs typeface="+mn-cs"/>
                </a:rPr>
                <a:t>σ(x) and H(x) are sigmoid functions, whereas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 normalizeH="0" baseline="0" noProof="0" dirty="0">
                  <a:ln>
                    <a:noFill/>
                  </a:ln>
                  <a:solidFill>
                    <a:srgbClr val="000000"/>
                  </a:solidFill>
                  <a:effectLst/>
                  <a:uLnTx/>
                  <a:uFill>
                    <a:solidFill>
                      <a:srgbClr val="FFFFFF"/>
                    </a:solidFill>
                  </a:uFill>
                  <a:latin typeface="Arial"/>
                  <a:ea typeface="+mn-ea"/>
                  <a:cs typeface="+mn-cs"/>
                </a:rPr>
                <a:t>f (x) and W (x) are linear functions</a:t>
              </a:r>
            </a:p>
          </p:txBody>
        </p:sp>
        <p:sp>
          <p:nvSpPr>
            <p:cNvPr id="2" name="Rounded Rectangle 1"/>
            <p:cNvSpPr/>
            <p:nvPr/>
          </p:nvSpPr>
          <p:spPr>
            <a:xfrm>
              <a:off x="6960096" y="1988840"/>
              <a:ext cx="4927104" cy="206689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Georgia"/>
                <a:ea typeface="+mn-ea"/>
                <a:cs typeface="+mn-cs"/>
              </a:endParaRPr>
            </a:p>
          </p:txBody>
        </p:sp>
      </p:grpSp>
      <p:sp>
        <p:nvSpPr>
          <p:cNvPr id="4" name="Down Arrow 3"/>
          <p:cNvSpPr/>
          <p:nvPr/>
        </p:nvSpPr>
        <p:spPr>
          <a:xfrm>
            <a:off x="8934872" y="1603264"/>
            <a:ext cx="216024" cy="2415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Georgia"/>
              <a:ea typeface="+mn-ea"/>
              <a:cs typeface="+mn-cs"/>
            </a:endParaRPr>
          </a:p>
        </p:txBody>
      </p:sp>
      <p:sp>
        <p:nvSpPr>
          <p:cNvPr id="20" name="Down Arrow 19"/>
          <p:cNvSpPr/>
          <p:nvPr/>
        </p:nvSpPr>
        <p:spPr>
          <a:xfrm>
            <a:off x="8904312" y="3835512"/>
            <a:ext cx="216024" cy="2415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Georgia"/>
              <a:ea typeface="+mn-ea"/>
              <a:cs typeface="+mn-cs"/>
            </a:endParaRPr>
          </a:p>
        </p:txBody>
      </p:sp>
      <p:sp>
        <p:nvSpPr>
          <p:cNvPr id="7" name="TextBox 6"/>
          <p:cNvSpPr txBox="1"/>
          <p:nvPr/>
        </p:nvSpPr>
        <p:spPr>
          <a:xfrm>
            <a:off x="7629300" y="1979548"/>
            <a:ext cx="235513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D16349">
                    <a:lumMod val="75000"/>
                  </a:srgbClr>
                </a:solidFill>
                <a:effectLst/>
                <a:uLnTx/>
                <a:uFillTx/>
                <a:latin typeface="Georgia"/>
                <a:ea typeface="+mn-ea"/>
                <a:cs typeface="+mn-cs"/>
              </a:rPr>
              <a:t>HIGHWAY LAYER [1]</a:t>
            </a:r>
          </a:p>
        </p:txBody>
      </p:sp>
      <p:sp>
        <p:nvSpPr>
          <p:cNvPr id="22" name="CustomShape 4"/>
          <p:cNvSpPr/>
          <p:nvPr/>
        </p:nvSpPr>
        <p:spPr>
          <a:xfrm>
            <a:off x="7464152" y="4821336"/>
            <a:ext cx="3205136" cy="551880"/>
          </a:xfrm>
          <a:prstGeom prst="roundRect">
            <a:avLst>
              <a:gd name="adj" fmla="val 16667"/>
            </a:avLst>
          </a:prstGeom>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 normalizeH="0" baseline="0" noProof="0" dirty="0">
                <a:ln>
                  <a:noFill/>
                </a:ln>
                <a:solidFill>
                  <a:srgbClr val="FFFFFF"/>
                </a:solidFill>
                <a:effectLst/>
                <a:uLnTx/>
                <a:uFill>
                  <a:solidFill>
                    <a:srgbClr val="FFFFFF"/>
                  </a:solidFill>
                </a:uFill>
                <a:latin typeface="Arial"/>
                <a:ea typeface="DejaVu Sans"/>
                <a:cs typeface="+mn-cs"/>
              </a:rPr>
              <a:t>Enhancements over baseline seq2seq network</a:t>
            </a:r>
            <a:endParaRPr kumimoji="0" lang="en-US" sz="2000" b="0" i="0" u="none" strike="noStrike" kern="1200" cap="none" spc="-1" normalizeH="0" baseline="0" noProof="0" dirty="0">
              <a:ln>
                <a:noFill/>
              </a:ln>
              <a:solidFill>
                <a:srgbClr val="000000"/>
              </a:solidFill>
              <a:effectLst/>
              <a:uLnTx/>
              <a:uFill>
                <a:solidFill>
                  <a:srgbClr val="FFFFFF"/>
                </a:solidFill>
              </a:uFill>
              <a:latin typeface="Arial"/>
              <a:ea typeface="+mn-ea"/>
              <a:cs typeface="+mn-cs"/>
            </a:endParaRPr>
          </a:p>
        </p:txBody>
      </p:sp>
      <p:cxnSp>
        <p:nvCxnSpPr>
          <p:cNvPr id="10" name="Straight Connector 9"/>
          <p:cNvCxnSpPr/>
          <p:nvPr/>
        </p:nvCxnSpPr>
        <p:spPr>
          <a:xfrm>
            <a:off x="5735960" y="932904"/>
            <a:ext cx="0" cy="451232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63352" y="836712"/>
            <a:ext cx="11665296" cy="0"/>
          </a:xfrm>
          <a:prstGeom prst="line">
            <a:avLst/>
          </a:prstGeom>
        </p:spPr>
        <p:style>
          <a:lnRef idx="1">
            <a:schemeClr val="accent1"/>
          </a:lnRef>
          <a:fillRef idx="0">
            <a:schemeClr val="accent1"/>
          </a:fillRef>
          <a:effectRef idx="0">
            <a:schemeClr val="accent1"/>
          </a:effectRef>
          <a:fontRef idx="minor">
            <a:schemeClr val="tx1"/>
          </a:fontRef>
        </p:style>
      </p:cxnSp>
      <p:pic>
        <p:nvPicPr>
          <p:cNvPr id="30" name="Picture 2" descr="E:\EXL-Logommm.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82525" y="237435"/>
            <a:ext cx="874115" cy="599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440545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CustomShape 2"/>
          <p:cNvSpPr/>
          <p:nvPr/>
        </p:nvSpPr>
        <p:spPr>
          <a:xfrm>
            <a:off x="609480" y="251352"/>
            <a:ext cx="9623520" cy="58536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1" normalizeH="0" baseline="0" noProof="0" dirty="0">
                <a:ln>
                  <a:noFill/>
                </a:ln>
                <a:solidFill>
                  <a:srgbClr val="D16349">
                    <a:lumMod val="75000"/>
                  </a:srgbClr>
                </a:solidFill>
                <a:effectLst/>
                <a:uLnTx/>
                <a:uFill>
                  <a:solidFill>
                    <a:srgbClr val="FFFFFF"/>
                  </a:solidFill>
                </a:uFill>
                <a:latin typeface="Arial"/>
                <a:ea typeface="+mn-ea"/>
                <a:cs typeface="+mn-cs"/>
              </a:rPr>
              <a:t>model: training</a:t>
            </a:r>
            <a:endParaRPr kumimoji="0" lang="en-US" sz="1800" b="0" i="0" u="none" strike="noStrike" kern="1200" cap="none" spc="-1" normalizeH="0" baseline="0" noProof="0" dirty="0">
              <a:ln>
                <a:noFill/>
              </a:ln>
              <a:solidFill>
                <a:srgbClr val="D16349">
                  <a:lumMod val="75000"/>
                </a:srgbClr>
              </a:solidFill>
              <a:effectLst/>
              <a:uLnTx/>
              <a:uFill>
                <a:solidFill>
                  <a:srgbClr val="FFFFFF"/>
                </a:solidFill>
              </a:uFill>
              <a:latin typeface="Arial"/>
              <a:ea typeface="+mn-ea"/>
              <a:cs typeface="+mn-cs"/>
            </a:endParaRPr>
          </a:p>
        </p:txBody>
      </p:sp>
      <p:grpSp>
        <p:nvGrpSpPr>
          <p:cNvPr id="2" name="Group 1"/>
          <p:cNvGrpSpPr/>
          <p:nvPr/>
        </p:nvGrpSpPr>
        <p:grpSpPr>
          <a:xfrm>
            <a:off x="531000" y="1002904"/>
            <a:ext cx="10363320" cy="5162400"/>
            <a:chOff x="531000" y="674280"/>
            <a:chExt cx="10363320" cy="5162400"/>
          </a:xfrm>
        </p:grpSpPr>
        <p:sp>
          <p:nvSpPr>
            <p:cNvPr id="195" name="CustomShape 1"/>
            <p:cNvSpPr/>
            <p:nvPr/>
          </p:nvSpPr>
          <p:spPr>
            <a:xfrm>
              <a:off x="531000" y="674280"/>
              <a:ext cx="10363320" cy="5162400"/>
            </a:xfrm>
            <a:prstGeom prst="roundRect">
              <a:avLst>
                <a:gd name="adj" fmla="val 4926"/>
              </a:avLst>
            </a:prstGeom>
            <a:solidFill>
              <a:schemeClr val="bg1">
                <a:lumMod val="95000"/>
              </a:schemeClr>
            </a:solidFill>
            <a:ln>
              <a:solidFill>
                <a:schemeClr val="tx2"/>
              </a:solidFill>
              <a:round/>
            </a:ln>
          </p:spPr>
          <p:style>
            <a:lnRef idx="2">
              <a:schemeClr val="accent1">
                <a:shade val="50000"/>
              </a:schemeClr>
            </a:lnRef>
            <a:fillRef idx="1">
              <a:schemeClr val="accent1"/>
            </a:fillRef>
            <a:effectRef idx="0">
              <a:schemeClr val="accent1"/>
            </a:effectRef>
            <a:fontRef idx="minor"/>
          </p:style>
        </p:sp>
        <p:sp>
          <p:nvSpPr>
            <p:cNvPr id="197" name="CustomShape 3"/>
            <p:cNvSpPr/>
            <p:nvPr/>
          </p:nvSpPr>
          <p:spPr>
            <a:xfrm>
              <a:off x="4079776" y="1078200"/>
              <a:ext cx="3168352" cy="551880"/>
            </a:xfrm>
            <a:prstGeom prst="roundRect">
              <a:avLst>
                <a:gd name="adj" fmla="val 16667"/>
              </a:avLst>
            </a:prstGeom>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 normalizeH="0" baseline="0" noProof="0" dirty="0">
                  <a:ln>
                    <a:noFill/>
                  </a:ln>
                  <a:solidFill>
                    <a:srgbClr val="FFFFFF"/>
                  </a:solidFill>
                  <a:effectLst/>
                  <a:uLnTx/>
                  <a:uFill>
                    <a:solidFill>
                      <a:srgbClr val="FFFFFF"/>
                    </a:solidFill>
                  </a:uFill>
                  <a:latin typeface="Arial"/>
                  <a:ea typeface="DejaVu Sans"/>
                  <a:cs typeface="+mn-cs"/>
                </a:rPr>
                <a:t>Two step model training</a:t>
              </a:r>
              <a:endParaRPr kumimoji="0" lang="en-US" sz="2000" b="0" i="0" u="none" strike="noStrike" kern="1200" cap="none" spc="-1" normalizeH="0" baseline="0" noProof="0" dirty="0">
                <a:ln>
                  <a:noFill/>
                </a:ln>
                <a:solidFill>
                  <a:srgbClr val="000000"/>
                </a:solidFill>
                <a:effectLst/>
                <a:uLnTx/>
                <a:uFill>
                  <a:solidFill>
                    <a:srgbClr val="FFFFFF"/>
                  </a:solidFill>
                </a:uFill>
                <a:latin typeface="Arial"/>
                <a:ea typeface="+mn-ea"/>
                <a:cs typeface="+mn-cs"/>
              </a:endParaRPr>
            </a:p>
          </p:txBody>
        </p:sp>
        <p:sp>
          <p:nvSpPr>
            <p:cNvPr id="198" name="CustomShape 4"/>
            <p:cNvSpPr/>
            <p:nvPr/>
          </p:nvSpPr>
          <p:spPr>
            <a:xfrm>
              <a:off x="2783632" y="5188608"/>
              <a:ext cx="6048672" cy="648072"/>
            </a:xfrm>
            <a:prstGeom prst="roundRect">
              <a:avLst>
                <a:gd name="adj" fmla="val 16667"/>
              </a:avLst>
            </a:prstGeom>
            <a:ln w="3240">
              <a:round/>
            </a:ln>
          </p:spPr>
          <p:style>
            <a:lnRef idx="2">
              <a:schemeClr val="accent1"/>
            </a:lnRef>
            <a:fillRef idx="1">
              <a:schemeClr val="lt1"/>
            </a:fillRef>
            <a:effectRef idx="0">
              <a:schemeClr val="accent1"/>
            </a:effectRef>
            <a:fontRef idx="minor"/>
          </p:style>
          <p:txBody>
            <a:bodyPr lIns="90000" tIns="45000" rIns="90000" bIns="45000"/>
            <a:lstStyle/>
            <a:p>
              <a:pPr marL="285840" marR="0" lvl="0" indent="-285120" algn="l" defTabSz="914400" rtl="0" eaLnBrk="1" fontAlgn="auto" latinLnBrk="0" hangingPunct="1">
                <a:lnSpc>
                  <a:spcPct val="100000"/>
                </a:lnSpc>
                <a:spcBef>
                  <a:spcPts val="0"/>
                </a:spcBef>
                <a:spcAft>
                  <a:spcPts val="0"/>
                </a:spcAft>
                <a:buClrTx/>
                <a:buSzTx/>
                <a:buFontTx/>
                <a:buBlip>
                  <a:blip r:embed="rId3"/>
                </a:buBlip>
                <a:tabLst/>
                <a:defRPr/>
              </a:pPr>
              <a:r>
                <a:rPr kumimoji="0" lang="en-US" sz="1800" b="0" i="0" u="none" strike="noStrike" kern="1200" cap="none" spc="-1" normalizeH="0" baseline="0" noProof="0" dirty="0">
                  <a:ln>
                    <a:noFill/>
                  </a:ln>
                  <a:solidFill>
                    <a:srgbClr val="000000"/>
                  </a:solidFill>
                  <a:effectLst/>
                  <a:uLnTx/>
                  <a:uFill>
                    <a:solidFill>
                      <a:srgbClr val="FFFFFF"/>
                    </a:solidFill>
                  </a:uFill>
                  <a:latin typeface="Arial"/>
                  <a:ea typeface="DejaVu Sans"/>
                  <a:cs typeface="+mn-cs"/>
                </a:rPr>
                <a:t>Vocabulary must be fixed as per the persona training dataset</a:t>
              </a:r>
              <a:endParaRPr kumimoji="0" lang="en-US" sz="2800" b="0" i="0" u="none" strike="noStrike" kern="1200" cap="none" spc="-1" normalizeH="0" baseline="0" noProof="0" dirty="0">
                <a:ln>
                  <a:noFill/>
                </a:ln>
                <a:solidFill>
                  <a:srgbClr val="000000"/>
                </a:solidFill>
                <a:effectLst/>
                <a:uLnTx/>
                <a:uFill>
                  <a:solidFill>
                    <a:srgbClr val="FFFFFF"/>
                  </a:solidFill>
                </a:uFill>
                <a:latin typeface="Arial"/>
                <a:ea typeface="+mn-ea"/>
                <a:cs typeface="+mn-cs"/>
              </a:endParaRPr>
            </a:p>
          </p:txBody>
        </p:sp>
        <p:pic>
          <p:nvPicPr>
            <p:cNvPr id="199" name="Picture 198"/>
            <p:cNvPicPr/>
            <p:nvPr/>
          </p:nvPicPr>
          <p:blipFill>
            <a:blip r:embed="rId4"/>
            <a:stretch/>
          </p:blipFill>
          <p:spPr>
            <a:xfrm>
              <a:off x="2354040" y="1852560"/>
              <a:ext cx="6743520" cy="3180960"/>
            </a:xfrm>
            <a:prstGeom prst="rect">
              <a:avLst/>
            </a:prstGeom>
            <a:ln>
              <a:noFill/>
            </a:ln>
          </p:spPr>
        </p:pic>
      </p:grpSp>
      <p:cxnSp>
        <p:nvCxnSpPr>
          <p:cNvPr id="14" name="Straight Connector 13"/>
          <p:cNvCxnSpPr/>
          <p:nvPr/>
        </p:nvCxnSpPr>
        <p:spPr>
          <a:xfrm>
            <a:off x="263352" y="836712"/>
            <a:ext cx="11665296" cy="0"/>
          </a:xfrm>
          <a:prstGeom prst="line">
            <a:avLst/>
          </a:prstGeom>
        </p:spPr>
        <p:style>
          <a:lnRef idx="1">
            <a:schemeClr val="accent1"/>
          </a:lnRef>
          <a:fillRef idx="0">
            <a:schemeClr val="accent1"/>
          </a:fillRef>
          <a:effectRef idx="0">
            <a:schemeClr val="accent1"/>
          </a:effectRef>
          <a:fontRef idx="minor">
            <a:schemeClr val="tx1"/>
          </a:fontRef>
        </p:style>
      </p:cxnSp>
      <p:pic>
        <p:nvPicPr>
          <p:cNvPr id="15" name="Picture 2" descr="E:\EXL-Logommm.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82525" y="237435"/>
            <a:ext cx="874115" cy="599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16380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CustomShape 1"/>
          <p:cNvSpPr/>
          <p:nvPr/>
        </p:nvSpPr>
        <p:spPr>
          <a:xfrm>
            <a:off x="609480" y="251352"/>
            <a:ext cx="9623520" cy="58536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1" normalizeH="0" baseline="0" noProof="0" dirty="0">
                <a:ln>
                  <a:noFill/>
                </a:ln>
                <a:solidFill>
                  <a:srgbClr val="D16349">
                    <a:lumMod val="75000"/>
                  </a:srgbClr>
                </a:solidFill>
                <a:effectLst/>
                <a:uLnTx/>
                <a:uFill>
                  <a:solidFill>
                    <a:srgbClr val="FFFFFF"/>
                  </a:solidFill>
                </a:uFill>
                <a:latin typeface="Arial"/>
                <a:ea typeface="+mn-ea"/>
                <a:cs typeface="+mn-cs"/>
              </a:rPr>
              <a:t>model: score progress</a:t>
            </a:r>
            <a:endParaRPr kumimoji="0" lang="en-US" sz="1800" b="0" i="0" u="none" strike="noStrike" kern="1200" cap="none" spc="-1" normalizeH="0" baseline="0" noProof="0" dirty="0">
              <a:ln>
                <a:noFill/>
              </a:ln>
              <a:solidFill>
                <a:srgbClr val="D16349">
                  <a:lumMod val="75000"/>
                </a:srgbClr>
              </a:solidFill>
              <a:effectLst/>
              <a:uLnTx/>
              <a:uFill>
                <a:solidFill>
                  <a:srgbClr val="FFFFFF"/>
                </a:solidFill>
              </a:uFill>
              <a:latin typeface="Arial"/>
              <a:ea typeface="+mn-ea"/>
              <a:cs typeface="+mn-cs"/>
            </a:endParaRPr>
          </a:p>
        </p:txBody>
      </p:sp>
      <p:sp>
        <p:nvSpPr>
          <p:cNvPr id="201" name="CustomShape 2"/>
          <p:cNvSpPr/>
          <p:nvPr/>
        </p:nvSpPr>
        <p:spPr>
          <a:xfrm>
            <a:off x="952920" y="1019520"/>
            <a:ext cx="10255648" cy="3606480"/>
          </a:xfrm>
          <a:prstGeom prst="roundRect">
            <a:avLst>
              <a:gd name="adj" fmla="val 4926"/>
            </a:avLst>
          </a:prstGeom>
          <a:solidFill>
            <a:schemeClr val="bg1">
              <a:lumMod val="95000"/>
            </a:schemeClr>
          </a:solidFill>
          <a:ln>
            <a:solidFill>
              <a:schemeClr val="tx2"/>
            </a:solidFill>
            <a:round/>
          </a:ln>
        </p:spPr>
        <p:style>
          <a:lnRef idx="2">
            <a:schemeClr val="accent1">
              <a:shade val="50000"/>
            </a:schemeClr>
          </a:lnRef>
          <a:fillRef idx="1">
            <a:schemeClr val="accent1"/>
          </a:fillRef>
          <a:effectRef idx="0">
            <a:schemeClr val="accent1"/>
          </a:effectRef>
          <a:fontRef idx="minor"/>
        </p:style>
      </p:sp>
      <p:sp>
        <p:nvSpPr>
          <p:cNvPr id="202" name="CustomShape 3"/>
          <p:cNvSpPr/>
          <p:nvPr/>
        </p:nvSpPr>
        <p:spPr>
          <a:xfrm>
            <a:off x="1108690" y="1494720"/>
            <a:ext cx="3589566" cy="551880"/>
          </a:xfrm>
          <a:prstGeom prst="roundRect">
            <a:avLst>
              <a:gd name="adj" fmla="val 16667"/>
            </a:avLst>
          </a:prstGeom>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 normalizeH="0" baseline="0" noProof="0">
                <a:ln>
                  <a:noFill/>
                </a:ln>
                <a:solidFill>
                  <a:srgbClr val="FFFFFF"/>
                </a:solidFill>
                <a:effectLst/>
                <a:uLnTx/>
                <a:uFill>
                  <a:solidFill>
                    <a:srgbClr val="FFFFFF"/>
                  </a:solidFill>
                </a:uFill>
                <a:latin typeface="Arial"/>
                <a:ea typeface="DejaVu Sans"/>
                <a:cs typeface="+mn-cs"/>
              </a:rPr>
              <a:t>Data/Input</a:t>
            </a:r>
            <a:endParaRPr kumimoji="0" lang="en-US" sz="2000" b="0" i="0" u="none" strike="noStrike" kern="1200" cap="none" spc="-1" normalizeH="0" baseline="0" noProof="0">
              <a:ln>
                <a:noFill/>
              </a:ln>
              <a:solidFill>
                <a:srgbClr val="000000"/>
              </a:solidFill>
              <a:effectLst/>
              <a:uLnTx/>
              <a:uFill>
                <a:solidFill>
                  <a:srgbClr val="FFFFFF"/>
                </a:solidFill>
              </a:uFill>
              <a:latin typeface="Arial"/>
              <a:ea typeface="+mn-ea"/>
              <a:cs typeface="+mn-cs"/>
            </a:endParaRPr>
          </a:p>
        </p:txBody>
      </p:sp>
      <p:sp>
        <p:nvSpPr>
          <p:cNvPr id="203" name="CustomShape 4"/>
          <p:cNvSpPr/>
          <p:nvPr/>
        </p:nvSpPr>
        <p:spPr>
          <a:xfrm>
            <a:off x="1128490" y="2132856"/>
            <a:ext cx="3589566" cy="604080"/>
          </a:xfrm>
          <a:prstGeom prst="roundRect">
            <a:avLst>
              <a:gd name="adj"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1" normalizeH="0" baseline="0" noProof="0">
                <a:ln>
                  <a:noFill/>
                </a:ln>
                <a:solidFill>
                  <a:srgbClr val="000000"/>
                </a:solidFill>
                <a:effectLst/>
                <a:uLnTx/>
                <a:uFill>
                  <a:solidFill>
                    <a:srgbClr val="FFFFFF"/>
                  </a:solidFill>
                </a:uFill>
                <a:latin typeface="Arial"/>
                <a:ea typeface="DejaVu Sans"/>
                <a:cs typeface="+mn-cs"/>
              </a:rPr>
              <a:t>Convai – persona/glove</a:t>
            </a:r>
            <a:endParaRPr kumimoji="0" lang="en-US" sz="2800" b="0" i="0" u="none" strike="noStrike" kern="1200" cap="none" spc="-1" normalizeH="0" baseline="0" noProof="0">
              <a:ln>
                <a:noFill/>
              </a:ln>
              <a:solidFill>
                <a:srgbClr val="000000"/>
              </a:solidFill>
              <a:effectLst/>
              <a:uLnTx/>
              <a:uFill>
                <a:solidFill>
                  <a:srgbClr val="FFFFFF"/>
                </a:solidFill>
              </a:uFill>
              <a:latin typeface="Arial"/>
              <a:ea typeface="+mn-ea"/>
              <a:cs typeface="+mn-cs"/>
            </a:endParaRPr>
          </a:p>
        </p:txBody>
      </p:sp>
      <p:sp>
        <p:nvSpPr>
          <p:cNvPr id="204" name="CustomShape 5"/>
          <p:cNvSpPr/>
          <p:nvPr/>
        </p:nvSpPr>
        <p:spPr>
          <a:xfrm>
            <a:off x="1128490" y="2852648"/>
            <a:ext cx="3589566" cy="404280"/>
          </a:xfrm>
          <a:prstGeom prst="roundRect">
            <a:avLst>
              <a:gd name="adj"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1" normalizeH="0" baseline="0" noProof="0">
                <a:ln>
                  <a:noFill/>
                </a:ln>
                <a:solidFill>
                  <a:srgbClr val="000000"/>
                </a:solidFill>
                <a:effectLst/>
                <a:uLnTx/>
                <a:uFill>
                  <a:solidFill>
                    <a:srgbClr val="FFFFFF"/>
                  </a:solidFill>
                </a:uFill>
                <a:latin typeface="Arial"/>
                <a:ea typeface="DejaVu Sans"/>
                <a:cs typeface="+mn-cs"/>
              </a:rPr>
              <a:t>Convai – persona/glove</a:t>
            </a:r>
            <a:endParaRPr kumimoji="0" lang="en-US" sz="2800" b="0" i="0" u="none" strike="noStrike" kern="1200" cap="none" spc="-1" normalizeH="0" baseline="0" noProof="0">
              <a:ln>
                <a:noFill/>
              </a:ln>
              <a:solidFill>
                <a:srgbClr val="000000"/>
              </a:solidFill>
              <a:effectLst/>
              <a:uLnTx/>
              <a:uFill>
                <a:solidFill>
                  <a:srgbClr val="FFFFFF"/>
                </a:solidFill>
              </a:uFill>
              <a:latin typeface="Arial"/>
              <a:ea typeface="+mn-ea"/>
              <a:cs typeface="+mn-cs"/>
            </a:endParaRPr>
          </a:p>
        </p:txBody>
      </p:sp>
      <p:sp>
        <p:nvSpPr>
          <p:cNvPr id="205" name="CustomShape 6"/>
          <p:cNvSpPr/>
          <p:nvPr/>
        </p:nvSpPr>
        <p:spPr>
          <a:xfrm>
            <a:off x="5062592" y="1494720"/>
            <a:ext cx="2701080" cy="551880"/>
          </a:xfrm>
          <a:prstGeom prst="roundRect">
            <a:avLst>
              <a:gd name="adj" fmla="val 16667"/>
            </a:avLst>
          </a:prstGeom>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 normalizeH="0" baseline="0" noProof="0" dirty="0">
                <a:ln>
                  <a:noFill/>
                </a:ln>
                <a:solidFill>
                  <a:srgbClr val="FFFFFF"/>
                </a:solidFill>
                <a:effectLst/>
                <a:uLnTx/>
                <a:uFill>
                  <a:solidFill>
                    <a:srgbClr val="FFFFFF"/>
                  </a:solidFill>
                </a:uFill>
                <a:latin typeface="Arial"/>
                <a:ea typeface="DejaVu Sans"/>
                <a:cs typeface="+mn-cs"/>
              </a:rPr>
              <a:t>Model</a:t>
            </a:r>
            <a:endParaRPr kumimoji="0" lang="en-US" sz="1800" b="0" i="0" u="none" strike="noStrike" kern="1200" cap="none" spc="-1" normalizeH="0" baseline="0" noProof="0" dirty="0">
              <a:ln>
                <a:noFill/>
              </a:ln>
              <a:solidFill>
                <a:srgbClr val="000000"/>
              </a:solidFill>
              <a:effectLst/>
              <a:uLnTx/>
              <a:uFill>
                <a:solidFill>
                  <a:srgbClr val="FFFFFF"/>
                </a:solidFill>
              </a:uFill>
              <a:latin typeface="Arial"/>
              <a:ea typeface="+mn-ea"/>
              <a:cs typeface="+mn-cs"/>
            </a:endParaRPr>
          </a:p>
        </p:txBody>
      </p:sp>
      <p:sp>
        <p:nvSpPr>
          <p:cNvPr id="206" name="CustomShape 7"/>
          <p:cNvSpPr/>
          <p:nvPr/>
        </p:nvSpPr>
        <p:spPr>
          <a:xfrm>
            <a:off x="5082032" y="2132856"/>
            <a:ext cx="2701080" cy="604080"/>
          </a:xfrm>
          <a:prstGeom prst="roundRect">
            <a:avLst>
              <a:gd name="adj"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1" normalizeH="0" baseline="0" noProof="0" dirty="0">
                <a:ln>
                  <a:noFill/>
                </a:ln>
                <a:solidFill>
                  <a:srgbClr val="000000"/>
                </a:solidFill>
                <a:effectLst/>
                <a:uLnTx/>
                <a:uFill>
                  <a:solidFill>
                    <a:srgbClr val="FFFFFF"/>
                  </a:solidFill>
                </a:uFill>
                <a:latin typeface="Arial"/>
                <a:ea typeface="DejaVu Sans"/>
                <a:cs typeface="+mn-cs"/>
              </a:rPr>
              <a:t>seq2seq+attention (base model)</a:t>
            </a:r>
            <a:endParaRPr kumimoji="0" lang="en-US" sz="2800" b="0" i="0" u="none" strike="noStrike" kern="1200" cap="none" spc="-1" normalizeH="0" baseline="0" noProof="0" dirty="0">
              <a:ln>
                <a:noFill/>
              </a:ln>
              <a:solidFill>
                <a:srgbClr val="000000"/>
              </a:solidFill>
              <a:effectLst/>
              <a:uLnTx/>
              <a:uFill>
                <a:solidFill>
                  <a:srgbClr val="FFFFFF"/>
                </a:solidFill>
              </a:uFill>
              <a:latin typeface="Arial"/>
              <a:ea typeface="+mn-ea"/>
              <a:cs typeface="+mn-cs"/>
            </a:endParaRPr>
          </a:p>
        </p:txBody>
      </p:sp>
      <p:sp>
        <p:nvSpPr>
          <p:cNvPr id="207" name="CustomShape 8"/>
          <p:cNvSpPr/>
          <p:nvPr/>
        </p:nvSpPr>
        <p:spPr>
          <a:xfrm>
            <a:off x="5082032" y="2852648"/>
            <a:ext cx="2701080" cy="404280"/>
          </a:xfrm>
          <a:prstGeom prst="roundRect">
            <a:avLst>
              <a:gd name="adj"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1" normalizeH="0" baseline="0" noProof="0" dirty="0">
              <a:ln>
                <a:noFill/>
              </a:ln>
              <a:solidFill>
                <a:srgbClr val="000000"/>
              </a:solidFill>
              <a:effectLst/>
              <a:uLnTx/>
              <a:uFill>
                <a:solidFill>
                  <a:srgbClr val="FFFFFF"/>
                </a:solidFill>
              </a:uFill>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1" normalizeH="0" baseline="0" noProof="0" dirty="0">
                <a:ln>
                  <a:noFill/>
                </a:ln>
                <a:solidFill>
                  <a:srgbClr val="000000"/>
                </a:solidFill>
                <a:effectLst/>
                <a:uLnTx/>
                <a:uFill>
                  <a:solidFill>
                    <a:srgbClr val="FFFFFF"/>
                  </a:solidFill>
                </a:uFill>
                <a:latin typeface="Arial"/>
                <a:ea typeface="DejaVu Sans"/>
                <a:cs typeface="+mn-cs"/>
              </a:rPr>
              <a:t>base model + </a:t>
            </a:r>
            <a:r>
              <a:rPr kumimoji="0" lang="en-US" sz="2000" b="1" i="1" u="none" strike="noStrike" kern="1200" cap="none" spc="-1" normalizeH="0" baseline="0" noProof="0" dirty="0">
                <a:ln>
                  <a:noFill/>
                </a:ln>
                <a:solidFill>
                  <a:srgbClr val="00B050"/>
                </a:solidFill>
                <a:effectLst/>
                <a:uLnTx/>
                <a:uFill>
                  <a:solidFill>
                    <a:srgbClr val="FFFFFF"/>
                  </a:solidFill>
                </a:uFill>
                <a:latin typeface="Arial"/>
                <a:ea typeface="DejaVu Sans"/>
                <a:cs typeface="+mn-cs"/>
              </a:rPr>
              <a:t>highway</a:t>
            </a:r>
            <a:endParaRPr kumimoji="0" lang="en-US" sz="2800" b="0" i="0" u="none" strike="noStrike" kern="1200" cap="none" spc="-1" normalizeH="0" baseline="0" noProof="0" dirty="0">
              <a:ln>
                <a:noFill/>
              </a:ln>
              <a:solidFill>
                <a:srgbClr val="000000"/>
              </a:solidFill>
              <a:effectLst/>
              <a:uLnTx/>
              <a:uFill>
                <a:solidFill>
                  <a:srgbClr val="FFFFFF"/>
                </a:solidFill>
              </a:uFill>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1" normalizeH="0" baseline="0" noProof="0" dirty="0">
              <a:ln>
                <a:noFill/>
              </a:ln>
              <a:solidFill>
                <a:srgbClr val="000000"/>
              </a:solidFill>
              <a:effectLst/>
              <a:uLnTx/>
              <a:uFill>
                <a:solidFill>
                  <a:srgbClr val="FFFFFF"/>
                </a:solidFill>
              </a:uFill>
              <a:latin typeface="Arial"/>
              <a:ea typeface="+mn-ea"/>
              <a:cs typeface="+mn-cs"/>
            </a:endParaRPr>
          </a:p>
        </p:txBody>
      </p:sp>
      <p:sp>
        <p:nvSpPr>
          <p:cNvPr id="208" name="CustomShape 9"/>
          <p:cNvSpPr/>
          <p:nvPr/>
        </p:nvSpPr>
        <p:spPr>
          <a:xfrm>
            <a:off x="8128008" y="1494720"/>
            <a:ext cx="2701080" cy="551880"/>
          </a:xfrm>
          <a:prstGeom prst="roundRect">
            <a:avLst>
              <a:gd name="adj" fmla="val 16667"/>
            </a:avLst>
          </a:prstGeom>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 normalizeH="0" baseline="0" noProof="0" dirty="0">
                <a:ln>
                  <a:noFill/>
                </a:ln>
                <a:solidFill>
                  <a:srgbClr val="FFFFFF"/>
                </a:solidFill>
                <a:effectLst/>
                <a:uLnTx/>
                <a:uFill>
                  <a:solidFill>
                    <a:srgbClr val="FFFFFF"/>
                  </a:solidFill>
                </a:uFill>
                <a:latin typeface="Arial"/>
                <a:ea typeface="DejaVu Sans"/>
                <a:cs typeface="+mn-cs"/>
              </a:rPr>
              <a:t>Val-</a:t>
            </a:r>
            <a:r>
              <a:rPr kumimoji="0" lang="en-US" sz="1800" b="1" i="0" u="none" strike="noStrike" kern="1200" cap="none" spc="-1" normalizeH="0" baseline="0" noProof="0" dirty="0" err="1">
                <a:ln>
                  <a:noFill/>
                </a:ln>
                <a:solidFill>
                  <a:srgbClr val="FFFFFF"/>
                </a:solidFill>
                <a:effectLst/>
                <a:uLnTx/>
                <a:uFill>
                  <a:solidFill>
                    <a:srgbClr val="FFFFFF"/>
                  </a:solidFill>
                </a:uFill>
                <a:latin typeface="Arial"/>
                <a:ea typeface="DejaVu Sans"/>
                <a:cs typeface="+mn-cs"/>
              </a:rPr>
              <a:t>ppl</a:t>
            </a:r>
            <a:endParaRPr kumimoji="0" lang="en-US" sz="2000" b="0" i="0" u="none" strike="noStrike" kern="1200" cap="none" spc="-1" normalizeH="0" baseline="0" noProof="0" dirty="0">
              <a:ln>
                <a:noFill/>
              </a:ln>
              <a:solidFill>
                <a:srgbClr val="000000"/>
              </a:solidFill>
              <a:effectLst/>
              <a:uLnTx/>
              <a:uFill>
                <a:solidFill>
                  <a:srgbClr val="FFFFFF"/>
                </a:solidFill>
              </a:uFill>
              <a:latin typeface="Arial"/>
              <a:ea typeface="+mn-ea"/>
              <a:cs typeface="+mn-cs"/>
            </a:endParaRPr>
          </a:p>
        </p:txBody>
      </p:sp>
      <p:sp>
        <p:nvSpPr>
          <p:cNvPr id="209" name="CustomShape 10"/>
          <p:cNvSpPr/>
          <p:nvPr/>
        </p:nvSpPr>
        <p:spPr>
          <a:xfrm>
            <a:off x="8147448" y="2132856"/>
            <a:ext cx="2701080" cy="604080"/>
          </a:xfrm>
          <a:prstGeom prst="roundRect">
            <a:avLst>
              <a:gd name="adj"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1" normalizeH="0" baseline="0" noProof="0">
                <a:ln>
                  <a:noFill/>
                </a:ln>
                <a:solidFill>
                  <a:srgbClr val="000000"/>
                </a:solidFill>
                <a:effectLst/>
                <a:uLnTx/>
                <a:uFill>
                  <a:solidFill>
                    <a:srgbClr val="FFFFFF"/>
                  </a:solidFill>
                </a:uFill>
                <a:latin typeface="Arial"/>
                <a:ea typeface="DejaVu Sans"/>
                <a:cs typeface="+mn-cs"/>
              </a:rPr>
              <a:t>36.5</a:t>
            </a:r>
            <a:endParaRPr kumimoji="0" lang="en-US" sz="2800" b="0" i="0" u="none" strike="noStrike" kern="1200" cap="none" spc="-1" normalizeH="0" baseline="0" noProof="0">
              <a:ln>
                <a:noFill/>
              </a:ln>
              <a:solidFill>
                <a:srgbClr val="000000"/>
              </a:solidFill>
              <a:effectLst/>
              <a:uLnTx/>
              <a:uFill>
                <a:solidFill>
                  <a:srgbClr val="FFFFFF"/>
                </a:solidFill>
              </a:uFill>
              <a:latin typeface="Arial"/>
              <a:ea typeface="+mn-ea"/>
              <a:cs typeface="+mn-cs"/>
            </a:endParaRPr>
          </a:p>
        </p:txBody>
      </p:sp>
      <p:sp>
        <p:nvSpPr>
          <p:cNvPr id="210" name="CustomShape 11"/>
          <p:cNvSpPr/>
          <p:nvPr/>
        </p:nvSpPr>
        <p:spPr>
          <a:xfrm>
            <a:off x="1128490" y="3417128"/>
            <a:ext cx="3589566" cy="404280"/>
          </a:xfrm>
          <a:prstGeom prst="roundRect">
            <a:avLst>
              <a:gd name="adj"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1" normalizeH="0" baseline="0" noProof="0">
              <a:ln>
                <a:noFill/>
              </a:ln>
              <a:solidFill>
                <a:srgbClr val="000000"/>
              </a:solidFill>
              <a:effectLst/>
              <a:uLnTx/>
              <a:uFill>
                <a:solidFill>
                  <a:srgbClr val="FFFFFF"/>
                </a:solidFill>
              </a:uFill>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1" normalizeH="0" baseline="0" noProof="0">
                <a:ln>
                  <a:noFill/>
                </a:ln>
                <a:solidFill>
                  <a:srgbClr val="000000"/>
                </a:solidFill>
                <a:effectLst/>
                <a:uLnTx/>
                <a:uFill>
                  <a:solidFill>
                    <a:srgbClr val="FFFFFF"/>
                  </a:solidFill>
                </a:uFill>
                <a:latin typeface="Arial"/>
                <a:ea typeface="DejaVu Sans"/>
                <a:cs typeface="+mn-cs"/>
              </a:rPr>
              <a:t>Convai – persona/glove + </a:t>
            </a:r>
            <a:r>
              <a:rPr kumimoji="0" lang="en-US" sz="2000" b="1" i="1" u="none" strike="noStrike" kern="1200" cap="none" spc="-1" normalizeH="0" baseline="0" noProof="0">
                <a:ln>
                  <a:noFill/>
                </a:ln>
                <a:solidFill>
                  <a:srgbClr val="00B050"/>
                </a:solidFill>
                <a:effectLst/>
                <a:uLnTx/>
                <a:uFill>
                  <a:solidFill>
                    <a:srgbClr val="FFFFFF"/>
                  </a:solidFill>
                </a:uFill>
                <a:latin typeface="Arial"/>
                <a:ea typeface="DejaVu Sans"/>
                <a:cs typeface="+mn-cs"/>
              </a:rPr>
              <a:t>lm</a:t>
            </a:r>
            <a:endParaRPr kumimoji="0" lang="en-US" sz="2800" b="0" i="0" u="none" strike="noStrike" kern="1200" cap="none" spc="-1" normalizeH="0" baseline="0" noProof="0">
              <a:ln>
                <a:noFill/>
              </a:ln>
              <a:solidFill>
                <a:srgbClr val="000000"/>
              </a:solidFill>
              <a:effectLst/>
              <a:uLnTx/>
              <a:uFill>
                <a:solidFill>
                  <a:srgbClr val="FFFFFF"/>
                </a:solidFill>
              </a:uFill>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1" normalizeH="0" baseline="0" noProof="0">
              <a:ln>
                <a:noFill/>
              </a:ln>
              <a:solidFill>
                <a:srgbClr val="000000"/>
              </a:solidFill>
              <a:effectLst/>
              <a:uLnTx/>
              <a:uFill>
                <a:solidFill>
                  <a:srgbClr val="FFFFFF"/>
                </a:solidFill>
              </a:uFill>
              <a:latin typeface="Arial"/>
              <a:ea typeface="+mn-ea"/>
              <a:cs typeface="+mn-cs"/>
            </a:endParaRPr>
          </a:p>
        </p:txBody>
      </p:sp>
      <p:sp>
        <p:nvSpPr>
          <p:cNvPr id="211" name="CustomShape 12"/>
          <p:cNvSpPr/>
          <p:nvPr/>
        </p:nvSpPr>
        <p:spPr>
          <a:xfrm>
            <a:off x="8147448" y="2850848"/>
            <a:ext cx="2701080" cy="404280"/>
          </a:xfrm>
          <a:prstGeom prst="roundRect">
            <a:avLst>
              <a:gd name="adj"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1" normalizeH="0" baseline="0" noProof="0">
              <a:ln>
                <a:noFill/>
              </a:ln>
              <a:solidFill>
                <a:srgbClr val="000000"/>
              </a:solidFill>
              <a:effectLst/>
              <a:uLnTx/>
              <a:uFill>
                <a:solidFill>
                  <a:srgbClr val="FFFFFF"/>
                </a:solidFill>
              </a:uFill>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1" normalizeH="0" baseline="0" noProof="0">
                <a:ln>
                  <a:noFill/>
                </a:ln>
                <a:solidFill>
                  <a:srgbClr val="000000"/>
                </a:solidFill>
                <a:effectLst/>
                <a:uLnTx/>
                <a:uFill>
                  <a:solidFill>
                    <a:srgbClr val="FFFFFF"/>
                  </a:solidFill>
                </a:uFill>
                <a:latin typeface="Arial"/>
                <a:ea typeface="DejaVu Sans"/>
                <a:cs typeface="+mn-cs"/>
              </a:rPr>
              <a:t>35.57</a:t>
            </a:r>
            <a:endParaRPr kumimoji="0" lang="en-US" sz="2800" b="0" i="0" u="none" strike="noStrike" kern="1200" cap="none" spc="-1" normalizeH="0" baseline="0" noProof="0">
              <a:ln>
                <a:noFill/>
              </a:ln>
              <a:solidFill>
                <a:srgbClr val="000000"/>
              </a:solidFill>
              <a:effectLst/>
              <a:uLnTx/>
              <a:uFill>
                <a:solidFill>
                  <a:srgbClr val="FFFFFF"/>
                </a:solidFill>
              </a:uFill>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1" normalizeH="0" baseline="0" noProof="0">
              <a:ln>
                <a:noFill/>
              </a:ln>
              <a:solidFill>
                <a:srgbClr val="000000"/>
              </a:solidFill>
              <a:effectLst/>
              <a:uLnTx/>
              <a:uFill>
                <a:solidFill>
                  <a:srgbClr val="FFFFFF"/>
                </a:solidFill>
              </a:uFill>
              <a:latin typeface="Arial"/>
              <a:ea typeface="+mn-ea"/>
              <a:cs typeface="+mn-cs"/>
            </a:endParaRPr>
          </a:p>
        </p:txBody>
      </p:sp>
      <p:sp>
        <p:nvSpPr>
          <p:cNvPr id="212" name="CustomShape 13"/>
          <p:cNvSpPr/>
          <p:nvPr/>
        </p:nvSpPr>
        <p:spPr>
          <a:xfrm>
            <a:off x="1151890" y="4001048"/>
            <a:ext cx="3589566" cy="580080"/>
          </a:xfrm>
          <a:prstGeom prst="roundRect">
            <a:avLst>
              <a:gd name="adj"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1" normalizeH="0" baseline="0" noProof="0" dirty="0" err="1">
                <a:ln>
                  <a:noFill/>
                </a:ln>
                <a:solidFill>
                  <a:srgbClr val="000000"/>
                </a:solidFill>
                <a:effectLst/>
                <a:uLnTx/>
                <a:uFill>
                  <a:solidFill>
                    <a:srgbClr val="FFFFFF"/>
                  </a:solidFill>
                </a:uFill>
                <a:latin typeface="Arial"/>
                <a:ea typeface="DejaVu Sans"/>
                <a:cs typeface="+mn-cs"/>
              </a:rPr>
              <a:t>Convai</a:t>
            </a:r>
            <a:r>
              <a:rPr kumimoji="0" lang="en-US" sz="1800" b="0" i="1" u="none" strike="noStrike" kern="1200" cap="none" spc="-1" normalizeH="0" baseline="0" noProof="0" dirty="0">
                <a:ln>
                  <a:noFill/>
                </a:ln>
                <a:solidFill>
                  <a:srgbClr val="000000"/>
                </a:solidFill>
                <a:effectLst/>
                <a:uLnTx/>
                <a:uFill>
                  <a:solidFill>
                    <a:srgbClr val="FFFFFF"/>
                  </a:solidFill>
                </a:uFill>
                <a:latin typeface="Arial"/>
                <a:ea typeface="DejaVu Sans"/>
                <a:cs typeface="+mn-cs"/>
              </a:rPr>
              <a:t> – persona + </a:t>
            </a:r>
            <a:r>
              <a:rPr kumimoji="0" lang="en-US" sz="2000" b="1" i="1" u="none" strike="noStrike" kern="1200" cap="none" spc="-1" normalizeH="0" baseline="0" noProof="0" dirty="0">
                <a:ln>
                  <a:noFill/>
                </a:ln>
                <a:solidFill>
                  <a:srgbClr val="00B050"/>
                </a:solidFill>
                <a:effectLst/>
                <a:uLnTx/>
                <a:uFill>
                  <a:solidFill>
                    <a:srgbClr val="FFFFFF"/>
                  </a:solidFill>
                </a:uFill>
                <a:latin typeface="Arial"/>
                <a:ea typeface="DejaVu Sans"/>
                <a:cs typeface="+mn-cs"/>
              </a:rPr>
              <a:t>Cornell</a:t>
            </a:r>
            <a:r>
              <a:rPr kumimoji="0" lang="en-US" sz="1800" b="0" i="1" u="none" strike="noStrike" kern="1200" cap="none" spc="-1" normalizeH="0" baseline="0" noProof="0" dirty="0">
                <a:ln>
                  <a:noFill/>
                </a:ln>
                <a:solidFill>
                  <a:srgbClr val="000000"/>
                </a:solidFill>
                <a:effectLst/>
                <a:uLnTx/>
                <a:uFill>
                  <a:solidFill>
                    <a:srgbClr val="FFFFFF"/>
                  </a:solidFill>
                </a:uFill>
                <a:latin typeface="Arial"/>
                <a:ea typeface="DejaVu Sans"/>
                <a:cs typeface="+mn-cs"/>
              </a:rPr>
              <a:t> /</a:t>
            </a:r>
            <a:r>
              <a:rPr kumimoji="0" lang="en-US" sz="1800" b="0" i="1" u="none" strike="noStrike" kern="1200" cap="none" spc="-1" normalizeH="0" baseline="0" noProof="0" dirty="0" err="1">
                <a:ln>
                  <a:noFill/>
                </a:ln>
                <a:solidFill>
                  <a:srgbClr val="000000"/>
                </a:solidFill>
                <a:effectLst/>
                <a:uLnTx/>
                <a:uFill>
                  <a:solidFill>
                    <a:srgbClr val="FFFFFF"/>
                  </a:solidFill>
                </a:uFill>
                <a:latin typeface="Arial"/>
                <a:ea typeface="DejaVu Sans"/>
                <a:cs typeface="+mn-cs"/>
              </a:rPr>
              <a:t>glove+lm</a:t>
            </a:r>
            <a:endParaRPr kumimoji="0" lang="en-US" sz="2800" b="0" i="0" u="none" strike="noStrike" kern="1200" cap="none" spc="-1" normalizeH="0" baseline="0" noProof="0" dirty="0">
              <a:ln>
                <a:noFill/>
              </a:ln>
              <a:solidFill>
                <a:srgbClr val="000000"/>
              </a:solidFill>
              <a:effectLst/>
              <a:uLnTx/>
              <a:uFill>
                <a:solidFill>
                  <a:srgbClr val="FFFFFF"/>
                </a:solidFill>
              </a:uFill>
              <a:latin typeface="Arial"/>
              <a:ea typeface="+mn-ea"/>
              <a:cs typeface="+mn-cs"/>
            </a:endParaRPr>
          </a:p>
        </p:txBody>
      </p:sp>
      <p:sp>
        <p:nvSpPr>
          <p:cNvPr id="213" name="CustomShape 14"/>
          <p:cNvSpPr/>
          <p:nvPr/>
        </p:nvSpPr>
        <p:spPr>
          <a:xfrm>
            <a:off x="8147448" y="3414968"/>
            <a:ext cx="2701080" cy="404280"/>
          </a:xfrm>
          <a:prstGeom prst="roundRect">
            <a:avLst>
              <a:gd name="adj"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1" normalizeH="0" baseline="0" noProof="0">
                <a:ln>
                  <a:noFill/>
                </a:ln>
                <a:solidFill>
                  <a:srgbClr val="000000"/>
                </a:solidFill>
                <a:effectLst/>
                <a:uLnTx/>
                <a:uFill>
                  <a:solidFill>
                    <a:srgbClr val="FFFFFF"/>
                  </a:solidFill>
                </a:uFill>
                <a:latin typeface="Arial"/>
                <a:ea typeface="DejaVu Sans"/>
                <a:cs typeface="+mn-cs"/>
              </a:rPr>
              <a:t>35.16</a:t>
            </a:r>
            <a:endParaRPr kumimoji="0" lang="en-US" sz="2800" b="0" i="0" u="none" strike="noStrike" kern="1200" cap="none" spc="-1" normalizeH="0" baseline="0" noProof="0">
              <a:ln>
                <a:noFill/>
              </a:ln>
              <a:solidFill>
                <a:srgbClr val="000000"/>
              </a:solidFill>
              <a:effectLst/>
              <a:uLnTx/>
              <a:uFill>
                <a:solidFill>
                  <a:srgbClr val="FFFFFF"/>
                </a:solidFill>
              </a:uFill>
              <a:latin typeface="Arial"/>
              <a:ea typeface="+mn-ea"/>
              <a:cs typeface="+mn-cs"/>
            </a:endParaRPr>
          </a:p>
        </p:txBody>
      </p:sp>
      <p:sp>
        <p:nvSpPr>
          <p:cNvPr id="214" name="CustomShape 15"/>
          <p:cNvSpPr/>
          <p:nvPr/>
        </p:nvSpPr>
        <p:spPr>
          <a:xfrm>
            <a:off x="8147448" y="4001048"/>
            <a:ext cx="2701080" cy="580080"/>
          </a:xfrm>
          <a:prstGeom prst="roundRect">
            <a:avLst>
              <a:gd name="adj" fmla="val 16667"/>
            </a:avLst>
          </a:prstGeom>
          <a:solidFill>
            <a:srgbClr val="00B05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1" normalizeH="0" baseline="0" noProof="0">
                <a:ln>
                  <a:noFill/>
                </a:ln>
                <a:solidFill>
                  <a:srgbClr val="000000"/>
                </a:solidFill>
                <a:effectLst/>
                <a:uLnTx/>
                <a:uFill>
                  <a:solidFill>
                    <a:srgbClr val="FFFFFF"/>
                  </a:solidFill>
                </a:uFill>
                <a:latin typeface="Arial"/>
                <a:ea typeface="DejaVu Sans"/>
                <a:cs typeface="+mn-cs"/>
              </a:rPr>
              <a:t>34.12</a:t>
            </a:r>
            <a:endParaRPr kumimoji="0" lang="en-US" sz="2800" b="0" i="0" u="none" strike="noStrike" kern="1200" cap="none" spc="-1" normalizeH="0" baseline="0" noProof="0">
              <a:ln>
                <a:noFill/>
              </a:ln>
              <a:solidFill>
                <a:srgbClr val="000000"/>
              </a:solidFill>
              <a:effectLst/>
              <a:uLnTx/>
              <a:uFill>
                <a:solidFill>
                  <a:srgbClr val="FFFFFF"/>
                </a:solidFill>
              </a:uFill>
              <a:latin typeface="Arial"/>
              <a:ea typeface="+mn-ea"/>
              <a:cs typeface="+mn-cs"/>
            </a:endParaRPr>
          </a:p>
        </p:txBody>
      </p:sp>
      <p:sp>
        <p:nvSpPr>
          <p:cNvPr id="215" name="CustomShape 16"/>
          <p:cNvSpPr/>
          <p:nvPr/>
        </p:nvSpPr>
        <p:spPr>
          <a:xfrm>
            <a:off x="4799856" y="1042800"/>
            <a:ext cx="2904120" cy="51399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 normalizeH="0" baseline="0" noProof="0" dirty="0">
                <a:ln>
                  <a:noFill/>
                </a:ln>
                <a:solidFill>
                  <a:srgbClr val="D16349">
                    <a:lumMod val="75000"/>
                  </a:srgbClr>
                </a:solidFill>
                <a:effectLst/>
                <a:uLnTx/>
                <a:uFill>
                  <a:solidFill>
                    <a:srgbClr val="FFFFFF"/>
                  </a:solidFill>
                </a:uFill>
                <a:latin typeface="Arial"/>
                <a:ea typeface="DejaVu Sans"/>
                <a:cs typeface="+mn-cs"/>
              </a:rPr>
              <a:t>Score-Progression</a:t>
            </a:r>
            <a:endParaRPr kumimoji="0" lang="en-US" sz="1800" b="0" i="0" u="none" strike="noStrike" kern="1200" cap="none" spc="-1" normalizeH="0" baseline="0" noProof="0" dirty="0">
              <a:ln>
                <a:noFill/>
              </a:ln>
              <a:solidFill>
                <a:srgbClr val="D16349">
                  <a:lumMod val="75000"/>
                </a:srgbClr>
              </a:solidFill>
              <a:effectLst/>
              <a:uLnTx/>
              <a:uFill>
                <a:solidFill>
                  <a:srgbClr val="FFFFFF"/>
                </a:solidFill>
              </a:uFill>
              <a:latin typeface="Arial"/>
              <a:ea typeface="+mn-ea"/>
              <a:cs typeface="+mn-cs"/>
            </a:endParaRPr>
          </a:p>
        </p:txBody>
      </p:sp>
      <p:sp>
        <p:nvSpPr>
          <p:cNvPr id="216" name="CustomShape 17"/>
          <p:cNvSpPr/>
          <p:nvPr/>
        </p:nvSpPr>
        <p:spPr>
          <a:xfrm>
            <a:off x="5070512" y="3431168"/>
            <a:ext cx="2701080" cy="404280"/>
          </a:xfrm>
          <a:prstGeom prst="roundRect">
            <a:avLst>
              <a:gd name="adj"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1" normalizeH="0" baseline="0" noProof="0">
                <a:ln>
                  <a:noFill/>
                </a:ln>
                <a:solidFill>
                  <a:srgbClr val="000000"/>
                </a:solidFill>
                <a:effectLst/>
                <a:uLnTx/>
                <a:uFill>
                  <a:solidFill>
                    <a:srgbClr val="FFFFFF"/>
                  </a:solidFill>
                </a:uFill>
                <a:latin typeface="Arial"/>
                <a:ea typeface="DejaVu Sans"/>
                <a:cs typeface="+mn-cs"/>
              </a:rPr>
              <a:t>base model + highway</a:t>
            </a:r>
            <a:endParaRPr kumimoji="0" lang="en-US" sz="2800" b="0" i="0" u="none" strike="noStrike" kern="1200" cap="none" spc="-1" normalizeH="0" baseline="0" noProof="0">
              <a:ln>
                <a:noFill/>
              </a:ln>
              <a:solidFill>
                <a:srgbClr val="000000"/>
              </a:solidFill>
              <a:effectLst/>
              <a:uLnTx/>
              <a:uFill>
                <a:solidFill>
                  <a:srgbClr val="FFFFFF"/>
                </a:solidFill>
              </a:uFill>
              <a:latin typeface="Arial"/>
              <a:ea typeface="+mn-ea"/>
              <a:cs typeface="+mn-cs"/>
            </a:endParaRPr>
          </a:p>
        </p:txBody>
      </p:sp>
      <p:sp>
        <p:nvSpPr>
          <p:cNvPr id="217" name="CustomShape 18"/>
          <p:cNvSpPr/>
          <p:nvPr/>
        </p:nvSpPr>
        <p:spPr>
          <a:xfrm>
            <a:off x="5093552" y="4014728"/>
            <a:ext cx="2701080" cy="566400"/>
          </a:xfrm>
          <a:prstGeom prst="roundRect">
            <a:avLst>
              <a:gd name="adj"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1" normalizeH="0" baseline="0" noProof="0">
                <a:ln>
                  <a:noFill/>
                </a:ln>
                <a:solidFill>
                  <a:srgbClr val="000000"/>
                </a:solidFill>
                <a:effectLst/>
                <a:uLnTx/>
                <a:uFill>
                  <a:solidFill>
                    <a:srgbClr val="FFFFFF"/>
                  </a:solidFill>
                </a:uFill>
                <a:latin typeface="Arial"/>
                <a:ea typeface="DejaVu Sans"/>
                <a:cs typeface="+mn-cs"/>
              </a:rPr>
              <a:t>base model + highway</a:t>
            </a:r>
            <a:endParaRPr kumimoji="0" lang="en-US" sz="2800" b="0" i="0" u="none" strike="noStrike" kern="1200" cap="none" spc="-1" normalizeH="0" baseline="0" noProof="0">
              <a:ln>
                <a:noFill/>
              </a:ln>
              <a:solidFill>
                <a:srgbClr val="000000"/>
              </a:solidFill>
              <a:effectLst/>
              <a:uLnTx/>
              <a:uFill>
                <a:solidFill>
                  <a:srgbClr val="FFFFFF"/>
                </a:solidFill>
              </a:uFill>
              <a:latin typeface="Arial"/>
              <a:ea typeface="+mn-ea"/>
              <a:cs typeface="+mn-cs"/>
            </a:endParaRPr>
          </a:p>
        </p:txBody>
      </p:sp>
      <p:sp>
        <p:nvSpPr>
          <p:cNvPr id="218" name="CustomShape 19"/>
          <p:cNvSpPr/>
          <p:nvPr/>
        </p:nvSpPr>
        <p:spPr>
          <a:xfrm>
            <a:off x="952920" y="4933080"/>
            <a:ext cx="2701080" cy="431280"/>
          </a:xfrm>
          <a:prstGeom prst="roundRect">
            <a:avLst>
              <a:gd name="adj" fmla="val 16667"/>
            </a:avLst>
          </a:prstGeom>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 normalizeH="0" baseline="0" noProof="0" dirty="0">
                <a:ln>
                  <a:noFill/>
                </a:ln>
                <a:solidFill>
                  <a:srgbClr val="FFFFFF"/>
                </a:solidFill>
                <a:effectLst/>
                <a:uLnTx/>
                <a:uFill>
                  <a:solidFill>
                    <a:srgbClr val="FFFFFF"/>
                  </a:solidFill>
                </a:uFill>
                <a:latin typeface="Arial"/>
                <a:ea typeface="DejaVu Sans"/>
                <a:cs typeface="+mn-cs"/>
              </a:rPr>
              <a:t>Novelty:</a:t>
            </a:r>
            <a:endParaRPr kumimoji="0" lang="en-US" sz="2000" b="0" i="0" u="none" strike="noStrike" kern="1200" cap="none" spc="-1" normalizeH="0" baseline="0" noProof="0" dirty="0">
              <a:ln>
                <a:noFill/>
              </a:ln>
              <a:solidFill>
                <a:srgbClr val="000000"/>
              </a:solidFill>
              <a:effectLst/>
              <a:uLnTx/>
              <a:uFill>
                <a:solidFill>
                  <a:srgbClr val="FFFFFF"/>
                </a:solidFill>
              </a:uFill>
              <a:latin typeface="Arial"/>
              <a:ea typeface="+mn-ea"/>
              <a:cs typeface="+mn-cs"/>
            </a:endParaRPr>
          </a:p>
        </p:txBody>
      </p:sp>
      <p:sp>
        <p:nvSpPr>
          <p:cNvPr id="219" name="CustomShape 20"/>
          <p:cNvSpPr/>
          <p:nvPr/>
        </p:nvSpPr>
        <p:spPr>
          <a:xfrm>
            <a:off x="952920" y="5455080"/>
            <a:ext cx="2701080" cy="404280"/>
          </a:xfrm>
          <a:prstGeom prst="roundRect">
            <a:avLst>
              <a:gd name="adj"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1" normalizeH="0" baseline="0" noProof="0" dirty="0">
                <a:ln>
                  <a:noFill/>
                </a:ln>
                <a:solidFill>
                  <a:srgbClr val="000000"/>
                </a:solidFill>
                <a:effectLst/>
                <a:uLnTx/>
                <a:uFill>
                  <a:solidFill>
                    <a:srgbClr val="FFFFFF"/>
                  </a:solidFill>
                </a:uFill>
                <a:latin typeface="Arial"/>
                <a:ea typeface="DejaVu Sans"/>
                <a:cs typeface="+mn-cs"/>
              </a:rPr>
              <a:t>Architecture – Highway</a:t>
            </a:r>
            <a:endParaRPr kumimoji="0" lang="en-US" sz="1800" b="0" i="0" u="none" strike="noStrike" kern="1200" cap="none" spc="-1" normalizeH="0" baseline="0" noProof="0" dirty="0">
              <a:ln>
                <a:noFill/>
              </a:ln>
              <a:solidFill>
                <a:srgbClr val="000000"/>
              </a:solidFill>
              <a:effectLst/>
              <a:uLnTx/>
              <a:uFill>
                <a:solidFill>
                  <a:srgbClr val="FFFFFF"/>
                </a:solidFill>
              </a:uFill>
              <a:latin typeface="Arial"/>
              <a:ea typeface="+mn-ea"/>
              <a:cs typeface="+mn-cs"/>
            </a:endParaRPr>
          </a:p>
        </p:txBody>
      </p:sp>
      <p:sp>
        <p:nvSpPr>
          <p:cNvPr id="220" name="CustomShape 21"/>
          <p:cNvSpPr/>
          <p:nvPr/>
        </p:nvSpPr>
        <p:spPr>
          <a:xfrm>
            <a:off x="3765600" y="5455080"/>
            <a:ext cx="2701080" cy="404280"/>
          </a:xfrm>
          <a:prstGeom prst="roundRect">
            <a:avLst>
              <a:gd name="adj"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1" normalizeH="0" baseline="0" noProof="0">
                <a:ln>
                  <a:noFill/>
                </a:ln>
                <a:solidFill>
                  <a:srgbClr val="000000"/>
                </a:solidFill>
                <a:effectLst/>
                <a:uLnTx/>
                <a:uFill>
                  <a:solidFill>
                    <a:srgbClr val="FFFFFF"/>
                  </a:solidFill>
                </a:uFill>
                <a:latin typeface="Arial"/>
                <a:ea typeface="DejaVu Sans"/>
                <a:cs typeface="+mn-cs"/>
              </a:rPr>
              <a:t>Input – Language Model</a:t>
            </a:r>
            <a:endParaRPr kumimoji="0" lang="en-US" sz="1800" b="0" i="0" u="none" strike="noStrike" kern="1200" cap="none" spc="-1" normalizeH="0" baseline="0" noProof="0">
              <a:ln>
                <a:noFill/>
              </a:ln>
              <a:solidFill>
                <a:srgbClr val="000000"/>
              </a:solidFill>
              <a:effectLst/>
              <a:uLnTx/>
              <a:uFill>
                <a:solidFill>
                  <a:srgbClr val="FFFFFF"/>
                </a:solidFill>
              </a:uFill>
              <a:latin typeface="Arial"/>
              <a:ea typeface="+mn-ea"/>
              <a:cs typeface="+mn-cs"/>
            </a:endParaRPr>
          </a:p>
        </p:txBody>
      </p:sp>
      <p:sp>
        <p:nvSpPr>
          <p:cNvPr id="221" name="CustomShape 22"/>
          <p:cNvSpPr/>
          <p:nvPr/>
        </p:nvSpPr>
        <p:spPr>
          <a:xfrm>
            <a:off x="6692040" y="5455080"/>
            <a:ext cx="4876568" cy="404280"/>
          </a:xfrm>
          <a:prstGeom prst="roundRect">
            <a:avLst>
              <a:gd name="adj"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1" normalizeH="0" baseline="0" noProof="0">
                <a:ln>
                  <a:noFill/>
                </a:ln>
                <a:solidFill>
                  <a:srgbClr val="000000"/>
                </a:solidFill>
                <a:effectLst/>
                <a:uLnTx/>
                <a:uFill>
                  <a:solidFill>
                    <a:srgbClr val="FFFFFF"/>
                  </a:solidFill>
                </a:uFill>
                <a:latin typeface="Arial"/>
                <a:ea typeface="DejaVu Sans"/>
                <a:cs typeface="+mn-cs"/>
              </a:rPr>
              <a:t>Training strategy – Make use of external  data</a:t>
            </a:r>
            <a:endParaRPr kumimoji="0" lang="en-US" sz="1800" b="0" i="0" u="none" strike="noStrike" kern="1200" cap="none" spc="-1" normalizeH="0" baseline="0" noProof="0">
              <a:ln>
                <a:noFill/>
              </a:ln>
              <a:solidFill>
                <a:srgbClr val="000000"/>
              </a:solidFill>
              <a:effectLst/>
              <a:uLnTx/>
              <a:uFill>
                <a:solidFill>
                  <a:srgbClr val="FFFFFF"/>
                </a:solidFill>
              </a:uFill>
              <a:latin typeface="Arial"/>
              <a:ea typeface="+mn-ea"/>
              <a:cs typeface="+mn-cs"/>
            </a:endParaRPr>
          </a:p>
        </p:txBody>
      </p:sp>
      <p:cxnSp>
        <p:nvCxnSpPr>
          <p:cNvPr id="30" name="Straight Connector 29"/>
          <p:cNvCxnSpPr/>
          <p:nvPr/>
        </p:nvCxnSpPr>
        <p:spPr>
          <a:xfrm>
            <a:off x="263352" y="836712"/>
            <a:ext cx="11665296" cy="0"/>
          </a:xfrm>
          <a:prstGeom prst="line">
            <a:avLst/>
          </a:prstGeom>
        </p:spPr>
        <p:style>
          <a:lnRef idx="1">
            <a:schemeClr val="accent1"/>
          </a:lnRef>
          <a:fillRef idx="0">
            <a:schemeClr val="accent1"/>
          </a:fillRef>
          <a:effectRef idx="0">
            <a:schemeClr val="accent1"/>
          </a:effectRef>
          <a:fontRef idx="minor">
            <a:schemeClr val="tx1"/>
          </a:fontRef>
        </p:style>
      </p:cxnSp>
      <p:pic>
        <p:nvPicPr>
          <p:cNvPr id="31" name="Picture 2" descr="E:\EXL-Logomm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82525" y="237435"/>
            <a:ext cx="874115" cy="599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704122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CustomShape 1"/>
          <p:cNvSpPr/>
          <p:nvPr/>
        </p:nvSpPr>
        <p:spPr>
          <a:xfrm>
            <a:off x="609480" y="251352"/>
            <a:ext cx="9623520" cy="58536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1" normalizeH="0" baseline="0" noProof="0" dirty="0">
                <a:ln>
                  <a:noFill/>
                </a:ln>
                <a:solidFill>
                  <a:srgbClr val="D16349">
                    <a:lumMod val="75000"/>
                  </a:srgbClr>
                </a:solidFill>
                <a:effectLst/>
                <a:uLnTx/>
                <a:uFill>
                  <a:solidFill>
                    <a:srgbClr val="FFFFFF"/>
                  </a:solidFill>
                </a:uFill>
                <a:latin typeface="Arial"/>
                <a:ea typeface="+mn-ea"/>
                <a:cs typeface="+mn-cs"/>
              </a:rPr>
              <a:t>Thank you!</a:t>
            </a:r>
            <a:endParaRPr kumimoji="0" lang="en-US" sz="1800" b="0" i="0" u="none" strike="noStrike" kern="1200" cap="none" spc="-1" normalizeH="0" baseline="0" noProof="0" dirty="0">
              <a:ln>
                <a:noFill/>
              </a:ln>
              <a:solidFill>
                <a:srgbClr val="D16349">
                  <a:lumMod val="75000"/>
                </a:srgbClr>
              </a:solidFill>
              <a:effectLst/>
              <a:uLnTx/>
              <a:uFill>
                <a:solidFill>
                  <a:srgbClr val="FFFFFF"/>
                </a:solidFill>
              </a:uFill>
              <a:latin typeface="Arial"/>
              <a:ea typeface="+mn-ea"/>
              <a:cs typeface="+mn-cs"/>
            </a:endParaRPr>
          </a:p>
        </p:txBody>
      </p:sp>
      <p:sp>
        <p:nvSpPr>
          <p:cNvPr id="201" name="CustomShape 2"/>
          <p:cNvSpPr/>
          <p:nvPr/>
        </p:nvSpPr>
        <p:spPr>
          <a:xfrm>
            <a:off x="952920" y="1019520"/>
            <a:ext cx="10051200" cy="3606480"/>
          </a:xfrm>
          <a:prstGeom prst="roundRect">
            <a:avLst>
              <a:gd name="adj" fmla="val 4926"/>
            </a:avLst>
          </a:prstGeom>
          <a:solidFill>
            <a:schemeClr val="bg1">
              <a:lumMod val="95000"/>
            </a:schemeClr>
          </a:solidFill>
          <a:ln>
            <a:solidFill>
              <a:schemeClr val="tx2"/>
            </a:solidFill>
            <a:round/>
          </a:ln>
        </p:spPr>
        <p:style>
          <a:lnRef idx="2">
            <a:schemeClr val="accent1">
              <a:shade val="50000"/>
            </a:schemeClr>
          </a:lnRef>
          <a:fillRef idx="1">
            <a:schemeClr val="accent1"/>
          </a:fillRef>
          <a:effectRef idx="0">
            <a:schemeClr val="accent1"/>
          </a:effectRef>
          <a:fontRef idx="minor"/>
        </p:style>
      </p:sp>
      <p:cxnSp>
        <p:nvCxnSpPr>
          <p:cNvPr id="30" name="Straight Connector 29"/>
          <p:cNvCxnSpPr/>
          <p:nvPr/>
        </p:nvCxnSpPr>
        <p:spPr>
          <a:xfrm>
            <a:off x="263352" y="836712"/>
            <a:ext cx="11665296"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1343471" y="1340768"/>
            <a:ext cx="9011055"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prstClr val="black"/>
                </a:solidFill>
                <a:effectLst/>
                <a:uLnTx/>
                <a:uFillTx/>
                <a:latin typeface="Georgia"/>
                <a:ea typeface="+mn-ea"/>
                <a:cs typeface="+mn-cs"/>
              </a:rPr>
              <a:t>Email-Office: mohd.alam@exlservice.com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prstClr val="black"/>
                </a:solidFill>
                <a:effectLst/>
                <a:uLnTx/>
                <a:uFillTx/>
                <a:latin typeface="Georgia"/>
                <a:ea typeface="+mn-ea"/>
                <a:cs typeface="+mn-cs"/>
              </a:rPr>
              <a:t>Email-Personal: malam.shadab@gmail.com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err="1">
                <a:ln>
                  <a:noFill/>
                </a:ln>
                <a:solidFill>
                  <a:prstClr val="black"/>
                </a:solidFill>
                <a:effectLst/>
                <a:uLnTx/>
                <a:uFillTx/>
                <a:latin typeface="Georgia"/>
                <a:ea typeface="+mn-ea"/>
                <a:cs typeface="+mn-cs"/>
              </a:rPr>
              <a:t>Kaggle</a:t>
            </a:r>
            <a:r>
              <a:rPr kumimoji="0" lang="en-AU" sz="2400" b="0" i="0" u="none" strike="noStrike" kern="1200" cap="none" spc="0" normalizeH="0" baseline="0" noProof="0" dirty="0">
                <a:ln>
                  <a:noFill/>
                </a:ln>
                <a:solidFill>
                  <a:prstClr val="black"/>
                </a:solidFill>
                <a:effectLst/>
                <a:uLnTx/>
                <a:uFillTx/>
                <a:latin typeface="Georgia"/>
                <a:ea typeface="+mn-ea"/>
                <a:cs typeface="+mn-cs"/>
              </a:rPr>
              <a:t>: </a:t>
            </a:r>
            <a:r>
              <a:rPr kumimoji="0" lang="en-AU" sz="2400" b="0" i="0" u="none" strike="noStrike" kern="1200" cap="none" spc="0" normalizeH="0" baseline="0" noProof="0" dirty="0">
                <a:ln>
                  <a:noFill/>
                </a:ln>
                <a:solidFill>
                  <a:prstClr val="black"/>
                </a:solidFill>
                <a:effectLst/>
                <a:uLnTx/>
                <a:uFillTx/>
                <a:latin typeface="Georgia"/>
                <a:ea typeface="+mn-ea"/>
                <a:cs typeface="+mn-cs"/>
                <a:hlinkClick r:id="rId3"/>
              </a:rPr>
              <a:t>https://www.kaggle.com/outliar</a:t>
            </a:r>
            <a:endParaRPr kumimoji="0" lang="en-AU" sz="2400" b="0" i="0" u="none" strike="noStrike" kern="1200" cap="none" spc="0" normalizeH="0" baseline="0" noProof="0" dirty="0">
              <a:ln>
                <a:noFill/>
              </a:ln>
              <a:solidFill>
                <a:prstClr val="black"/>
              </a:solidFill>
              <a:effectLst/>
              <a:uLnTx/>
              <a:uFillTx/>
              <a:latin typeface="Georgi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err="1">
                <a:ln>
                  <a:noFill/>
                </a:ln>
                <a:solidFill>
                  <a:prstClr val="black"/>
                </a:solidFill>
                <a:effectLst/>
                <a:uLnTx/>
                <a:uFillTx/>
                <a:latin typeface="Georgia"/>
                <a:ea typeface="+mn-ea"/>
                <a:cs typeface="+mn-cs"/>
              </a:rPr>
              <a:t>Github</a:t>
            </a:r>
            <a:r>
              <a:rPr kumimoji="0" lang="en-AU" sz="2400" b="0" i="0" u="none" strike="noStrike" kern="1200" cap="none" spc="0" normalizeH="0" baseline="0" noProof="0" dirty="0">
                <a:ln>
                  <a:noFill/>
                </a:ln>
                <a:solidFill>
                  <a:prstClr val="black"/>
                </a:solidFill>
                <a:effectLst/>
                <a:uLnTx/>
                <a:uFillTx/>
                <a:latin typeface="Georgia"/>
                <a:ea typeface="+mn-ea"/>
                <a:cs typeface="+mn-cs"/>
              </a:rPr>
              <a:t>: </a:t>
            </a:r>
            <a:r>
              <a:rPr kumimoji="0" lang="en-AU" sz="2400" b="0" i="0" u="none" strike="noStrike" kern="1200" cap="none" spc="0" normalizeH="0" baseline="0" noProof="0" dirty="0">
                <a:ln>
                  <a:noFill/>
                </a:ln>
                <a:solidFill>
                  <a:prstClr val="black"/>
                </a:solidFill>
                <a:effectLst/>
                <a:uLnTx/>
                <a:uFillTx/>
                <a:latin typeface="Georgia"/>
                <a:ea typeface="+mn-ea"/>
                <a:cs typeface="+mn-cs"/>
                <a:hlinkClick r:id="rId4"/>
              </a:rPr>
              <a:t>https://github.com/codesrepo</a:t>
            </a:r>
            <a:endParaRPr kumimoji="0" lang="en-AU" sz="2400" b="0" i="0" u="none" strike="noStrike" kern="1200" cap="none" spc="0" normalizeH="0" baseline="0" noProof="0" dirty="0">
              <a:ln>
                <a:noFill/>
              </a:ln>
              <a:solidFill>
                <a:prstClr val="black"/>
              </a:solidFill>
              <a:effectLst/>
              <a:uLnTx/>
              <a:uFillTx/>
              <a:latin typeface="Georgi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prstClr val="black"/>
                </a:solidFill>
                <a:effectLst/>
                <a:uLnTx/>
                <a:uFillTx/>
                <a:latin typeface="Georgia"/>
                <a:ea typeface="+mn-ea"/>
                <a:cs typeface="+mn-cs"/>
              </a:rPr>
              <a:t>Phone +91-991058394</a:t>
            </a:r>
            <a:endParaRPr kumimoji="0" lang="en-US" sz="2400" b="0" i="0" u="none" strike="noStrike" kern="1200" cap="none" spc="-1" normalizeH="0" baseline="0" noProof="0" dirty="0">
              <a:ln>
                <a:noFill/>
              </a:ln>
              <a:solidFill>
                <a:srgbClr val="000000"/>
              </a:solidFill>
              <a:effectLst/>
              <a:uLnTx/>
              <a:uFill>
                <a:solidFill>
                  <a:srgbClr val="FFFFFF"/>
                </a:solidFill>
              </a:uFill>
              <a:latin typeface="Arial"/>
              <a:ea typeface="+mn-ea"/>
              <a:cs typeface="+mn-cs"/>
            </a:endParaRPr>
          </a:p>
        </p:txBody>
      </p:sp>
      <p:pic>
        <p:nvPicPr>
          <p:cNvPr id="12" name="Picture 2" descr="E:\EXL-Logommm.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82525" y="237435"/>
            <a:ext cx="874115" cy="599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913573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7"/>
          <p:cNvSpPr txBox="1"/>
          <p:nvPr/>
        </p:nvSpPr>
        <p:spPr>
          <a:xfrm>
            <a:off x="2038440" y="2202480"/>
            <a:ext cx="8394840" cy="882720"/>
          </a:xfrm>
          <a:prstGeom prst="rect">
            <a:avLst/>
          </a:prstGeom>
          <a:noFill/>
          <a:ln>
            <a:noFill/>
          </a:ln>
        </p:spPr>
        <p:txBody>
          <a:bodyPr spcFirstLastPara="1" wrap="square" lIns="91425" tIns="45700" rIns="91425" bIns="45700" anchor="ctr" anchorCtr="0">
            <a:noAutofit/>
          </a:bodyPr>
          <a:lstStyle/>
          <a:p>
            <a:pPr>
              <a:buClr>
                <a:srgbClr val="000000"/>
              </a:buClr>
            </a:pPr>
            <a:r>
              <a:rPr lang="en-US" sz="4400" b="1" kern="0">
                <a:solidFill>
                  <a:srgbClr val="000000"/>
                </a:solidFill>
                <a:latin typeface="Arial"/>
                <a:ea typeface="Arial"/>
                <a:cs typeface="Arial"/>
                <a:sym typeface="Arial"/>
              </a:rPr>
              <a:t>ADAPT Centre Submission to the ConvAI2 Challenge</a:t>
            </a:r>
            <a:endParaRPr sz="4400" kern="0">
              <a:solidFill>
                <a:srgbClr val="000000"/>
              </a:solidFill>
              <a:latin typeface="Arial"/>
              <a:ea typeface="Arial"/>
              <a:cs typeface="Arial"/>
              <a:sym typeface="Arial"/>
            </a:endParaRPr>
          </a:p>
        </p:txBody>
      </p:sp>
      <p:sp>
        <p:nvSpPr>
          <p:cNvPr id="117" name="Google Shape;117;p27"/>
          <p:cNvSpPr txBox="1"/>
          <p:nvPr/>
        </p:nvSpPr>
        <p:spPr>
          <a:xfrm>
            <a:off x="2038440" y="3219480"/>
            <a:ext cx="6400440" cy="572760"/>
          </a:xfrm>
          <a:prstGeom prst="rect">
            <a:avLst/>
          </a:prstGeom>
          <a:noFill/>
          <a:ln>
            <a:noFill/>
          </a:ln>
        </p:spPr>
        <p:txBody>
          <a:bodyPr spcFirstLastPara="1" wrap="square" lIns="91425" tIns="45700" rIns="91425" bIns="45700" anchor="t" anchorCtr="0">
            <a:noAutofit/>
          </a:bodyPr>
          <a:lstStyle/>
          <a:p>
            <a:pPr>
              <a:buClr>
                <a:srgbClr val="000000"/>
              </a:buClr>
            </a:pPr>
            <a:r>
              <a:rPr lang="en-US" sz="2500" kern="0">
                <a:solidFill>
                  <a:srgbClr val="000000"/>
                </a:solidFill>
                <a:latin typeface="Arial"/>
                <a:ea typeface="Arial"/>
                <a:cs typeface="Arial"/>
                <a:sym typeface="Arial"/>
              </a:rPr>
              <a:t>Christian Saam TCD, Henry Elder DCU</a:t>
            </a:r>
            <a:endParaRPr sz="2500" kern="0">
              <a:solidFill>
                <a:srgbClr val="000000"/>
              </a:solidFill>
              <a:latin typeface="Arial"/>
              <a:ea typeface="Arial"/>
              <a:cs typeface="Arial"/>
              <a:sym typeface="Arial"/>
            </a:endParaRPr>
          </a:p>
        </p:txBody>
      </p:sp>
      <p:sp>
        <p:nvSpPr>
          <p:cNvPr id="118" name="Google Shape;118;p27"/>
          <p:cNvSpPr/>
          <p:nvPr/>
        </p:nvSpPr>
        <p:spPr>
          <a:xfrm>
            <a:off x="2777160" y="6568920"/>
            <a:ext cx="8212320" cy="679680"/>
          </a:xfrm>
          <a:prstGeom prst="rect">
            <a:avLst/>
          </a:prstGeom>
          <a:noFill/>
          <a:ln>
            <a:noFill/>
          </a:ln>
        </p:spPr>
        <p:txBody>
          <a:bodyPr spcFirstLastPara="1" wrap="square" lIns="63350" tIns="63350" rIns="129225" bIns="63350" anchor="t" anchorCtr="0">
            <a:noAutofit/>
          </a:bodyPr>
          <a:lstStyle/>
          <a:p>
            <a:pPr marL="1440" indent="-1080">
              <a:buClr>
                <a:srgbClr val="000000"/>
              </a:buClr>
            </a:pPr>
            <a:r>
              <a:rPr lang="en-US" sz="800" kern="0">
                <a:solidFill>
                  <a:srgbClr val="FFFFFF"/>
                </a:solidFill>
                <a:latin typeface="Arial"/>
                <a:ea typeface="Arial"/>
                <a:cs typeface="Arial"/>
                <a:sym typeface="Arial"/>
              </a:rPr>
              <a:t>The ADAPT Centre is funded under the SFI Research Centres Programme (Grant 13/RC/2106) and is co-funded under the European Regional Development Fund.</a:t>
            </a:r>
            <a:endParaRPr sz="800" kern="0">
              <a:solidFill>
                <a:srgbClr val="000000"/>
              </a:solidFill>
              <a:latin typeface="Arial"/>
              <a:ea typeface="Arial"/>
              <a:cs typeface="Arial"/>
              <a:sym typeface="Arial"/>
            </a:endParaRPr>
          </a:p>
        </p:txBody>
      </p:sp>
      <p:pic>
        <p:nvPicPr>
          <p:cNvPr id="119" name="Google Shape;119;p27"/>
          <p:cNvPicPr preferRelativeResize="0"/>
          <p:nvPr/>
        </p:nvPicPr>
        <p:blipFill rotWithShape="1">
          <a:blip r:embed="rId3">
            <a:alphaModFix/>
          </a:blip>
          <a:srcRect/>
          <a:stretch/>
        </p:blipFill>
        <p:spPr>
          <a:xfrm>
            <a:off x="7935240" y="6278760"/>
            <a:ext cx="2597040" cy="274320"/>
          </a:xfrm>
          <a:prstGeom prst="rect">
            <a:avLst/>
          </a:prstGeom>
          <a:noFill/>
          <a:ln>
            <a:noFill/>
          </a:ln>
        </p:spPr>
      </p:pic>
    </p:spTree>
    <p:extLst>
      <p:ext uri="{BB962C8B-B14F-4D97-AF65-F5344CB8AC3E}">
        <p14:creationId xmlns:p14="http://schemas.microsoft.com/office/powerpoint/2010/main" val="27559681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Google Shape;124;p28"/>
          <p:cNvPicPr preferRelativeResize="0"/>
          <p:nvPr/>
        </p:nvPicPr>
        <p:blipFill>
          <a:blip r:embed="rId3">
            <a:alphaModFix/>
          </a:blip>
          <a:stretch>
            <a:fillRect/>
          </a:stretch>
        </p:blipFill>
        <p:spPr>
          <a:xfrm>
            <a:off x="2377976" y="853975"/>
            <a:ext cx="7210425" cy="5791200"/>
          </a:xfrm>
          <a:prstGeom prst="rect">
            <a:avLst/>
          </a:prstGeom>
          <a:noFill/>
          <a:ln>
            <a:noFill/>
          </a:ln>
        </p:spPr>
      </p:pic>
      <p:sp>
        <p:nvSpPr>
          <p:cNvPr id="125" name="Google Shape;125;p28"/>
          <p:cNvSpPr txBox="1"/>
          <p:nvPr/>
        </p:nvSpPr>
        <p:spPr>
          <a:xfrm>
            <a:off x="1767000" y="0"/>
            <a:ext cx="7398600" cy="740400"/>
          </a:xfrm>
          <a:prstGeom prst="rect">
            <a:avLst/>
          </a:prstGeom>
          <a:noFill/>
          <a:ln>
            <a:noFill/>
          </a:ln>
        </p:spPr>
        <p:txBody>
          <a:bodyPr spcFirstLastPara="1" wrap="square" lIns="91425" tIns="91425" rIns="91425" bIns="91425" anchor="ctr" anchorCtr="0">
            <a:noAutofit/>
          </a:bodyPr>
          <a:lstStyle/>
          <a:p>
            <a:pPr>
              <a:buClr>
                <a:srgbClr val="000000"/>
              </a:buClr>
            </a:pPr>
            <a:r>
              <a:rPr lang="en-US" sz="2400" b="1" kern="0">
                <a:solidFill>
                  <a:srgbClr val="FFFFFF"/>
                </a:solidFill>
                <a:latin typeface="Arial"/>
                <a:cs typeface="Arial"/>
                <a:sym typeface="Arial"/>
              </a:rPr>
              <a:t>Our Bot</a:t>
            </a:r>
            <a:endParaRPr sz="2400" kern="0">
              <a:solidFill>
                <a:srgbClr val="000000"/>
              </a:solidFill>
              <a:latin typeface="Arial"/>
              <a:ea typeface="Arial"/>
              <a:cs typeface="Arial"/>
              <a:sym typeface="Arial"/>
            </a:endParaRPr>
          </a:p>
        </p:txBody>
      </p:sp>
    </p:spTree>
    <p:extLst>
      <p:ext uri="{BB962C8B-B14F-4D97-AF65-F5344CB8AC3E}">
        <p14:creationId xmlns:p14="http://schemas.microsoft.com/office/powerpoint/2010/main" val="4825602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9"/>
          <p:cNvSpPr txBox="1"/>
          <p:nvPr/>
        </p:nvSpPr>
        <p:spPr>
          <a:xfrm>
            <a:off x="1767000" y="0"/>
            <a:ext cx="7398720" cy="740520"/>
          </a:xfrm>
          <a:prstGeom prst="rect">
            <a:avLst/>
          </a:prstGeom>
          <a:noFill/>
          <a:ln>
            <a:noFill/>
          </a:ln>
        </p:spPr>
        <p:txBody>
          <a:bodyPr spcFirstLastPara="1" wrap="square" lIns="91425" tIns="91425" rIns="91425" bIns="91425" anchor="ctr" anchorCtr="0">
            <a:noAutofit/>
          </a:bodyPr>
          <a:lstStyle/>
          <a:p>
            <a:pPr>
              <a:buClr>
                <a:srgbClr val="000000"/>
              </a:buClr>
            </a:pPr>
            <a:r>
              <a:rPr lang="en-US" sz="2400" b="1" kern="0">
                <a:solidFill>
                  <a:srgbClr val="FFFFFF"/>
                </a:solidFill>
                <a:latin typeface="Arial"/>
                <a:ea typeface="Arial"/>
                <a:cs typeface="Arial"/>
                <a:sym typeface="Arial"/>
              </a:rPr>
              <a:t>Motivation of Approach</a:t>
            </a:r>
            <a:endParaRPr sz="2400" kern="0">
              <a:solidFill>
                <a:srgbClr val="000000"/>
              </a:solidFill>
              <a:latin typeface="Arial"/>
              <a:ea typeface="Arial"/>
              <a:cs typeface="Arial"/>
              <a:sym typeface="Arial"/>
            </a:endParaRPr>
          </a:p>
        </p:txBody>
      </p:sp>
      <p:sp>
        <p:nvSpPr>
          <p:cNvPr id="131" name="Google Shape;131;p29"/>
          <p:cNvSpPr txBox="1"/>
          <p:nvPr/>
        </p:nvSpPr>
        <p:spPr>
          <a:xfrm>
            <a:off x="1767000" y="1498680"/>
            <a:ext cx="8229240" cy="3193200"/>
          </a:xfrm>
          <a:prstGeom prst="rect">
            <a:avLst/>
          </a:prstGeom>
          <a:noFill/>
          <a:ln>
            <a:noFill/>
          </a:ln>
        </p:spPr>
        <p:txBody>
          <a:bodyPr spcFirstLastPara="1" wrap="square" lIns="91425" tIns="91425" rIns="91425" bIns="91425" anchor="t" anchorCtr="0">
            <a:noAutofit/>
          </a:bodyPr>
          <a:lstStyle/>
          <a:p>
            <a:pPr marL="457200" indent="-355600">
              <a:lnSpc>
                <a:spcPct val="115000"/>
              </a:lnSpc>
              <a:buClr>
                <a:srgbClr val="000000"/>
              </a:buClr>
              <a:buSzPts val="2000"/>
              <a:buFont typeface="Arial"/>
              <a:buChar char="●"/>
            </a:pPr>
            <a:r>
              <a:rPr lang="en-US" sz="2000" kern="0">
                <a:solidFill>
                  <a:srgbClr val="000000"/>
                </a:solidFill>
                <a:latin typeface="Arial"/>
                <a:cs typeface="Arial"/>
                <a:sym typeface="Arial"/>
              </a:rPr>
              <a:t>Dialog modelling as translation</a:t>
            </a:r>
            <a:endParaRPr sz="2000" kern="0">
              <a:solidFill>
                <a:srgbClr val="000000"/>
              </a:solidFill>
              <a:latin typeface="Arial"/>
              <a:cs typeface="Arial"/>
              <a:sym typeface="Arial"/>
            </a:endParaRPr>
          </a:p>
          <a:p>
            <a:pPr marL="914400" lvl="1" indent="-355600">
              <a:lnSpc>
                <a:spcPct val="115000"/>
              </a:lnSpc>
              <a:buClr>
                <a:srgbClr val="000000"/>
              </a:buClr>
              <a:buSzPts val="2000"/>
              <a:buFont typeface="Arial"/>
              <a:buChar char="○"/>
            </a:pPr>
            <a:r>
              <a:rPr lang="en-US" sz="2000" kern="0">
                <a:solidFill>
                  <a:srgbClr val="000000"/>
                </a:solidFill>
                <a:latin typeface="Arial"/>
                <a:cs typeface="Arial"/>
                <a:sym typeface="Arial"/>
              </a:rPr>
              <a:t>end-to-end sequence-to-sequence model [Vinyals+15]	</a:t>
            </a:r>
            <a:endParaRPr sz="2000" kern="0">
              <a:solidFill>
                <a:srgbClr val="000000"/>
              </a:solidFill>
              <a:latin typeface="Arial"/>
              <a:cs typeface="Arial"/>
              <a:sym typeface="Arial"/>
            </a:endParaRPr>
          </a:p>
          <a:p>
            <a:pPr marL="914400" lvl="1" indent="-355600">
              <a:lnSpc>
                <a:spcPct val="115000"/>
              </a:lnSpc>
              <a:buClr>
                <a:srgbClr val="000000"/>
              </a:buClr>
              <a:buSzPts val="2000"/>
              <a:buFont typeface="Arial"/>
              <a:buChar char="○"/>
            </a:pPr>
            <a:r>
              <a:rPr lang="en-US" sz="2000" kern="0">
                <a:solidFill>
                  <a:srgbClr val="000000"/>
                </a:solidFill>
                <a:latin typeface="Arial"/>
                <a:cs typeface="Arial"/>
                <a:sym typeface="Arial"/>
              </a:rPr>
              <a:t>use strong NMT baseline: openNMT-py [Klein+17]</a:t>
            </a:r>
            <a:endParaRPr sz="2000" kern="0">
              <a:solidFill>
                <a:srgbClr val="000000"/>
              </a:solidFill>
              <a:latin typeface="Arial"/>
              <a:cs typeface="Arial"/>
              <a:sym typeface="Arial"/>
            </a:endParaRPr>
          </a:p>
          <a:p>
            <a:pPr marL="914400" lvl="1" indent="-355600">
              <a:lnSpc>
                <a:spcPct val="115000"/>
              </a:lnSpc>
              <a:buClr>
                <a:srgbClr val="000000"/>
              </a:buClr>
              <a:buSzPts val="2000"/>
              <a:buFont typeface="Arial"/>
              <a:buChar char="○"/>
            </a:pPr>
            <a:r>
              <a:rPr lang="en-US" sz="2000" kern="0">
                <a:solidFill>
                  <a:srgbClr val="000000"/>
                </a:solidFill>
                <a:latin typeface="Arial"/>
                <a:cs typeface="Arial"/>
                <a:sym typeface="Arial"/>
              </a:rPr>
              <a:t>Transformer (SOA NMT model) overfit very quickly (too little data?), use recurrent encoder/decoder</a:t>
            </a:r>
            <a:endParaRPr sz="2000" kern="0">
              <a:solidFill>
                <a:srgbClr val="000000"/>
              </a:solidFill>
              <a:latin typeface="Arial"/>
              <a:cs typeface="Arial"/>
              <a:sym typeface="Arial"/>
            </a:endParaRPr>
          </a:p>
          <a:p>
            <a:pPr marL="457200" indent="-355600">
              <a:lnSpc>
                <a:spcPct val="115000"/>
              </a:lnSpc>
              <a:buClr>
                <a:srgbClr val="000000"/>
              </a:buClr>
              <a:buSzPts val="2000"/>
              <a:buFont typeface="Arial"/>
              <a:buChar char="●"/>
            </a:pPr>
            <a:r>
              <a:rPr lang="en-US" sz="2000" kern="0">
                <a:solidFill>
                  <a:srgbClr val="000000"/>
                </a:solidFill>
                <a:latin typeface="Arial"/>
                <a:cs typeface="Arial"/>
                <a:sym typeface="Arial"/>
              </a:rPr>
              <a:t>Dialog modelling as summarization</a:t>
            </a:r>
            <a:endParaRPr sz="2000" kern="0">
              <a:solidFill>
                <a:srgbClr val="000000"/>
              </a:solidFill>
              <a:latin typeface="Arial"/>
              <a:cs typeface="Arial"/>
              <a:sym typeface="Arial"/>
            </a:endParaRPr>
          </a:p>
          <a:p>
            <a:pPr marL="914400" lvl="1" indent="-355600">
              <a:lnSpc>
                <a:spcPct val="115000"/>
              </a:lnSpc>
              <a:buClr>
                <a:srgbClr val="000000"/>
              </a:buClr>
              <a:buSzPts val="2000"/>
              <a:buFont typeface="Arial"/>
              <a:buChar char="○"/>
            </a:pPr>
            <a:r>
              <a:rPr lang="en-US" sz="2000" kern="0">
                <a:solidFill>
                  <a:srgbClr val="000000"/>
                </a:solidFill>
                <a:latin typeface="Arial"/>
                <a:cs typeface="Arial"/>
                <a:sym typeface="Arial"/>
              </a:rPr>
              <a:t>copy attention for accuracy/coherence/unknown words</a:t>
            </a:r>
            <a:endParaRPr sz="2000" kern="0">
              <a:solidFill>
                <a:srgbClr val="000000"/>
              </a:solidFill>
              <a:latin typeface="Arial"/>
              <a:ea typeface="Arial"/>
              <a:cs typeface="Arial"/>
              <a:sym typeface="Arial"/>
            </a:endParaRPr>
          </a:p>
        </p:txBody>
      </p:sp>
    </p:spTree>
    <p:extLst>
      <p:ext uri="{BB962C8B-B14F-4D97-AF65-F5344CB8AC3E}">
        <p14:creationId xmlns:p14="http://schemas.microsoft.com/office/powerpoint/2010/main" val="15618384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229310" y="1372281"/>
            <a:ext cx="3087793" cy="427532"/>
          </a:xfrm>
          <a:prstGeom prst="rect">
            <a:avLst/>
          </a:prstGeom>
        </p:spPr>
        <p:txBody>
          <a:bodyPr vert="horz" wrap="square" lIns="0" tIns="16933" rIns="0" bIns="0" rtlCol="0">
            <a:spAutoFit/>
          </a:bodyPr>
          <a:lstStyle/>
          <a:p>
            <a:pPr marL="525767" indent="-508834" defTabSz="1219170">
              <a:spcBef>
                <a:spcPts val="133"/>
              </a:spcBef>
              <a:buFontTx/>
              <a:buChar char="●"/>
              <a:tabLst>
                <a:tab pos="525767" algn="l"/>
                <a:tab pos="526614" algn="l"/>
                <a:tab pos="1846534" algn="l"/>
              </a:tabLst>
            </a:pPr>
            <a:r>
              <a:rPr sz="2667" spc="-7" dirty="0">
                <a:solidFill>
                  <a:prstClr val="black"/>
                </a:solidFill>
                <a:latin typeface="Arial"/>
                <a:cs typeface="Arial"/>
              </a:rPr>
              <a:t>Share</a:t>
            </a:r>
            <a:r>
              <a:rPr sz="2667" dirty="0">
                <a:solidFill>
                  <a:prstClr val="black"/>
                </a:solidFill>
                <a:latin typeface="Arial"/>
                <a:cs typeface="Arial"/>
              </a:rPr>
              <a:t>d	</a:t>
            </a:r>
            <a:r>
              <a:rPr sz="2667" spc="-7" dirty="0">
                <a:solidFill>
                  <a:prstClr val="black"/>
                </a:solidFill>
                <a:latin typeface="Arial"/>
                <a:cs typeface="Arial"/>
              </a:rPr>
              <a:t>encoder</a:t>
            </a:r>
            <a:endParaRPr sz="2667">
              <a:solidFill>
                <a:prstClr val="black"/>
              </a:solidFill>
              <a:latin typeface="Arial"/>
              <a:cs typeface="Arial"/>
            </a:endParaRPr>
          </a:p>
        </p:txBody>
      </p:sp>
      <p:sp>
        <p:nvSpPr>
          <p:cNvPr id="3" name="object 3"/>
          <p:cNvSpPr txBox="1"/>
          <p:nvPr/>
        </p:nvSpPr>
        <p:spPr>
          <a:xfrm>
            <a:off x="7515087" y="1372281"/>
            <a:ext cx="4157133" cy="427532"/>
          </a:xfrm>
          <a:prstGeom prst="rect">
            <a:avLst/>
          </a:prstGeom>
        </p:spPr>
        <p:txBody>
          <a:bodyPr vert="horz" wrap="square" lIns="0" tIns="16933" rIns="0" bIns="0" rtlCol="0">
            <a:spAutoFit/>
          </a:bodyPr>
          <a:lstStyle/>
          <a:p>
            <a:pPr marL="16933" defTabSz="1219170">
              <a:spcBef>
                <a:spcPts val="133"/>
              </a:spcBef>
              <a:tabLst>
                <a:tab pos="813626" algn="l"/>
                <a:tab pos="2269857" algn="l"/>
                <a:tab pos="2615287" algn="l"/>
              </a:tabLst>
            </a:pPr>
            <a:r>
              <a:rPr sz="2667" spc="-7" dirty="0">
                <a:solidFill>
                  <a:prstClr val="black"/>
                </a:solidFill>
                <a:latin typeface="Arial"/>
                <a:cs typeface="Arial"/>
              </a:rPr>
              <a:t>an</a:t>
            </a:r>
            <a:r>
              <a:rPr sz="2667" dirty="0">
                <a:solidFill>
                  <a:prstClr val="black"/>
                </a:solidFill>
                <a:latin typeface="Arial"/>
                <a:cs typeface="Arial"/>
              </a:rPr>
              <a:t>d	</a:t>
            </a:r>
            <a:r>
              <a:rPr sz="2667" spc="-7" dirty="0">
                <a:solidFill>
                  <a:prstClr val="black"/>
                </a:solidFill>
                <a:latin typeface="Arial"/>
                <a:cs typeface="Arial"/>
              </a:rPr>
              <a:t>decode</a:t>
            </a:r>
            <a:r>
              <a:rPr sz="2667" dirty="0">
                <a:solidFill>
                  <a:prstClr val="black"/>
                </a:solidFill>
                <a:latin typeface="Arial"/>
                <a:cs typeface="Arial"/>
              </a:rPr>
              <a:t>r	-	</a:t>
            </a:r>
            <a:r>
              <a:rPr sz="2667" spc="-7" dirty="0">
                <a:solidFill>
                  <a:prstClr val="black"/>
                </a:solidFill>
                <a:latin typeface="Arial"/>
                <a:cs typeface="Arial"/>
              </a:rPr>
              <a:t>pretrained</a:t>
            </a:r>
            <a:r>
              <a:rPr lang="en-US" sz="2667" spc="-7" dirty="0">
                <a:solidFill>
                  <a:prstClr val="black"/>
                </a:solidFill>
                <a:latin typeface="Arial"/>
                <a:cs typeface="Arial"/>
              </a:rPr>
              <a:t> </a:t>
            </a:r>
            <a:endParaRPr sz="2667" dirty="0">
              <a:solidFill>
                <a:prstClr val="black"/>
              </a:solidFill>
              <a:latin typeface="Arial"/>
              <a:cs typeface="Arial"/>
            </a:endParaRPr>
          </a:p>
        </p:txBody>
      </p:sp>
      <p:sp>
        <p:nvSpPr>
          <p:cNvPr id="4" name="object 4"/>
          <p:cNvSpPr txBox="1"/>
          <p:nvPr/>
        </p:nvSpPr>
        <p:spPr>
          <a:xfrm>
            <a:off x="4229310" y="3251879"/>
            <a:ext cx="6448213" cy="427532"/>
          </a:xfrm>
          <a:prstGeom prst="rect">
            <a:avLst/>
          </a:prstGeom>
        </p:spPr>
        <p:txBody>
          <a:bodyPr vert="horz" wrap="square" lIns="0" tIns="16933" rIns="0" bIns="0" rtlCol="0">
            <a:spAutoFit/>
          </a:bodyPr>
          <a:lstStyle/>
          <a:p>
            <a:pPr marL="525767" indent="-508834" defTabSz="1219170">
              <a:spcBef>
                <a:spcPts val="133"/>
              </a:spcBef>
              <a:buFontTx/>
              <a:buChar char="●"/>
              <a:tabLst>
                <a:tab pos="525767" algn="l"/>
                <a:tab pos="526614" algn="l"/>
                <a:tab pos="2959873" algn="l"/>
                <a:tab pos="3989394" algn="l"/>
                <a:tab pos="5338947" algn="l"/>
              </a:tabLst>
            </a:pPr>
            <a:r>
              <a:rPr sz="2667" spc="-7" dirty="0">
                <a:solidFill>
                  <a:prstClr val="black"/>
                </a:solidFill>
                <a:latin typeface="Arial"/>
                <a:cs typeface="Arial"/>
              </a:rPr>
              <a:t>Beam-searc</a:t>
            </a:r>
            <a:r>
              <a:rPr sz="2667" dirty="0">
                <a:solidFill>
                  <a:prstClr val="black"/>
                </a:solidFill>
                <a:latin typeface="Arial"/>
                <a:cs typeface="Arial"/>
              </a:rPr>
              <a:t>h	</a:t>
            </a:r>
            <a:r>
              <a:rPr sz="2667" spc="-7" dirty="0">
                <a:solidFill>
                  <a:prstClr val="black"/>
                </a:solidFill>
                <a:latin typeface="Arial"/>
                <a:cs typeface="Arial"/>
              </a:rPr>
              <a:t>wit</a:t>
            </a:r>
            <a:r>
              <a:rPr sz="2667" dirty="0">
                <a:solidFill>
                  <a:prstClr val="black"/>
                </a:solidFill>
                <a:latin typeface="Arial"/>
                <a:cs typeface="Arial"/>
              </a:rPr>
              <a:t>h	</a:t>
            </a:r>
            <a:r>
              <a:rPr sz="2667" spc="-7" dirty="0">
                <a:solidFill>
                  <a:prstClr val="black"/>
                </a:solidFill>
                <a:latin typeface="Arial"/>
                <a:cs typeface="Arial"/>
              </a:rPr>
              <a:t>lengt</a:t>
            </a:r>
            <a:r>
              <a:rPr sz="2667" dirty="0">
                <a:solidFill>
                  <a:prstClr val="black"/>
                </a:solidFill>
                <a:latin typeface="Arial"/>
                <a:cs typeface="Arial"/>
              </a:rPr>
              <a:t>h	</a:t>
            </a:r>
            <a:r>
              <a:rPr sz="2667" spc="-7" dirty="0">
                <a:solidFill>
                  <a:prstClr val="black"/>
                </a:solidFill>
                <a:latin typeface="Arial"/>
                <a:cs typeface="Arial"/>
              </a:rPr>
              <a:t>penalty</a:t>
            </a:r>
            <a:endParaRPr sz="2667">
              <a:solidFill>
                <a:prstClr val="black"/>
              </a:solidFill>
              <a:latin typeface="Arial"/>
              <a:cs typeface="Arial"/>
            </a:endParaRPr>
          </a:p>
        </p:txBody>
      </p:sp>
      <p:sp>
        <p:nvSpPr>
          <p:cNvPr id="5" name="object 5"/>
          <p:cNvSpPr txBox="1"/>
          <p:nvPr/>
        </p:nvSpPr>
        <p:spPr>
          <a:xfrm>
            <a:off x="11071305" y="3251879"/>
            <a:ext cx="599440" cy="427532"/>
          </a:xfrm>
          <a:prstGeom prst="rect">
            <a:avLst/>
          </a:prstGeom>
        </p:spPr>
        <p:txBody>
          <a:bodyPr vert="horz" wrap="square" lIns="0" tIns="16933" rIns="0" bIns="0" rtlCol="0">
            <a:spAutoFit/>
          </a:bodyPr>
          <a:lstStyle/>
          <a:p>
            <a:pPr marL="16933" defTabSz="1219170">
              <a:spcBef>
                <a:spcPts val="133"/>
              </a:spcBef>
            </a:pPr>
            <a:r>
              <a:rPr sz="2667" spc="-7" dirty="0">
                <a:solidFill>
                  <a:prstClr val="black"/>
                </a:solidFill>
                <a:latin typeface="Arial"/>
                <a:cs typeface="Arial"/>
              </a:rPr>
              <a:t>and</a:t>
            </a:r>
            <a:endParaRPr sz="2667">
              <a:solidFill>
                <a:prstClr val="black"/>
              </a:solidFill>
              <a:latin typeface="Arial"/>
              <a:cs typeface="Arial"/>
            </a:endParaRPr>
          </a:p>
        </p:txBody>
      </p:sp>
      <p:sp>
        <p:nvSpPr>
          <p:cNvPr id="6" name="object 6"/>
          <p:cNvSpPr txBox="1"/>
          <p:nvPr/>
        </p:nvSpPr>
        <p:spPr>
          <a:xfrm>
            <a:off x="4229310" y="3658279"/>
            <a:ext cx="7446433" cy="1402670"/>
          </a:xfrm>
          <a:prstGeom prst="rect">
            <a:avLst/>
          </a:prstGeom>
        </p:spPr>
        <p:txBody>
          <a:bodyPr vert="horz" wrap="square" lIns="0" tIns="80433" rIns="0" bIns="0" rtlCol="0">
            <a:spAutoFit/>
          </a:bodyPr>
          <a:lstStyle/>
          <a:p>
            <a:pPr marL="525767" defTabSz="1219170">
              <a:spcBef>
                <a:spcPts val="633"/>
              </a:spcBef>
            </a:pPr>
            <a:r>
              <a:rPr sz="2667" spc="-7" dirty="0">
                <a:solidFill>
                  <a:prstClr val="black"/>
                </a:solidFill>
                <a:latin typeface="Arial"/>
                <a:cs typeface="Arial"/>
              </a:rPr>
              <a:t>annealing for improving answer</a:t>
            </a:r>
            <a:r>
              <a:rPr sz="2667" spc="-40" dirty="0">
                <a:solidFill>
                  <a:prstClr val="black"/>
                </a:solidFill>
                <a:latin typeface="Arial"/>
                <a:cs typeface="Arial"/>
              </a:rPr>
              <a:t> </a:t>
            </a:r>
            <a:r>
              <a:rPr sz="2667" spc="-7" dirty="0">
                <a:solidFill>
                  <a:prstClr val="black"/>
                </a:solidFill>
                <a:latin typeface="Arial"/>
                <a:cs typeface="Arial"/>
              </a:rPr>
              <a:t>diversity</a:t>
            </a:r>
            <a:endParaRPr sz="2667" dirty="0">
              <a:solidFill>
                <a:prstClr val="black"/>
              </a:solidFill>
              <a:latin typeface="Arial"/>
              <a:cs typeface="Arial"/>
            </a:endParaRPr>
          </a:p>
          <a:p>
            <a:pPr marL="525767" marR="6773" indent="-508834" defTabSz="1219170">
              <a:lnSpc>
                <a:spcPct val="115599"/>
              </a:lnSpc>
              <a:buFontTx/>
              <a:buChar char="●"/>
              <a:tabLst>
                <a:tab pos="525767" algn="l"/>
                <a:tab pos="526614" algn="l"/>
              </a:tabLst>
            </a:pPr>
            <a:r>
              <a:rPr sz="2667" spc="-7" dirty="0">
                <a:solidFill>
                  <a:prstClr val="black"/>
                </a:solidFill>
                <a:latin typeface="Arial"/>
                <a:cs typeface="Arial"/>
              </a:rPr>
              <a:t>Reduction of persona information and dialog  history </a:t>
            </a:r>
            <a:r>
              <a:rPr sz="2667" dirty="0">
                <a:solidFill>
                  <a:srgbClr val="595959"/>
                </a:solidFill>
                <a:latin typeface="Arial"/>
                <a:cs typeface="Arial"/>
              </a:rPr>
              <a:t>− </a:t>
            </a:r>
            <a:r>
              <a:rPr sz="2667" spc="-7" dirty="0">
                <a:solidFill>
                  <a:prstClr val="black"/>
                </a:solidFill>
                <a:latin typeface="Arial"/>
                <a:cs typeface="Arial"/>
              </a:rPr>
              <a:t>first and last 512 tokens</a:t>
            </a:r>
            <a:r>
              <a:rPr sz="2667" spc="-73" dirty="0">
                <a:solidFill>
                  <a:prstClr val="black"/>
                </a:solidFill>
                <a:latin typeface="Arial"/>
                <a:cs typeface="Arial"/>
              </a:rPr>
              <a:t> </a:t>
            </a:r>
            <a:r>
              <a:rPr sz="2667" dirty="0">
                <a:solidFill>
                  <a:prstClr val="black"/>
                </a:solidFill>
                <a:latin typeface="Arial"/>
                <a:cs typeface="Arial"/>
              </a:rPr>
              <a:t>respectively</a:t>
            </a:r>
          </a:p>
        </p:txBody>
      </p:sp>
      <p:sp>
        <p:nvSpPr>
          <p:cNvPr id="7" name="object 7"/>
          <p:cNvSpPr txBox="1"/>
          <p:nvPr/>
        </p:nvSpPr>
        <p:spPr>
          <a:xfrm>
            <a:off x="11802816" y="6354709"/>
            <a:ext cx="128693" cy="222219"/>
          </a:xfrm>
          <a:prstGeom prst="rect">
            <a:avLst/>
          </a:prstGeom>
        </p:spPr>
        <p:txBody>
          <a:bodyPr vert="horz" wrap="square" lIns="0" tIns="16933" rIns="0" bIns="0" rtlCol="0">
            <a:spAutoFit/>
          </a:bodyPr>
          <a:lstStyle/>
          <a:p>
            <a:pPr marL="16933" defTabSz="1219170">
              <a:spcBef>
                <a:spcPts val="133"/>
              </a:spcBef>
            </a:pPr>
            <a:r>
              <a:rPr sz="1333" dirty="0">
                <a:solidFill>
                  <a:srgbClr val="595959"/>
                </a:solidFill>
                <a:latin typeface="Arial"/>
                <a:cs typeface="Arial"/>
              </a:rPr>
              <a:t>5</a:t>
            </a:r>
            <a:endParaRPr sz="1333">
              <a:solidFill>
                <a:prstClr val="black"/>
              </a:solidFill>
              <a:latin typeface="Arial"/>
              <a:cs typeface="Arial"/>
            </a:endParaRPr>
          </a:p>
        </p:txBody>
      </p:sp>
      <p:sp>
        <p:nvSpPr>
          <p:cNvPr id="8" name="object 8"/>
          <p:cNvSpPr txBox="1">
            <a:spLocks noGrp="1"/>
          </p:cNvSpPr>
          <p:nvPr>
            <p:ph type="title"/>
          </p:nvPr>
        </p:nvSpPr>
        <p:spPr>
          <a:xfrm>
            <a:off x="512966" y="671767"/>
            <a:ext cx="3719407" cy="591551"/>
          </a:xfrm>
          <a:prstGeom prst="rect">
            <a:avLst/>
          </a:prstGeom>
        </p:spPr>
        <p:txBody>
          <a:bodyPr vert="horz" wrap="square" lIns="0" tIns="16933" rIns="0" bIns="0" rtlCol="0">
            <a:spAutoFit/>
          </a:bodyPr>
          <a:lstStyle/>
          <a:p>
            <a:pPr marL="16933">
              <a:spcBef>
                <a:spcPts val="133"/>
              </a:spcBef>
            </a:pPr>
            <a:r>
              <a:rPr spc="-7" dirty="0"/>
              <a:t>Our</a:t>
            </a:r>
            <a:r>
              <a:rPr spc="-120" dirty="0"/>
              <a:t> </a:t>
            </a:r>
            <a:r>
              <a:rPr spc="-7" dirty="0"/>
              <a:t>architecture</a:t>
            </a:r>
          </a:p>
        </p:txBody>
      </p:sp>
      <p:sp>
        <p:nvSpPr>
          <p:cNvPr id="9" name="object 9"/>
          <p:cNvSpPr/>
          <p:nvPr/>
        </p:nvSpPr>
        <p:spPr>
          <a:xfrm>
            <a:off x="222200" y="1613730"/>
            <a:ext cx="3915291" cy="4492257"/>
          </a:xfrm>
          <a:prstGeom prst="rect">
            <a:avLst/>
          </a:prstGeom>
          <a:blipFill>
            <a:blip r:embed="rId3" cstate="print"/>
            <a:stretch>
              <a:fillRect/>
            </a:stretch>
          </a:blipFill>
        </p:spPr>
        <p:txBody>
          <a:bodyPr wrap="square" lIns="0" tIns="0" rIns="0" bIns="0" rtlCol="0"/>
          <a:lstStyle/>
          <a:p>
            <a:pPr defTabSz="1219170"/>
            <a:endParaRPr sz="2400">
              <a:solidFill>
                <a:prstClr val="black"/>
              </a:solidFill>
              <a:latin typeface="Calibri"/>
            </a:endParaRPr>
          </a:p>
        </p:txBody>
      </p:sp>
      <p:sp>
        <p:nvSpPr>
          <p:cNvPr id="10" name="object 10"/>
          <p:cNvSpPr txBox="1"/>
          <p:nvPr/>
        </p:nvSpPr>
        <p:spPr>
          <a:xfrm>
            <a:off x="4416200" y="5605841"/>
            <a:ext cx="7248313" cy="1115925"/>
          </a:xfrm>
          <a:prstGeom prst="rect">
            <a:avLst/>
          </a:prstGeom>
        </p:spPr>
        <p:txBody>
          <a:bodyPr vert="horz" wrap="square" lIns="0" tIns="113453" rIns="0" bIns="0" rtlCol="0">
            <a:spAutoFit/>
          </a:bodyPr>
          <a:lstStyle/>
          <a:p>
            <a:pPr marL="444489" indent="-427556" defTabSz="1219170">
              <a:spcBef>
                <a:spcPts val="893"/>
              </a:spcBef>
              <a:buFontTx/>
              <a:buAutoNum type="arabicPeriod"/>
              <a:tabLst>
                <a:tab pos="444489" algn="l"/>
                <a:tab pos="445336" algn="l"/>
              </a:tabLst>
            </a:pPr>
            <a:r>
              <a:rPr sz="1200" i="1" spc="-33" dirty="0">
                <a:solidFill>
                  <a:srgbClr val="073662"/>
                </a:solidFill>
                <a:latin typeface="Arial"/>
                <a:cs typeface="Arial"/>
              </a:rPr>
              <a:t>Xia </a:t>
            </a:r>
            <a:r>
              <a:rPr sz="1200" i="1" spc="-67" dirty="0">
                <a:solidFill>
                  <a:srgbClr val="073662"/>
                </a:solidFill>
                <a:latin typeface="Arial"/>
                <a:cs typeface="Arial"/>
              </a:rPr>
              <a:t>Y. </a:t>
            </a:r>
            <a:r>
              <a:rPr sz="1200" i="1" dirty="0">
                <a:solidFill>
                  <a:srgbClr val="073662"/>
                </a:solidFill>
                <a:latin typeface="Arial"/>
                <a:cs typeface="Arial"/>
              </a:rPr>
              <a:t>et </a:t>
            </a:r>
            <a:r>
              <a:rPr sz="1200" i="1" spc="-20" dirty="0">
                <a:solidFill>
                  <a:srgbClr val="073662"/>
                </a:solidFill>
                <a:latin typeface="Arial"/>
                <a:cs typeface="Arial"/>
              </a:rPr>
              <a:t>al. </a:t>
            </a:r>
            <a:r>
              <a:rPr sz="1200" i="1" spc="-27" dirty="0">
                <a:solidFill>
                  <a:srgbClr val="073662"/>
                </a:solidFill>
                <a:latin typeface="Arial"/>
                <a:cs typeface="Arial"/>
              </a:rPr>
              <a:t>Model-level </a:t>
            </a:r>
            <a:r>
              <a:rPr sz="1200" i="1" spc="-13" dirty="0">
                <a:solidFill>
                  <a:srgbClr val="073662"/>
                </a:solidFill>
                <a:latin typeface="Arial"/>
                <a:cs typeface="Arial"/>
              </a:rPr>
              <a:t>dual</a:t>
            </a:r>
            <a:r>
              <a:rPr sz="1200" i="1" spc="-133" dirty="0">
                <a:solidFill>
                  <a:srgbClr val="073662"/>
                </a:solidFill>
                <a:latin typeface="Arial"/>
                <a:cs typeface="Arial"/>
              </a:rPr>
              <a:t> </a:t>
            </a:r>
            <a:r>
              <a:rPr sz="1200" i="1" spc="-20" dirty="0">
                <a:solidFill>
                  <a:srgbClr val="073662"/>
                </a:solidFill>
                <a:latin typeface="Arial"/>
                <a:cs typeface="Arial"/>
              </a:rPr>
              <a:t>learning</a:t>
            </a:r>
            <a:endParaRPr sz="1200" dirty="0">
              <a:solidFill>
                <a:prstClr val="black"/>
              </a:solidFill>
              <a:latin typeface="Arial"/>
              <a:cs typeface="Arial"/>
            </a:endParaRPr>
          </a:p>
          <a:p>
            <a:pPr marL="444489" indent="-427556" defTabSz="1219170">
              <a:spcBef>
                <a:spcPts val="760"/>
              </a:spcBef>
              <a:buFontTx/>
              <a:buAutoNum type="arabicPeriod"/>
              <a:tabLst>
                <a:tab pos="444489" algn="l"/>
                <a:tab pos="445336" algn="l"/>
              </a:tabLst>
            </a:pPr>
            <a:r>
              <a:rPr sz="1200" i="1" spc="-27" dirty="0">
                <a:solidFill>
                  <a:srgbClr val="073662"/>
                </a:solidFill>
                <a:latin typeface="Arial"/>
                <a:cs typeface="Arial"/>
              </a:rPr>
              <a:t>Press </a:t>
            </a:r>
            <a:r>
              <a:rPr sz="1200" i="1" spc="-93" dirty="0">
                <a:solidFill>
                  <a:srgbClr val="073662"/>
                </a:solidFill>
                <a:latin typeface="Arial"/>
                <a:cs typeface="Arial"/>
              </a:rPr>
              <a:t>O., </a:t>
            </a:r>
            <a:r>
              <a:rPr sz="1200" i="1" spc="-7" dirty="0">
                <a:solidFill>
                  <a:srgbClr val="073662"/>
                </a:solidFill>
                <a:latin typeface="Arial"/>
                <a:cs typeface="Arial"/>
              </a:rPr>
              <a:t>Wolf </a:t>
            </a:r>
            <a:r>
              <a:rPr sz="1200" i="1" spc="-33" dirty="0">
                <a:solidFill>
                  <a:srgbClr val="073662"/>
                </a:solidFill>
                <a:latin typeface="Arial"/>
                <a:cs typeface="Arial"/>
              </a:rPr>
              <a:t>L. </a:t>
            </a:r>
            <a:r>
              <a:rPr sz="1200" i="1" spc="-27" dirty="0">
                <a:solidFill>
                  <a:srgbClr val="073662"/>
                </a:solidFill>
                <a:latin typeface="Arial"/>
                <a:cs typeface="Arial"/>
              </a:rPr>
              <a:t>Using </a:t>
            </a:r>
            <a:r>
              <a:rPr sz="1200" i="1" spc="-13" dirty="0">
                <a:solidFill>
                  <a:srgbClr val="073662"/>
                </a:solidFill>
                <a:latin typeface="Arial"/>
                <a:cs typeface="Arial"/>
              </a:rPr>
              <a:t>the </a:t>
            </a:r>
            <a:r>
              <a:rPr sz="1200" i="1" dirty="0">
                <a:solidFill>
                  <a:srgbClr val="073662"/>
                </a:solidFill>
                <a:latin typeface="Arial"/>
                <a:cs typeface="Arial"/>
              </a:rPr>
              <a:t>output </a:t>
            </a:r>
            <a:r>
              <a:rPr sz="1200" i="1" spc="-20" dirty="0">
                <a:solidFill>
                  <a:srgbClr val="073662"/>
                </a:solidFill>
                <a:latin typeface="Arial"/>
                <a:cs typeface="Arial"/>
              </a:rPr>
              <a:t>embedding </a:t>
            </a:r>
            <a:r>
              <a:rPr sz="1200" i="1" spc="20" dirty="0">
                <a:solidFill>
                  <a:srgbClr val="073662"/>
                </a:solidFill>
                <a:latin typeface="Arial"/>
                <a:cs typeface="Arial"/>
              </a:rPr>
              <a:t>to</a:t>
            </a:r>
            <a:r>
              <a:rPr sz="1200" i="1" spc="-220" dirty="0">
                <a:solidFill>
                  <a:srgbClr val="073662"/>
                </a:solidFill>
                <a:latin typeface="Arial"/>
                <a:cs typeface="Arial"/>
              </a:rPr>
              <a:t> </a:t>
            </a:r>
            <a:r>
              <a:rPr sz="1200" i="1" spc="-13" dirty="0">
                <a:solidFill>
                  <a:srgbClr val="073662"/>
                </a:solidFill>
                <a:latin typeface="Arial"/>
                <a:cs typeface="Arial"/>
              </a:rPr>
              <a:t>improve </a:t>
            </a:r>
            <a:r>
              <a:rPr sz="1200" i="1" spc="-27" dirty="0">
                <a:solidFill>
                  <a:srgbClr val="073662"/>
                </a:solidFill>
                <a:latin typeface="Arial"/>
                <a:cs typeface="Arial"/>
              </a:rPr>
              <a:t>language </a:t>
            </a:r>
            <a:r>
              <a:rPr sz="1200" i="1" spc="-7" dirty="0">
                <a:solidFill>
                  <a:srgbClr val="073662"/>
                </a:solidFill>
                <a:latin typeface="Arial"/>
                <a:cs typeface="Arial"/>
              </a:rPr>
              <a:t>models</a:t>
            </a:r>
            <a:endParaRPr sz="1200" dirty="0">
              <a:solidFill>
                <a:prstClr val="black"/>
              </a:solidFill>
              <a:latin typeface="Arial"/>
              <a:cs typeface="Arial"/>
            </a:endParaRPr>
          </a:p>
          <a:p>
            <a:pPr marL="444489" marR="6773" indent="-427556" defTabSz="1219170">
              <a:lnSpc>
                <a:spcPct val="152800"/>
              </a:lnSpc>
              <a:buFontTx/>
              <a:buAutoNum type="arabicPeriod"/>
              <a:tabLst>
                <a:tab pos="444489" algn="l"/>
                <a:tab pos="445336" algn="l"/>
              </a:tabLst>
            </a:pPr>
            <a:r>
              <a:rPr sz="1200" i="1" spc="-67" dirty="0">
                <a:solidFill>
                  <a:srgbClr val="073662"/>
                </a:solidFill>
                <a:latin typeface="Arial"/>
                <a:cs typeface="Arial"/>
              </a:rPr>
              <a:t>Wu Y. </a:t>
            </a:r>
            <a:r>
              <a:rPr sz="1200" i="1" dirty="0">
                <a:solidFill>
                  <a:srgbClr val="073662"/>
                </a:solidFill>
                <a:latin typeface="Arial"/>
                <a:cs typeface="Arial"/>
              </a:rPr>
              <a:t>et </a:t>
            </a:r>
            <a:r>
              <a:rPr sz="1200" i="1" spc="-20" dirty="0">
                <a:solidFill>
                  <a:srgbClr val="073662"/>
                </a:solidFill>
                <a:latin typeface="Arial"/>
                <a:cs typeface="Arial"/>
              </a:rPr>
              <a:t>al. </a:t>
            </a:r>
            <a:r>
              <a:rPr sz="1200" i="1" spc="-33" dirty="0">
                <a:solidFill>
                  <a:srgbClr val="073662"/>
                </a:solidFill>
                <a:latin typeface="Arial"/>
                <a:cs typeface="Arial"/>
              </a:rPr>
              <a:t>Google's </a:t>
            </a:r>
            <a:r>
              <a:rPr sz="1200" i="1" spc="-27" dirty="0">
                <a:solidFill>
                  <a:srgbClr val="073662"/>
                </a:solidFill>
                <a:latin typeface="Arial"/>
                <a:cs typeface="Arial"/>
              </a:rPr>
              <a:t>neural </a:t>
            </a:r>
            <a:r>
              <a:rPr sz="1200" i="1" spc="-13" dirty="0">
                <a:solidFill>
                  <a:srgbClr val="073662"/>
                </a:solidFill>
                <a:latin typeface="Arial"/>
                <a:cs typeface="Arial"/>
              </a:rPr>
              <a:t>machine </a:t>
            </a:r>
            <a:r>
              <a:rPr sz="1200" i="1" spc="-7" dirty="0">
                <a:solidFill>
                  <a:srgbClr val="073662"/>
                </a:solidFill>
                <a:latin typeface="Arial"/>
                <a:cs typeface="Arial"/>
              </a:rPr>
              <a:t>translation </a:t>
            </a:r>
            <a:r>
              <a:rPr sz="1200" i="1" spc="-13" dirty="0">
                <a:solidFill>
                  <a:srgbClr val="073662"/>
                </a:solidFill>
                <a:latin typeface="Arial"/>
                <a:cs typeface="Arial"/>
              </a:rPr>
              <a:t>system: </a:t>
            </a:r>
            <a:r>
              <a:rPr sz="1200" i="1" spc="-20" dirty="0">
                <a:solidFill>
                  <a:srgbClr val="073662"/>
                </a:solidFill>
                <a:latin typeface="Arial"/>
                <a:cs typeface="Arial"/>
              </a:rPr>
              <a:t>Bridging </a:t>
            </a:r>
            <a:r>
              <a:rPr sz="1200" i="1" spc="-13" dirty="0">
                <a:solidFill>
                  <a:srgbClr val="073662"/>
                </a:solidFill>
                <a:latin typeface="Arial"/>
                <a:cs typeface="Arial"/>
              </a:rPr>
              <a:t>the </a:t>
            </a:r>
            <a:r>
              <a:rPr sz="1200" i="1" spc="-20" dirty="0">
                <a:solidFill>
                  <a:srgbClr val="073662"/>
                </a:solidFill>
                <a:latin typeface="Arial"/>
                <a:cs typeface="Arial"/>
              </a:rPr>
              <a:t>gap between human </a:t>
            </a:r>
            <a:r>
              <a:rPr sz="1200" i="1" spc="-27" dirty="0">
                <a:solidFill>
                  <a:srgbClr val="073662"/>
                </a:solidFill>
                <a:latin typeface="Arial"/>
                <a:cs typeface="Arial"/>
              </a:rPr>
              <a:t>and  </a:t>
            </a:r>
            <a:r>
              <a:rPr sz="1200" i="1" spc="-13" dirty="0">
                <a:solidFill>
                  <a:srgbClr val="073662"/>
                </a:solidFill>
                <a:latin typeface="Arial"/>
                <a:cs typeface="Arial"/>
              </a:rPr>
              <a:t>machine</a:t>
            </a:r>
            <a:r>
              <a:rPr sz="1200" i="1" spc="-53" dirty="0">
                <a:solidFill>
                  <a:srgbClr val="073662"/>
                </a:solidFill>
                <a:latin typeface="Arial"/>
                <a:cs typeface="Arial"/>
              </a:rPr>
              <a:t> </a:t>
            </a:r>
            <a:r>
              <a:rPr sz="1200" i="1" spc="-7" dirty="0">
                <a:solidFill>
                  <a:srgbClr val="073662"/>
                </a:solidFill>
                <a:latin typeface="Arial"/>
                <a:cs typeface="Arial"/>
              </a:rPr>
              <a:t>translation</a:t>
            </a:r>
            <a:endParaRPr sz="1200" dirty="0">
              <a:solidFill>
                <a:prstClr val="black"/>
              </a:solidFill>
              <a:latin typeface="Arial"/>
              <a:cs typeface="Arial"/>
            </a:endParaRPr>
          </a:p>
        </p:txBody>
      </p:sp>
      <p:sp>
        <p:nvSpPr>
          <p:cNvPr id="11" name="object 11"/>
          <p:cNvSpPr txBox="1">
            <a:spLocks noGrp="1"/>
          </p:cNvSpPr>
          <p:nvPr>
            <p:ph type="body" idx="1"/>
          </p:nvPr>
        </p:nvSpPr>
        <p:spPr>
          <a:xfrm>
            <a:off x="4229310" y="1748951"/>
            <a:ext cx="9919547" cy="1402670"/>
          </a:xfrm>
          <a:prstGeom prst="rect">
            <a:avLst/>
          </a:prstGeom>
        </p:spPr>
        <p:txBody>
          <a:bodyPr vert="horz" wrap="square" lIns="0" tIns="80433" rIns="0" bIns="0" rtlCol="0">
            <a:spAutoFit/>
          </a:bodyPr>
          <a:lstStyle/>
          <a:p>
            <a:pPr marL="525767">
              <a:spcBef>
                <a:spcPts val="633"/>
              </a:spcBef>
            </a:pPr>
            <a:r>
              <a:rPr spc="-7" dirty="0" err="1"/>
              <a:t>OpenAI</a:t>
            </a:r>
            <a:r>
              <a:rPr spc="-13" dirty="0"/>
              <a:t> </a:t>
            </a:r>
            <a:r>
              <a:rPr spc="-93" dirty="0"/>
              <a:t>GPT</a:t>
            </a:r>
            <a:r>
              <a:rPr sz="2200" spc="-139" baseline="60606" dirty="0">
                <a:solidFill>
                  <a:srgbClr val="073662"/>
                </a:solidFill>
              </a:rPr>
              <a:t>1</a:t>
            </a:r>
            <a:endParaRPr sz="2200" baseline="60606" dirty="0"/>
          </a:p>
          <a:p>
            <a:pPr marL="525767" marR="6773" indent="-508834">
              <a:lnSpc>
                <a:spcPct val="115599"/>
              </a:lnSpc>
              <a:buChar char="●"/>
              <a:tabLst>
                <a:tab pos="525767" algn="l"/>
                <a:tab pos="526614" algn="l"/>
                <a:tab pos="1827908" algn="l"/>
                <a:tab pos="3828531" algn="l"/>
                <a:tab pos="4869905" algn="l"/>
                <a:tab pos="5817301" algn="l"/>
                <a:tab pos="6596215" algn="l"/>
              </a:tabLst>
            </a:pPr>
            <a:r>
              <a:rPr spc="-7" dirty="0"/>
              <a:t>Share</a:t>
            </a:r>
            <a:r>
              <a:rPr dirty="0"/>
              <a:t>d	</a:t>
            </a:r>
            <a:r>
              <a:rPr spc="-7" dirty="0"/>
              <a:t>pre-</a:t>
            </a:r>
            <a:r>
              <a:rPr spc="-7" dirty="0" err="1"/>
              <a:t>softma</a:t>
            </a:r>
            <a:r>
              <a:rPr dirty="0" err="1"/>
              <a:t>x</a:t>
            </a:r>
            <a:r>
              <a:rPr dirty="0"/>
              <a:t>	</a:t>
            </a:r>
            <a:r>
              <a:rPr spc="-7" dirty="0"/>
              <a:t>linea</a:t>
            </a:r>
            <a:r>
              <a:rPr dirty="0"/>
              <a:t>r	</a:t>
            </a:r>
            <a:r>
              <a:rPr spc="-7" dirty="0"/>
              <a:t>laye</a:t>
            </a:r>
            <a:r>
              <a:rPr dirty="0"/>
              <a:t>r	</a:t>
            </a:r>
            <a:r>
              <a:rPr spc="-7" dirty="0"/>
              <a:t>an</a:t>
            </a:r>
            <a:r>
              <a:rPr dirty="0"/>
              <a:t>d	</a:t>
            </a:r>
            <a:endParaRPr lang="en-US" dirty="0"/>
          </a:p>
          <a:p>
            <a:pPr marL="16933" marR="6773">
              <a:lnSpc>
                <a:spcPct val="115599"/>
              </a:lnSpc>
              <a:tabLst>
                <a:tab pos="525767" algn="l"/>
                <a:tab pos="526614" algn="l"/>
                <a:tab pos="1827908" algn="l"/>
                <a:tab pos="3828531" algn="l"/>
                <a:tab pos="4869905" algn="l"/>
                <a:tab pos="5817301" algn="l"/>
                <a:tab pos="6596215" algn="l"/>
              </a:tabLst>
            </a:pPr>
            <a:r>
              <a:rPr lang="en-US" spc="-7" dirty="0"/>
              <a:t>      </a:t>
            </a:r>
            <a:r>
              <a:rPr spc="-7" dirty="0"/>
              <a:t>token  embeddings</a:t>
            </a:r>
            <a:r>
              <a:rPr spc="-400" dirty="0"/>
              <a:t> </a:t>
            </a:r>
            <a:r>
              <a:rPr sz="2200" baseline="37878" dirty="0">
                <a:solidFill>
                  <a:srgbClr val="073662"/>
                </a:solidFill>
              </a:rPr>
              <a:t>2</a:t>
            </a:r>
            <a:endParaRPr sz="2200" baseline="37878" dirty="0"/>
          </a:p>
        </p:txBody>
      </p:sp>
      <p:sp>
        <p:nvSpPr>
          <p:cNvPr id="12" name="object 12"/>
          <p:cNvSpPr txBox="1"/>
          <p:nvPr/>
        </p:nvSpPr>
        <p:spPr>
          <a:xfrm>
            <a:off x="10762983" y="3214897"/>
            <a:ext cx="138007" cy="242866"/>
          </a:xfrm>
          <a:prstGeom prst="rect">
            <a:avLst/>
          </a:prstGeom>
        </p:spPr>
        <p:txBody>
          <a:bodyPr vert="horz" wrap="square" lIns="0" tIns="16933" rIns="0" bIns="0" rtlCol="0">
            <a:spAutoFit/>
          </a:bodyPr>
          <a:lstStyle/>
          <a:p>
            <a:pPr marL="16933" defTabSz="1219170">
              <a:spcBef>
                <a:spcPts val="133"/>
              </a:spcBef>
            </a:pPr>
            <a:r>
              <a:rPr sz="1467" dirty="0">
                <a:solidFill>
                  <a:srgbClr val="073662"/>
                </a:solidFill>
                <a:latin typeface="Arial"/>
                <a:cs typeface="Arial"/>
              </a:rPr>
              <a:t>3</a:t>
            </a:r>
            <a:endParaRPr sz="1467">
              <a:solidFill>
                <a:prstClr val="black"/>
              </a:solidFill>
              <a:latin typeface="Arial"/>
              <a:cs typeface="Arial"/>
            </a:endParaRPr>
          </a:p>
        </p:txBody>
      </p:sp>
    </p:spTree>
    <p:extLst>
      <p:ext uri="{BB962C8B-B14F-4D97-AF65-F5344CB8AC3E}">
        <p14:creationId xmlns:p14="http://schemas.microsoft.com/office/powerpoint/2010/main" val="36917447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30"/>
          <p:cNvSpPr txBox="1"/>
          <p:nvPr/>
        </p:nvSpPr>
        <p:spPr>
          <a:xfrm>
            <a:off x="1767000" y="0"/>
            <a:ext cx="7398600" cy="740400"/>
          </a:xfrm>
          <a:prstGeom prst="rect">
            <a:avLst/>
          </a:prstGeom>
          <a:noFill/>
          <a:ln>
            <a:noFill/>
          </a:ln>
        </p:spPr>
        <p:txBody>
          <a:bodyPr spcFirstLastPara="1" wrap="square" lIns="91425" tIns="91425" rIns="91425" bIns="91425" anchor="ctr" anchorCtr="0">
            <a:noAutofit/>
          </a:bodyPr>
          <a:lstStyle/>
          <a:p>
            <a:pPr>
              <a:buClr>
                <a:srgbClr val="000000"/>
              </a:buClr>
            </a:pPr>
            <a:r>
              <a:rPr lang="en-US" sz="2400" b="1" kern="0">
                <a:solidFill>
                  <a:srgbClr val="FFFFFF"/>
                </a:solidFill>
                <a:latin typeface="Arial"/>
                <a:ea typeface="Arial"/>
                <a:cs typeface="Arial"/>
                <a:sym typeface="Arial"/>
              </a:rPr>
              <a:t>Motivation of Approach (</a:t>
            </a:r>
            <a:r>
              <a:rPr lang="en-US" sz="2400" b="1" kern="0">
                <a:solidFill>
                  <a:srgbClr val="FFFFFF"/>
                </a:solidFill>
                <a:latin typeface="Arial"/>
                <a:cs typeface="Arial"/>
                <a:sym typeface="Arial"/>
              </a:rPr>
              <a:t>continued)</a:t>
            </a:r>
            <a:endParaRPr sz="2400" kern="0">
              <a:solidFill>
                <a:srgbClr val="000000"/>
              </a:solidFill>
              <a:latin typeface="Arial"/>
              <a:ea typeface="Arial"/>
              <a:cs typeface="Arial"/>
              <a:sym typeface="Arial"/>
            </a:endParaRPr>
          </a:p>
        </p:txBody>
      </p:sp>
      <p:sp>
        <p:nvSpPr>
          <p:cNvPr id="137" name="Google Shape;137;p30"/>
          <p:cNvSpPr txBox="1"/>
          <p:nvPr/>
        </p:nvSpPr>
        <p:spPr>
          <a:xfrm>
            <a:off x="1767000" y="1498680"/>
            <a:ext cx="8229300" cy="3193200"/>
          </a:xfrm>
          <a:prstGeom prst="rect">
            <a:avLst/>
          </a:prstGeom>
          <a:noFill/>
          <a:ln>
            <a:noFill/>
          </a:ln>
        </p:spPr>
        <p:txBody>
          <a:bodyPr spcFirstLastPara="1" wrap="square" lIns="91425" tIns="91425" rIns="91425" bIns="91425" anchor="t" anchorCtr="0">
            <a:noAutofit/>
          </a:bodyPr>
          <a:lstStyle/>
          <a:p>
            <a:pPr marL="457200" indent="-355600">
              <a:lnSpc>
                <a:spcPct val="115000"/>
              </a:lnSpc>
              <a:buClr>
                <a:srgbClr val="000000"/>
              </a:buClr>
              <a:buSzPts val="2000"/>
              <a:buFont typeface="Arial"/>
              <a:buChar char="●"/>
            </a:pPr>
            <a:r>
              <a:rPr lang="en-US" sz="2000" kern="0">
                <a:solidFill>
                  <a:srgbClr val="000000"/>
                </a:solidFill>
                <a:latin typeface="Arial"/>
                <a:ea typeface="Arial"/>
                <a:cs typeface="Arial"/>
                <a:sym typeface="Arial"/>
              </a:rPr>
              <a:t>Dialog Modelling as (conditioned) Language Modelling</a:t>
            </a:r>
            <a:endParaRPr sz="2000" kern="0">
              <a:solidFill>
                <a:srgbClr val="000000"/>
              </a:solidFill>
              <a:latin typeface="Arial"/>
              <a:ea typeface="Arial"/>
              <a:cs typeface="Arial"/>
              <a:sym typeface="Arial"/>
            </a:endParaRPr>
          </a:p>
          <a:p>
            <a:pPr marL="914400" lvl="1" indent="-355600">
              <a:lnSpc>
                <a:spcPct val="115000"/>
              </a:lnSpc>
              <a:buClr>
                <a:srgbClr val="000000"/>
              </a:buClr>
              <a:buSzPts val="2000"/>
              <a:buFont typeface="Arial"/>
              <a:buChar char="○"/>
            </a:pPr>
            <a:r>
              <a:rPr lang="en-US" sz="2000" kern="0">
                <a:solidFill>
                  <a:srgbClr val="000000"/>
                </a:solidFill>
                <a:latin typeface="Arial"/>
                <a:cs typeface="Arial"/>
                <a:sym typeface="Arial"/>
              </a:rPr>
              <a:t>learn language, then learn conversation (pre-training)</a:t>
            </a:r>
            <a:endParaRPr sz="2000" kern="0">
              <a:solidFill>
                <a:srgbClr val="000000"/>
              </a:solidFill>
              <a:latin typeface="Arial"/>
              <a:cs typeface="Arial"/>
              <a:sym typeface="Arial"/>
            </a:endParaRPr>
          </a:p>
          <a:p>
            <a:pPr marL="914400" lvl="1" indent="-355600">
              <a:lnSpc>
                <a:spcPct val="115000"/>
              </a:lnSpc>
              <a:buClr>
                <a:srgbClr val="000000"/>
              </a:buClr>
              <a:buSzPts val="2000"/>
              <a:buFont typeface="Arial"/>
              <a:buChar char="○"/>
            </a:pPr>
            <a:r>
              <a:rPr lang="en-US" sz="2000" kern="0">
                <a:solidFill>
                  <a:srgbClr val="000000"/>
                </a:solidFill>
                <a:latin typeface="Arial"/>
                <a:cs typeface="Arial"/>
                <a:sym typeface="Arial"/>
              </a:rPr>
              <a:t>simple well tuned LMs perform well [Melis+18]</a:t>
            </a:r>
            <a:endParaRPr sz="2000" kern="0">
              <a:solidFill>
                <a:srgbClr val="000000"/>
              </a:solidFill>
              <a:latin typeface="Arial"/>
              <a:cs typeface="Arial"/>
              <a:sym typeface="Arial"/>
            </a:endParaRPr>
          </a:p>
          <a:p>
            <a:pPr marL="914400" lvl="1" indent="-355600">
              <a:lnSpc>
                <a:spcPct val="115000"/>
              </a:lnSpc>
              <a:buClr>
                <a:srgbClr val="000000"/>
              </a:buClr>
              <a:buSzPts val="2000"/>
              <a:buFont typeface="Arial"/>
              <a:buChar char="○"/>
            </a:pPr>
            <a:r>
              <a:rPr lang="en-US" sz="2000" kern="0">
                <a:solidFill>
                  <a:srgbClr val="000000"/>
                </a:solidFill>
                <a:latin typeface="Arial"/>
                <a:ea typeface="Arial"/>
                <a:cs typeface="Arial"/>
                <a:sym typeface="Arial"/>
              </a:rPr>
              <a:t>encoder as LM, decoder as conditioned LM</a:t>
            </a:r>
            <a:endParaRPr sz="2000" kern="0">
              <a:solidFill>
                <a:srgbClr val="000000"/>
              </a:solidFill>
              <a:latin typeface="Arial"/>
              <a:ea typeface="Arial"/>
              <a:cs typeface="Arial"/>
              <a:sym typeface="Arial"/>
            </a:endParaRPr>
          </a:p>
          <a:p>
            <a:pPr marL="914400" lvl="1" indent="-355600">
              <a:lnSpc>
                <a:spcPct val="115000"/>
              </a:lnSpc>
              <a:buClr>
                <a:srgbClr val="000000"/>
              </a:buClr>
              <a:buSzPts val="2000"/>
              <a:buFont typeface="Arial"/>
              <a:buChar char="○"/>
            </a:pPr>
            <a:r>
              <a:rPr lang="en-US" sz="2000" kern="0">
                <a:solidFill>
                  <a:srgbClr val="000000"/>
                </a:solidFill>
                <a:latin typeface="Arial"/>
                <a:cs typeface="Arial"/>
                <a:sym typeface="Arial"/>
              </a:rPr>
              <a:t>skewed data distribution causes decoder disconnect (simply output most likely sentence w/o conditioning on input) </a:t>
            </a:r>
            <a:endParaRPr sz="2000" kern="0">
              <a:solidFill>
                <a:srgbClr val="000000"/>
              </a:solidFill>
              <a:latin typeface="Arial"/>
              <a:cs typeface="Arial"/>
              <a:sym typeface="Arial"/>
            </a:endParaRPr>
          </a:p>
          <a:p>
            <a:pPr marL="1371600" lvl="2" indent="-355600">
              <a:lnSpc>
                <a:spcPct val="115000"/>
              </a:lnSpc>
              <a:buClr>
                <a:srgbClr val="000000"/>
              </a:buClr>
              <a:buSzPts val="2000"/>
              <a:buFont typeface="Arial"/>
              <a:buChar char="■"/>
            </a:pPr>
            <a:r>
              <a:rPr lang="en-US" sz="2000" kern="0">
                <a:solidFill>
                  <a:srgbClr val="000000"/>
                </a:solidFill>
                <a:latin typeface="Arial"/>
                <a:cs typeface="Arial"/>
                <a:sym typeface="Arial"/>
              </a:rPr>
              <a:t>a</a:t>
            </a:r>
            <a:r>
              <a:rPr lang="en-US" sz="2000" kern="0">
                <a:solidFill>
                  <a:srgbClr val="000000"/>
                </a:solidFill>
                <a:latin typeface="Arial"/>
                <a:ea typeface="Arial"/>
                <a:cs typeface="Arial"/>
                <a:sym typeface="Arial"/>
              </a:rPr>
              <a:t>dditional </a:t>
            </a:r>
            <a:r>
              <a:rPr lang="en-US" sz="2000" kern="0">
                <a:solidFill>
                  <a:srgbClr val="000000"/>
                </a:solidFill>
                <a:latin typeface="Arial"/>
                <a:cs typeface="Arial"/>
                <a:sym typeface="Arial"/>
              </a:rPr>
              <a:t>s</a:t>
            </a:r>
            <a:r>
              <a:rPr lang="en-US" sz="2000" kern="0">
                <a:solidFill>
                  <a:srgbClr val="000000"/>
                </a:solidFill>
                <a:latin typeface="Arial"/>
                <a:ea typeface="Arial"/>
                <a:cs typeface="Arial"/>
                <a:sym typeface="Arial"/>
              </a:rPr>
              <a:t>equence loss on encoder → </a:t>
            </a:r>
            <a:r>
              <a:rPr lang="en-US" sz="2000" kern="0">
                <a:solidFill>
                  <a:srgbClr val="000000"/>
                </a:solidFill>
                <a:latin typeface="Arial"/>
                <a:cs typeface="Arial"/>
                <a:sym typeface="Arial"/>
              </a:rPr>
              <a:t>m</a:t>
            </a:r>
            <a:r>
              <a:rPr lang="en-US" sz="2000" kern="0">
                <a:solidFill>
                  <a:srgbClr val="000000"/>
                </a:solidFill>
                <a:latin typeface="Arial"/>
                <a:ea typeface="Arial"/>
                <a:cs typeface="Arial"/>
                <a:sym typeface="Arial"/>
              </a:rPr>
              <a:t>ulti-tasking </a:t>
            </a:r>
            <a:endParaRPr sz="2000" kern="0">
              <a:solidFill>
                <a:srgbClr val="000000"/>
              </a:solidFill>
              <a:latin typeface="Arial"/>
              <a:ea typeface="Arial"/>
              <a:cs typeface="Arial"/>
              <a:sym typeface="Arial"/>
            </a:endParaRPr>
          </a:p>
          <a:p>
            <a:pPr marL="914400" lvl="1" indent="-317500">
              <a:lnSpc>
                <a:spcPct val="115000"/>
              </a:lnSpc>
              <a:buClr>
                <a:srgbClr val="000000"/>
              </a:buClr>
              <a:buSzPts val="1400"/>
              <a:buFont typeface="Arial"/>
              <a:buChar char="○"/>
            </a:pPr>
            <a:r>
              <a:rPr lang="en-US" sz="2000" kern="0">
                <a:solidFill>
                  <a:srgbClr val="000000"/>
                </a:solidFill>
                <a:latin typeface="Arial"/>
                <a:cs typeface="Arial"/>
                <a:sym typeface="Arial"/>
              </a:rPr>
              <a:t>s</a:t>
            </a:r>
            <a:r>
              <a:rPr lang="en-US" sz="2000" kern="0">
                <a:solidFill>
                  <a:srgbClr val="000000"/>
                </a:solidFill>
                <a:latin typeface="Arial"/>
                <a:ea typeface="Arial"/>
                <a:cs typeface="Arial"/>
                <a:sym typeface="Arial"/>
              </a:rPr>
              <a:t>plit encoder/decoder for independent LM pre-training</a:t>
            </a:r>
            <a:br>
              <a:rPr lang="en-US" kern="0">
                <a:solidFill>
                  <a:srgbClr val="000000"/>
                </a:solidFill>
                <a:latin typeface="Arial"/>
                <a:cs typeface="Arial"/>
                <a:sym typeface="Arial"/>
              </a:rPr>
            </a:br>
            <a:r>
              <a:rPr lang="en-US" sz="2000" kern="0">
                <a:solidFill>
                  <a:srgbClr val="000000"/>
                </a:solidFill>
                <a:latin typeface="Arial"/>
                <a:ea typeface="Arial"/>
                <a:cs typeface="Arial"/>
                <a:sym typeface="Arial"/>
              </a:rPr>
              <a:t>(on non-paired data)</a:t>
            </a:r>
            <a:endParaRPr sz="2000" kern="0">
              <a:solidFill>
                <a:srgbClr val="000000"/>
              </a:solidFill>
              <a:latin typeface="Arial"/>
              <a:ea typeface="Arial"/>
              <a:cs typeface="Arial"/>
              <a:sym typeface="Arial"/>
            </a:endParaRPr>
          </a:p>
        </p:txBody>
      </p:sp>
    </p:spTree>
    <p:extLst>
      <p:ext uri="{BB962C8B-B14F-4D97-AF65-F5344CB8AC3E}">
        <p14:creationId xmlns:p14="http://schemas.microsoft.com/office/powerpoint/2010/main" val="27019928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31"/>
          <p:cNvSpPr txBox="1"/>
          <p:nvPr/>
        </p:nvSpPr>
        <p:spPr>
          <a:xfrm>
            <a:off x="1767000" y="0"/>
            <a:ext cx="7398600" cy="740400"/>
          </a:xfrm>
          <a:prstGeom prst="rect">
            <a:avLst/>
          </a:prstGeom>
          <a:noFill/>
          <a:ln>
            <a:noFill/>
          </a:ln>
        </p:spPr>
        <p:txBody>
          <a:bodyPr spcFirstLastPara="1" wrap="square" lIns="91425" tIns="91425" rIns="91425" bIns="91425" anchor="ctr" anchorCtr="0">
            <a:noAutofit/>
          </a:bodyPr>
          <a:lstStyle/>
          <a:p>
            <a:pPr>
              <a:buClr>
                <a:srgbClr val="000000"/>
              </a:buClr>
            </a:pPr>
            <a:r>
              <a:rPr lang="en-US" sz="2400" b="1" kern="0">
                <a:solidFill>
                  <a:srgbClr val="FFFFFF"/>
                </a:solidFill>
                <a:latin typeface="Arial"/>
                <a:ea typeface="Arial"/>
                <a:cs typeface="Arial"/>
                <a:sym typeface="Arial"/>
              </a:rPr>
              <a:t>System </a:t>
            </a:r>
            <a:r>
              <a:rPr lang="en-US" sz="2400" b="1" kern="0">
                <a:solidFill>
                  <a:srgbClr val="FFFFFF"/>
                </a:solidFill>
                <a:latin typeface="Arial"/>
                <a:cs typeface="Arial"/>
                <a:sym typeface="Arial"/>
              </a:rPr>
              <a:t>Overview</a:t>
            </a:r>
            <a:endParaRPr sz="2400" kern="0">
              <a:solidFill>
                <a:srgbClr val="000000"/>
              </a:solidFill>
              <a:latin typeface="Arial"/>
              <a:ea typeface="Arial"/>
              <a:cs typeface="Arial"/>
              <a:sym typeface="Arial"/>
            </a:endParaRPr>
          </a:p>
        </p:txBody>
      </p:sp>
      <p:sp>
        <p:nvSpPr>
          <p:cNvPr id="143" name="Google Shape;143;p31"/>
          <p:cNvSpPr txBox="1"/>
          <p:nvPr/>
        </p:nvSpPr>
        <p:spPr>
          <a:xfrm>
            <a:off x="1767000" y="1498680"/>
            <a:ext cx="8229240" cy="3193200"/>
          </a:xfrm>
          <a:prstGeom prst="rect">
            <a:avLst/>
          </a:prstGeom>
          <a:noFill/>
          <a:ln>
            <a:noFill/>
          </a:ln>
        </p:spPr>
        <p:txBody>
          <a:bodyPr spcFirstLastPara="1" wrap="square" lIns="91425" tIns="91425" rIns="91425" bIns="91425" anchor="t" anchorCtr="0">
            <a:noAutofit/>
          </a:bodyPr>
          <a:lstStyle/>
          <a:p>
            <a:pPr marL="457200" indent="-355600">
              <a:lnSpc>
                <a:spcPct val="115000"/>
              </a:lnSpc>
              <a:buClr>
                <a:srgbClr val="000000"/>
              </a:buClr>
              <a:buSzPts val="2000"/>
              <a:buFont typeface="Arial"/>
              <a:buChar char="●"/>
            </a:pPr>
            <a:r>
              <a:rPr lang="en-US" sz="2000" kern="0">
                <a:solidFill>
                  <a:srgbClr val="000000"/>
                </a:solidFill>
                <a:latin typeface="Arial"/>
                <a:ea typeface="Arial"/>
                <a:cs typeface="Arial"/>
                <a:sym typeface="Arial"/>
              </a:rPr>
              <a:t>Encoder</a:t>
            </a:r>
            <a:endParaRPr sz="2000" kern="0">
              <a:solidFill>
                <a:srgbClr val="000000"/>
              </a:solidFill>
              <a:latin typeface="Arial"/>
              <a:ea typeface="Arial"/>
              <a:cs typeface="Arial"/>
              <a:sym typeface="Arial"/>
            </a:endParaRPr>
          </a:p>
          <a:p>
            <a:pPr marL="914400" lvl="1" indent="-355600">
              <a:lnSpc>
                <a:spcPct val="115000"/>
              </a:lnSpc>
              <a:buClr>
                <a:srgbClr val="000000"/>
              </a:buClr>
              <a:buSzPts val="2000"/>
              <a:buFont typeface="Arial"/>
              <a:buChar char="○"/>
            </a:pPr>
            <a:r>
              <a:rPr lang="en-US" sz="2000" kern="0">
                <a:solidFill>
                  <a:srgbClr val="000000"/>
                </a:solidFill>
                <a:latin typeface="Arial"/>
                <a:ea typeface="Arial"/>
                <a:cs typeface="Arial"/>
                <a:sym typeface="Arial"/>
              </a:rPr>
              <a:t>Bi-directional</a:t>
            </a:r>
            <a:endParaRPr sz="2000" kern="0">
              <a:solidFill>
                <a:srgbClr val="000000"/>
              </a:solidFill>
              <a:latin typeface="Arial"/>
              <a:ea typeface="Arial"/>
              <a:cs typeface="Arial"/>
              <a:sym typeface="Arial"/>
            </a:endParaRPr>
          </a:p>
          <a:p>
            <a:pPr marL="914400" lvl="1" indent="-355600">
              <a:lnSpc>
                <a:spcPct val="115000"/>
              </a:lnSpc>
              <a:buClr>
                <a:srgbClr val="000000"/>
              </a:buClr>
              <a:buSzPts val="2000"/>
              <a:buFont typeface="Arial"/>
              <a:buChar char="○"/>
            </a:pPr>
            <a:r>
              <a:rPr lang="en-US" sz="2000" kern="0">
                <a:solidFill>
                  <a:srgbClr val="000000"/>
                </a:solidFill>
                <a:latin typeface="Arial"/>
                <a:ea typeface="Arial"/>
                <a:cs typeface="Arial"/>
                <a:sym typeface="Arial"/>
              </a:rPr>
              <a:t>LSTM</a:t>
            </a:r>
            <a:endParaRPr sz="2000" kern="0">
              <a:solidFill>
                <a:srgbClr val="000000"/>
              </a:solidFill>
              <a:latin typeface="Arial"/>
              <a:ea typeface="Arial"/>
              <a:cs typeface="Arial"/>
              <a:sym typeface="Arial"/>
            </a:endParaRPr>
          </a:p>
          <a:p>
            <a:pPr marL="914400" lvl="1" indent="-355600">
              <a:lnSpc>
                <a:spcPct val="115000"/>
              </a:lnSpc>
              <a:buClr>
                <a:srgbClr val="000000"/>
              </a:buClr>
              <a:buSzPts val="2000"/>
              <a:buFont typeface="Arial"/>
              <a:buChar char="○"/>
            </a:pPr>
            <a:r>
              <a:rPr lang="en-US" sz="2000" kern="0">
                <a:solidFill>
                  <a:srgbClr val="000000"/>
                </a:solidFill>
                <a:latin typeface="Arial"/>
                <a:ea typeface="Arial"/>
                <a:cs typeface="Arial"/>
                <a:sym typeface="Arial"/>
              </a:rPr>
              <a:t>3 layers with 512 units</a:t>
            </a:r>
            <a:endParaRPr sz="2000" kern="0">
              <a:solidFill>
                <a:srgbClr val="000000"/>
              </a:solidFill>
              <a:latin typeface="Arial"/>
              <a:ea typeface="Arial"/>
              <a:cs typeface="Arial"/>
              <a:sym typeface="Arial"/>
            </a:endParaRPr>
          </a:p>
          <a:p>
            <a:pPr marL="457200" indent="-355600">
              <a:lnSpc>
                <a:spcPct val="115000"/>
              </a:lnSpc>
              <a:buClr>
                <a:srgbClr val="000000"/>
              </a:buClr>
              <a:buSzPts val="2000"/>
              <a:buFont typeface="Arial"/>
              <a:buChar char="●"/>
            </a:pPr>
            <a:r>
              <a:rPr lang="en-US" sz="2000" kern="0">
                <a:solidFill>
                  <a:srgbClr val="000000"/>
                </a:solidFill>
                <a:latin typeface="Arial"/>
                <a:ea typeface="Arial"/>
                <a:cs typeface="Arial"/>
                <a:sym typeface="Arial"/>
              </a:rPr>
              <a:t>Context gate </a:t>
            </a:r>
            <a:r>
              <a:rPr lang="en-US" sz="2000" kern="0">
                <a:solidFill>
                  <a:srgbClr val="000000"/>
                </a:solidFill>
                <a:latin typeface="Arial"/>
                <a:cs typeface="Arial"/>
                <a:sym typeface="Arial"/>
              </a:rPr>
              <a:t>[</a:t>
            </a:r>
            <a:r>
              <a:rPr lang="en-US" sz="2000" kern="0">
                <a:solidFill>
                  <a:srgbClr val="000000"/>
                </a:solidFill>
                <a:latin typeface="Arial"/>
                <a:ea typeface="Arial"/>
                <a:cs typeface="Arial"/>
                <a:sym typeface="Arial"/>
              </a:rPr>
              <a:t>Tu</a:t>
            </a:r>
            <a:r>
              <a:rPr lang="en-US" sz="2000" kern="0">
                <a:solidFill>
                  <a:srgbClr val="000000"/>
                </a:solidFill>
                <a:latin typeface="Arial"/>
                <a:cs typeface="Arial"/>
                <a:sym typeface="Arial"/>
              </a:rPr>
              <a:t>+</a:t>
            </a:r>
            <a:r>
              <a:rPr lang="en-US" sz="2000" kern="0">
                <a:solidFill>
                  <a:srgbClr val="000000"/>
                </a:solidFill>
                <a:latin typeface="Arial"/>
                <a:ea typeface="Arial"/>
                <a:cs typeface="Arial"/>
                <a:sym typeface="Arial"/>
              </a:rPr>
              <a:t>17</a:t>
            </a:r>
            <a:r>
              <a:rPr lang="en-US" sz="2000" kern="0">
                <a:solidFill>
                  <a:srgbClr val="000000"/>
                </a:solidFill>
                <a:latin typeface="Arial"/>
                <a:cs typeface="Arial"/>
                <a:sym typeface="Arial"/>
              </a:rPr>
              <a:t>]</a:t>
            </a:r>
            <a:endParaRPr sz="2000" kern="0">
              <a:solidFill>
                <a:srgbClr val="000000"/>
              </a:solidFill>
              <a:latin typeface="Arial"/>
              <a:ea typeface="Arial"/>
              <a:cs typeface="Arial"/>
              <a:sym typeface="Arial"/>
            </a:endParaRPr>
          </a:p>
          <a:p>
            <a:pPr marL="457200" indent="-355600">
              <a:lnSpc>
                <a:spcPct val="115000"/>
              </a:lnSpc>
              <a:buClr>
                <a:srgbClr val="000000"/>
              </a:buClr>
              <a:buSzPts val="2000"/>
              <a:buFont typeface="Arial"/>
              <a:buChar char="●"/>
            </a:pPr>
            <a:r>
              <a:rPr lang="en-US" sz="2000" kern="0">
                <a:solidFill>
                  <a:srgbClr val="000000"/>
                </a:solidFill>
                <a:latin typeface="Arial"/>
                <a:ea typeface="Arial"/>
                <a:cs typeface="Arial"/>
                <a:sym typeface="Arial"/>
              </a:rPr>
              <a:t>Attention</a:t>
            </a:r>
            <a:endParaRPr sz="2000" kern="0">
              <a:solidFill>
                <a:srgbClr val="000000"/>
              </a:solidFill>
              <a:latin typeface="Arial"/>
              <a:ea typeface="Arial"/>
              <a:cs typeface="Arial"/>
              <a:sym typeface="Arial"/>
            </a:endParaRPr>
          </a:p>
          <a:p>
            <a:pPr marL="914400" lvl="1" indent="-355600">
              <a:lnSpc>
                <a:spcPct val="115000"/>
              </a:lnSpc>
              <a:buClr>
                <a:srgbClr val="000000"/>
              </a:buClr>
              <a:buSzPts val="2000"/>
              <a:buFont typeface="Arial"/>
              <a:buChar char="○"/>
            </a:pPr>
            <a:r>
              <a:rPr lang="en-US" sz="2000" kern="0">
                <a:solidFill>
                  <a:srgbClr val="000000"/>
                </a:solidFill>
                <a:latin typeface="Arial"/>
                <a:ea typeface="Arial"/>
                <a:cs typeface="Arial"/>
                <a:sym typeface="Arial"/>
              </a:rPr>
              <a:t>Global attention </a:t>
            </a:r>
            <a:r>
              <a:rPr lang="en-US" sz="2000" kern="0">
                <a:solidFill>
                  <a:srgbClr val="000000"/>
                </a:solidFill>
                <a:latin typeface="Arial"/>
                <a:cs typeface="Arial"/>
                <a:sym typeface="Arial"/>
              </a:rPr>
              <a:t>[</a:t>
            </a:r>
            <a:r>
              <a:rPr lang="en-US" sz="2000" kern="0">
                <a:solidFill>
                  <a:srgbClr val="000000"/>
                </a:solidFill>
                <a:latin typeface="Arial"/>
                <a:ea typeface="Arial"/>
                <a:cs typeface="Arial"/>
                <a:sym typeface="Arial"/>
              </a:rPr>
              <a:t>Luong+15]</a:t>
            </a:r>
            <a:endParaRPr sz="2000" kern="0">
              <a:solidFill>
                <a:srgbClr val="000000"/>
              </a:solidFill>
              <a:latin typeface="Arial"/>
              <a:ea typeface="Arial"/>
              <a:cs typeface="Arial"/>
              <a:sym typeface="Arial"/>
            </a:endParaRPr>
          </a:p>
          <a:p>
            <a:pPr marL="914400" lvl="1" indent="-355600">
              <a:lnSpc>
                <a:spcPct val="115000"/>
              </a:lnSpc>
              <a:buClr>
                <a:srgbClr val="000000"/>
              </a:buClr>
              <a:buSzPts val="2000"/>
              <a:buFont typeface="Arial"/>
              <a:buChar char="○"/>
            </a:pPr>
            <a:r>
              <a:rPr lang="en-US" sz="2000" kern="0">
                <a:solidFill>
                  <a:srgbClr val="000000"/>
                </a:solidFill>
                <a:latin typeface="Arial"/>
                <a:ea typeface="Arial"/>
                <a:cs typeface="Arial"/>
                <a:sym typeface="Arial"/>
              </a:rPr>
              <a:t>Input feeding [Luong+17</a:t>
            </a:r>
            <a:r>
              <a:rPr lang="en-US" sz="2000" kern="0">
                <a:solidFill>
                  <a:srgbClr val="000000"/>
                </a:solidFill>
                <a:latin typeface="Arial"/>
                <a:cs typeface="Arial"/>
                <a:sym typeface="Arial"/>
              </a:rPr>
              <a:t>]</a:t>
            </a:r>
            <a:endParaRPr sz="2000" kern="0">
              <a:solidFill>
                <a:srgbClr val="000000"/>
              </a:solidFill>
              <a:latin typeface="Arial"/>
              <a:cs typeface="Arial"/>
              <a:sym typeface="Arial"/>
            </a:endParaRPr>
          </a:p>
          <a:p>
            <a:pPr marL="914400" lvl="1" indent="-355600">
              <a:lnSpc>
                <a:spcPct val="115000"/>
              </a:lnSpc>
              <a:buClr>
                <a:srgbClr val="000000"/>
              </a:buClr>
              <a:buSzPts val="2000"/>
              <a:buFont typeface="Arial"/>
              <a:buChar char="○"/>
            </a:pPr>
            <a:r>
              <a:rPr lang="en-US" sz="2000" kern="0">
                <a:solidFill>
                  <a:srgbClr val="000000"/>
                </a:solidFill>
                <a:latin typeface="Arial"/>
                <a:cs typeface="Arial"/>
                <a:sym typeface="Arial"/>
              </a:rPr>
              <a:t>Copy attention [See+17]</a:t>
            </a:r>
            <a:endParaRPr sz="2000" kern="0">
              <a:solidFill>
                <a:srgbClr val="000000"/>
              </a:solidFill>
              <a:latin typeface="Arial"/>
              <a:cs typeface="Arial"/>
              <a:sym typeface="Arial"/>
            </a:endParaRPr>
          </a:p>
          <a:p>
            <a:pPr marL="457200" indent="-355600">
              <a:lnSpc>
                <a:spcPct val="115000"/>
              </a:lnSpc>
              <a:buClr>
                <a:srgbClr val="000000"/>
              </a:buClr>
              <a:buSzPts val="2000"/>
              <a:buFont typeface="Arial"/>
              <a:buChar char="●"/>
            </a:pPr>
            <a:r>
              <a:rPr lang="en-US" sz="2000" kern="0">
                <a:solidFill>
                  <a:srgbClr val="000000"/>
                </a:solidFill>
                <a:latin typeface="Arial"/>
                <a:ea typeface="Arial"/>
                <a:cs typeface="Arial"/>
                <a:sym typeface="Arial"/>
              </a:rPr>
              <a:t>Decoder</a:t>
            </a:r>
            <a:endParaRPr sz="2000" kern="0">
              <a:solidFill>
                <a:srgbClr val="000000"/>
              </a:solidFill>
              <a:latin typeface="Arial"/>
              <a:ea typeface="Arial"/>
              <a:cs typeface="Arial"/>
              <a:sym typeface="Arial"/>
            </a:endParaRPr>
          </a:p>
          <a:p>
            <a:pPr marL="914400" lvl="1" indent="-355600">
              <a:lnSpc>
                <a:spcPct val="115000"/>
              </a:lnSpc>
              <a:buClr>
                <a:srgbClr val="000000"/>
              </a:buClr>
              <a:buSzPts val="2000"/>
              <a:buFont typeface="Arial"/>
              <a:buChar char="○"/>
            </a:pPr>
            <a:r>
              <a:rPr lang="en-US" sz="2000" kern="0">
                <a:solidFill>
                  <a:srgbClr val="000000"/>
                </a:solidFill>
                <a:latin typeface="Arial"/>
                <a:ea typeface="Arial"/>
                <a:cs typeface="Arial"/>
                <a:sym typeface="Arial"/>
              </a:rPr>
              <a:t>Uni-directional</a:t>
            </a:r>
            <a:endParaRPr sz="2000" kern="0">
              <a:solidFill>
                <a:srgbClr val="000000"/>
              </a:solidFill>
              <a:latin typeface="Arial"/>
              <a:ea typeface="Arial"/>
              <a:cs typeface="Arial"/>
              <a:sym typeface="Arial"/>
            </a:endParaRPr>
          </a:p>
          <a:p>
            <a:pPr marL="914400" lvl="1" indent="-355600">
              <a:lnSpc>
                <a:spcPct val="115000"/>
              </a:lnSpc>
              <a:buClr>
                <a:srgbClr val="000000"/>
              </a:buClr>
              <a:buSzPts val="2000"/>
              <a:buFont typeface="Arial"/>
              <a:buChar char="○"/>
            </a:pPr>
            <a:r>
              <a:rPr lang="en-US" sz="2000" kern="0">
                <a:solidFill>
                  <a:srgbClr val="000000"/>
                </a:solidFill>
                <a:latin typeface="Arial"/>
                <a:ea typeface="Arial"/>
                <a:cs typeface="Arial"/>
                <a:sym typeface="Arial"/>
              </a:rPr>
              <a:t>LSTM</a:t>
            </a:r>
            <a:endParaRPr sz="2000" kern="0">
              <a:solidFill>
                <a:srgbClr val="000000"/>
              </a:solidFill>
              <a:latin typeface="Arial"/>
              <a:ea typeface="Arial"/>
              <a:cs typeface="Arial"/>
              <a:sym typeface="Arial"/>
            </a:endParaRPr>
          </a:p>
          <a:p>
            <a:pPr marL="914400" lvl="1" indent="-355600">
              <a:lnSpc>
                <a:spcPct val="115000"/>
              </a:lnSpc>
              <a:buClr>
                <a:srgbClr val="000000"/>
              </a:buClr>
              <a:buSzPts val="2000"/>
              <a:buFont typeface="Arial"/>
              <a:buChar char="○"/>
            </a:pPr>
            <a:r>
              <a:rPr lang="en-US" sz="2000" kern="0">
                <a:solidFill>
                  <a:srgbClr val="000000"/>
                </a:solidFill>
                <a:latin typeface="Arial"/>
                <a:ea typeface="Arial"/>
                <a:cs typeface="Arial"/>
                <a:sym typeface="Arial"/>
              </a:rPr>
              <a:t>1 layer with 512 units</a:t>
            </a:r>
            <a:endParaRPr sz="2000" kern="0">
              <a:solidFill>
                <a:srgbClr val="000000"/>
              </a:solidFill>
              <a:latin typeface="Arial"/>
              <a:ea typeface="Arial"/>
              <a:cs typeface="Arial"/>
              <a:sym typeface="Arial"/>
            </a:endParaRPr>
          </a:p>
        </p:txBody>
      </p:sp>
    </p:spTree>
    <p:extLst>
      <p:ext uri="{BB962C8B-B14F-4D97-AF65-F5344CB8AC3E}">
        <p14:creationId xmlns:p14="http://schemas.microsoft.com/office/powerpoint/2010/main" val="35136894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32"/>
          <p:cNvSpPr txBox="1"/>
          <p:nvPr/>
        </p:nvSpPr>
        <p:spPr>
          <a:xfrm>
            <a:off x="1767000" y="0"/>
            <a:ext cx="7398720" cy="740520"/>
          </a:xfrm>
          <a:prstGeom prst="rect">
            <a:avLst/>
          </a:prstGeom>
          <a:noFill/>
          <a:ln>
            <a:noFill/>
          </a:ln>
        </p:spPr>
        <p:txBody>
          <a:bodyPr spcFirstLastPara="1" wrap="square" lIns="91425" tIns="91425" rIns="91425" bIns="91425" anchor="ctr" anchorCtr="0">
            <a:noAutofit/>
          </a:bodyPr>
          <a:lstStyle/>
          <a:p>
            <a:pPr>
              <a:buClr>
                <a:srgbClr val="000000"/>
              </a:buClr>
            </a:pPr>
            <a:r>
              <a:rPr lang="en-US" sz="2400" b="1" kern="0">
                <a:solidFill>
                  <a:srgbClr val="FFFFFF"/>
                </a:solidFill>
                <a:latin typeface="Arial"/>
                <a:ea typeface="Arial"/>
                <a:cs typeface="Arial"/>
                <a:sym typeface="Arial"/>
              </a:rPr>
              <a:t>Language Modelling Bag of Tricks</a:t>
            </a:r>
            <a:endParaRPr sz="2400" kern="0">
              <a:solidFill>
                <a:srgbClr val="000000"/>
              </a:solidFill>
              <a:latin typeface="Arial"/>
              <a:ea typeface="Arial"/>
              <a:cs typeface="Arial"/>
              <a:sym typeface="Arial"/>
            </a:endParaRPr>
          </a:p>
        </p:txBody>
      </p:sp>
      <p:sp>
        <p:nvSpPr>
          <p:cNvPr id="149" name="Google Shape;149;p32"/>
          <p:cNvSpPr txBox="1"/>
          <p:nvPr/>
        </p:nvSpPr>
        <p:spPr>
          <a:xfrm>
            <a:off x="1767000" y="1498680"/>
            <a:ext cx="8229240" cy="3193200"/>
          </a:xfrm>
          <a:prstGeom prst="rect">
            <a:avLst/>
          </a:prstGeom>
          <a:noFill/>
          <a:ln>
            <a:noFill/>
          </a:ln>
        </p:spPr>
        <p:txBody>
          <a:bodyPr spcFirstLastPara="1" wrap="square" lIns="91425" tIns="91425" rIns="91425" bIns="91425" anchor="t" anchorCtr="0">
            <a:noAutofit/>
          </a:bodyPr>
          <a:lstStyle/>
          <a:p>
            <a:pPr marL="457200" indent="-355600">
              <a:lnSpc>
                <a:spcPct val="115000"/>
              </a:lnSpc>
              <a:buClr>
                <a:srgbClr val="000000"/>
              </a:buClr>
              <a:buSzPts val="2000"/>
              <a:buFont typeface="Arial"/>
              <a:buChar char="●"/>
            </a:pPr>
            <a:r>
              <a:rPr lang="en-US" sz="2000" kern="0">
                <a:solidFill>
                  <a:srgbClr val="000000"/>
                </a:solidFill>
                <a:latin typeface="Arial"/>
                <a:ea typeface="Arial"/>
                <a:cs typeface="Arial"/>
                <a:sym typeface="Arial"/>
              </a:rPr>
              <a:t>Pre-trained embeddings (GloVe, d=300) [Penning</a:t>
            </a:r>
            <a:r>
              <a:rPr lang="en-US" sz="2000" kern="0">
                <a:solidFill>
                  <a:srgbClr val="000000"/>
                </a:solidFill>
                <a:latin typeface="Arial"/>
                <a:cs typeface="Arial"/>
                <a:sym typeface="Arial"/>
              </a:rPr>
              <a:t>ton+14</a:t>
            </a:r>
            <a:r>
              <a:rPr lang="en-US" sz="2000" kern="0">
                <a:solidFill>
                  <a:srgbClr val="000000"/>
                </a:solidFill>
                <a:latin typeface="Arial"/>
                <a:ea typeface="Arial"/>
                <a:cs typeface="Arial"/>
                <a:sym typeface="Arial"/>
              </a:rPr>
              <a:t>]</a:t>
            </a:r>
            <a:endParaRPr sz="2000" kern="0">
              <a:solidFill>
                <a:srgbClr val="000000"/>
              </a:solidFill>
              <a:latin typeface="Arial"/>
              <a:ea typeface="Arial"/>
              <a:cs typeface="Arial"/>
              <a:sym typeface="Arial"/>
            </a:endParaRPr>
          </a:p>
          <a:p>
            <a:pPr marL="457200" indent="-355600">
              <a:lnSpc>
                <a:spcPct val="115000"/>
              </a:lnSpc>
              <a:buClr>
                <a:srgbClr val="000000"/>
              </a:buClr>
              <a:buSzPts val="2000"/>
              <a:buFont typeface="Arial"/>
              <a:buChar char="●"/>
            </a:pPr>
            <a:r>
              <a:rPr lang="en-US" sz="2000" kern="0">
                <a:solidFill>
                  <a:srgbClr val="000000"/>
                </a:solidFill>
                <a:latin typeface="Arial"/>
                <a:ea typeface="Arial"/>
                <a:cs typeface="Arial"/>
                <a:sym typeface="Arial"/>
              </a:rPr>
              <a:t>Shared embedding matrices (input/output</a:t>
            </a:r>
            <a:r>
              <a:rPr lang="en-US" sz="2000" kern="0">
                <a:solidFill>
                  <a:srgbClr val="000000"/>
                </a:solidFill>
                <a:latin typeface="Arial"/>
                <a:cs typeface="Arial"/>
                <a:sym typeface="Arial"/>
              </a:rPr>
              <a:t>,</a:t>
            </a:r>
            <a:r>
              <a:rPr lang="en-US" sz="2000" kern="0">
                <a:solidFill>
                  <a:srgbClr val="000000"/>
                </a:solidFill>
                <a:latin typeface="Arial"/>
                <a:ea typeface="Arial"/>
                <a:cs typeface="Arial"/>
                <a:sym typeface="Arial"/>
              </a:rPr>
              <a:t> en</a:t>
            </a:r>
            <a:r>
              <a:rPr lang="en-US" sz="2000" kern="0">
                <a:solidFill>
                  <a:srgbClr val="000000"/>
                </a:solidFill>
                <a:latin typeface="Arial"/>
                <a:cs typeface="Arial"/>
                <a:sym typeface="Arial"/>
              </a:rPr>
              <a:t>-</a:t>
            </a:r>
            <a:r>
              <a:rPr lang="en-US" sz="2000" kern="0">
                <a:solidFill>
                  <a:srgbClr val="000000"/>
                </a:solidFill>
                <a:latin typeface="Arial"/>
                <a:ea typeface="Arial"/>
                <a:cs typeface="Arial"/>
                <a:sym typeface="Arial"/>
              </a:rPr>
              <a:t>/decoder) [Inan+17]</a:t>
            </a:r>
            <a:endParaRPr sz="2000" kern="0">
              <a:solidFill>
                <a:srgbClr val="000000"/>
              </a:solidFill>
              <a:latin typeface="Arial"/>
              <a:ea typeface="Arial"/>
              <a:cs typeface="Arial"/>
              <a:sym typeface="Arial"/>
            </a:endParaRPr>
          </a:p>
          <a:p>
            <a:pPr marL="457200" indent="-355600">
              <a:lnSpc>
                <a:spcPct val="115000"/>
              </a:lnSpc>
              <a:buClr>
                <a:srgbClr val="000000"/>
              </a:buClr>
              <a:buSzPts val="2000"/>
              <a:buFont typeface="Arial"/>
              <a:buChar char="●"/>
            </a:pPr>
            <a:r>
              <a:rPr lang="en-US" sz="2000" kern="0">
                <a:solidFill>
                  <a:srgbClr val="000000"/>
                </a:solidFill>
                <a:latin typeface="Arial"/>
                <a:ea typeface="Arial"/>
                <a:cs typeface="Arial"/>
                <a:sym typeface="Arial"/>
              </a:rPr>
              <a:t>Mixture of Softmaxes classifier(s) (</a:t>
            </a:r>
            <a:r>
              <a:rPr lang="en-US" sz="2000" i="1" kern="0">
                <a:solidFill>
                  <a:srgbClr val="000000"/>
                </a:solidFill>
                <a:latin typeface="Arial"/>
                <a:ea typeface="Arial"/>
                <a:cs typeface="Arial"/>
                <a:sym typeface="Arial"/>
              </a:rPr>
              <a:t>𝑛</a:t>
            </a:r>
            <a:r>
              <a:rPr lang="en-US" sz="2000" kern="0">
                <a:solidFill>
                  <a:srgbClr val="000000"/>
                </a:solidFill>
                <a:latin typeface="Arial"/>
                <a:ea typeface="Arial"/>
                <a:cs typeface="Arial"/>
                <a:sym typeface="Arial"/>
              </a:rPr>
              <a:t>=10) [Yan</a:t>
            </a:r>
            <a:r>
              <a:rPr lang="en-US" sz="2000" kern="0">
                <a:solidFill>
                  <a:srgbClr val="000000"/>
                </a:solidFill>
                <a:latin typeface="Arial"/>
                <a:cs typeface="Arial"/>
                <a:sym typeface="Arial"/>
              </a:rPr>
              <a:t>g+18</a:t>
            </a:r>
            <a:r>
              <a:rPr lang="en-US" sz="2000" kern="0">
                <a:solidFill>
                  <a:srgbClr val="000000"/>
                </a:solidFill>
                <a:latin typeface="Arial"/>
                <a:ea typeface="Arial"/>
                <a:cs typeface="Arial"/>
                <a:sym typeface="Arial"/>
              </a:rPr>
              <a:t>]</a:t>
            </a:r>
            <a:endParaRPr sz="2000" kern="0">
              <a:solidFill>
                <a:srgbClr val="000000"/>
              </a:solidFill>
              <a:latin typeface="Arial"/>
              <a:ea typeface="Arial"/>
              <a:cs typeface="Arial"/>
              <a:sym typeface="Arial"/>
            </a:endParaRPr>
          </a:p>
          <a:p>
            <a:pPr marL="457200" indent="-355600">
              <a:lnSpc>
                <a:spcPct val="115000"/>
              </a:lnSpc>
              <a:buClr>
                <a:srgbClr val="000000"/>
              </a:buClr>
              <a:buSzPts val="2000"/>
              <a:buFont typeface="Arial"/>
              <a:buChar char="●"/>
            </a:pPr>
            <a:r>
              <a:rPr lang="en-US" sz="2000" kern="0">
                <a:solidFill>
                  <a:srgbClr val="000000"/>
                </a:solidFill>
                <a:latin typeface="Arial"/>
                <a:ea typeface="Arial"/>
                <a:cs typeface="Arial"/>
                <a:sym typeface="Arial"/>
              </a:rPr>
              <a:t>Label smoothing (𝜀=0.1) [</a:t>
            </a:r>
            <a:r>
              <a:rPr lang="en-US" sz="2000" kern="0">
                <a:solidFill>
                  <a:srgbClr val="000000"/>
                </a:solidFill>
                <a:latin typeface="Arial"/>
                <a:cs typeface="Arial"/>
                <a:sym typeface="Arial"/>
              </a:rPr>
              <a:t>Szegedy+16</a:t>
            </a:r>
            <a:r>
              <a:rPr lang="en-US" sz="2000" kern="0">
                <a:solidFill>
                  <a:srgbClr val="000000"/>
                </a:solidFill>
                <a:latin typeface="Arial"/>
                <a:ea typeface="Arial"/>
                <a:cs typeface="Arial"/>
                <a:sym typeface="Arial"/>
              </a:rPr>
              <a:t>]</a:t>
            </a:r>
            <a:endParaRPr sz="2000" kern="0">
              <a:solidFill>
                <a:srgbClr val="000000"/>
              </a:solidFill>
              <a:latin typeface="Arial"/>
              <a:ea typeface="Arial"/>
              <a:cs typeface="Arial"/>
              <a:sym typeface="Arial"/>
            </a:endParaRPr>
          </a:p>
          <a:p>
            <a:pPr marL="457200" indent="-355600">
              <a:lnSpc>
                <a:spcPct val="115000"/>
              </a:lnSpc>
              <a:buClr>
                <a:srgbClr val="000000"/>
              </a:buClr>
              <a:buSzPts val="2000"/>
              <a:buFont typeface="Arial"/>
              <a:buChar char="●"/>
            </a:pPr>
            <a:r>
              <a:rPr lang="en-US" sz="2000" kern="0">
                <a:solidFill>
                  <a:srgbClr val="000000"/>
                </a:solidFill>
                <a:latin typeface="Arial"/>
                <a:ea typeface="Arial"/>
                <a:cs typeface="Arial"/>
                <a:sym typeface="Arial"/>
              </a:rPr>
              <a:t>Regularization</a:t>
            </a:r>
            <a:endParaRPr sz="2000" kern="0">
              <a:solidFill>
                <a:srgbClr val="000000"/>
              </a:solidFill>
              <a:latin typeface="Arial"/>
              <a:ea typeface="Arial"/>
              <a:cs typeface="Arial"/>
              <a:sym typeface="Arial"/>
            </a:endParaRPr>
          </a:p>
          <a:p>
            <a:pPr marL="914400" lvl="1" indent="-355600">
              <a:lnSpc>
                <a:spcPct val="115000"/>
              </a:lnSpc>
              <a:buClr>
                <a:srgbClr val="000000"/>
              </a:buClr>
              <a:buSzPts val="2000"/>
              <a:buFont typeface="Arial"/>
              <a:buChar char="○"/>
            </a:pPr>
            <a:r>
              <a:rPr lang="en-US" sz="2000" kern="0">
                <a:solidFill>
                  <a:srgbClr val="000000"/>
                </a:solidFill>
                <a:latin typeface="Arial"/>
                <a:ea typeface="Arial"/>
                <a:cs typeface="Arial"/>
                <a:sym typeface="Arial"/>
              </a:rPr>
              <a:t>Dropout: inter-layer (𝑝=0.4), recurrent (w</a:t>
            </a:r>
            <a:r>
              <a:rPr lang="en-US" sz="2000" kern="0">
                <a:solidFill>
                  <a:srgbClr val="000000"/>
                </a:solidFill>
                <a:latin typeface="Arial"/>
                <a:cs typeface="Arial"/>
                <a:sym typeface="Arial"/>
              </a:rPr>
              <a:t>eight dropping</a:t>
            </a:r>
            <a:r>
              <a:rPr lang="en-US" sz="2000" kern="0">
                <a:solidFill>
                  <a:srgbClr val="000000"/>
                </a:solidFill>
                <a:latin typeface="Arial"/>
                <a:ea typeface="Arial"/>
                <a:cs typeface="Arial"/>
                <a:sym typeface="Arial"/>
              </a:rPr>
              <a:t>)  (𝑝=0.5) [Merity+17], embedding (𝑝=0.1), embedding input (𝑝=0.65), embedding output (𝑝=0.3), embedding latent (𝑝=0.2)</a:t>
            </a:r>
            <a:r>
              <a:rPr lang="en-US" sz="2000" kern="0">
                <a:solidFill>
                  <a:srgbClr val="000000"/>
                </a:solidFill>
                <a:latin typeface="Arial"/>
                <a:cs typeface="Arial"/>
                <a:sym typeface="Arial"/>
              </a:rPr>
              <a:t> - locked dropout [Gal+16]</a:t>
            </a:r>
            <a:endParaRPr sz="2000" kern="0">
              <a:solidFill>
                <a:srgbClr val="000000"/>
              </a:solidFill>
              <a:latin typeface="Arial"/>
              <a:ea typeface="Arial"/>
              <a:cs typeface="Arial"/>
              <a:sym typeface="Arial"/>
            </a:endParaRPr>
          </a:p>
          <a:p>
            <a:pPr marL="914400" lvl="1" indent="-355600">
              <a:lnSpc>
                <a:spcPct val="115000"/>
              </a:lnSpc>
              <a:buClr>
                <a:srgbClr val="000000"/>
              </a:buClr>
              <a:buSzPts val="2000"/>
              <a:buFont typeface="Arial"/>
              <a:buChar char="○"/>
            </a:pPr>
            <a:r>
              <a:rPr lang="en-US" sz="2000" kern="0">
                <a:solidFill>
                  <a:srgbClr val="000000"/>
                </a:solidFill>
                <a:latin typeface="Arial"/>
                <a:ea typeface="Arial"/>
                <a:cs typeface="Arial"/>
                <a:sym typeface="Arial"/>
              </a:rPr>
              <a:t>RNN 𝐿</a:t>
            </a:r>
            <a:r>
              <a:rPr lang="en-US" sz="2000" kern="0" baseline="-25000">
                <a:solidFill>
                  <a:srgbClr val="000000"/>
                </a:solidFill>
                <a:latin typeface="Arial"/>
                <a:ea typeface="Arial"/>
                <a:cs typeface="Arial"/>
                <a:sym typeface="Arial"/>
              </a:rPr>
              <a:t>2</a:t>
            </a:r>
            <a:r>
              <a:rPr lang="en-US" sz="2000" kern="0">
                <a:solidFill>
                  <a:srgbClr val="000000"/>
                </a:solidFill>
                <a:latin typeface="Arial"/>
                <a:ea typeface="Arial"/>
                <a:cs typeface="Arial"/>
                <a:sym typeface="Arial"/>
              </a:rPr>
              <a:t> activation regularisation (𝒉=1.0) [M</a:t>
            </a:r>
            <a:r>
              <a:rPr lang="en-US" sz="2000" kern="0">
                <a:solidFill>
                  <a:srgbClr val="000000"/>
                </a:solidFill>
                <a:latin typeface="Arial"/>
                <a:cs typeface="Arial"/>
                <a:sym typeface="Arial"/>
              </a:rPr>
              <a:t>erity+17</a:t>
            </a:r>
            <a:r>
              <a:rPr lang="en-US" sz="2000" kern="0">
                <a:solidFill>
                  <a:srgbClr val="000000"/>
                </a:solidFill>
                <a:latin typeface="Arial"/>
                <a:ea typeface="Arial"/>
                <a:cs typeface="Arial"/>
                <a:sym typeface="Arial"/>
              </a:rPr>
              <a:t>]</a:t>
            </a:r>
            <a:endParaRPr sz="2000" kern="0">
              <a:solidFill>
                <a:srgbClr val="000000"/>
              </a:solidFill>
              <a:latin typeface="Arial"/>
              <a:ea typeface="Arial"/>
              <a:cs typeface="Arial"/>
              <a:sym typeface="Arial"/>
            </a:endParaRPr>
          </a:p>
          <a:p>
            <a:pPr marL="914400" lvl="1" indent="-355600">
              <a:lnSpc>
                <a:spcPct val="115000"/>
              </a:lnSpc>
              <a:buClr>
                <a:srgbClr val="000000"/>
              </a:buClr>
              <a:buSzPts val="2000"/>
              <a:buFont typeface="Arial"/>
              <a:buChar char="○"/>
            </a:pPr>
            <a:r>
              <a:rPr lang="en-US" sz="2000" kern="0">
                <a:solidFill>
                  <a:srgbClr val="000000"/>
                </a:solidFill>
                <a:latin typeface="Arial"/>
                <a:ea typeface="Arial"/>
                <a:cs typeface="Arial"/>
                <a:sym typeface="Arial"/>
              </a:rPr>
              <a:t>Maximum gradient norm (𝒈̂=5.0)</a:t>
            </a:r>
            <a:endParaRPr sz="2000" kern="0">
              <a:solidFill>
                <a:srgbClr val="000000"/>
              </a:solidFill>
              <a:latin typeface="Arial"/>
              <a:ea typeface="Arial"/>
              <a:cs typeface="Arial"/>
              <a:sym typeface="Arial"/>
            </a:endParaRPr>
          </a:p>
          <a:p>
            <a:pPr>
              <a:spcBef>
                <a:spcPts val="400"/>
              </a:spcBef>
              <a:buClr>
                <a:srgbClr val="000000"/>
              </a:buClr>
            </a:pPr>
            <a:r>
              <a:rPr lang="en-US" sz="2000" kern="0">
                <a:solidFill>
                  <a:srgbClr val="000000"/>
                </a:solidFill>
                <a:latin typeface="Arial"/>
                <a:ea typeface="Arial"/>
                <a:cs typeface="Arial"/>
                <a:sym typeface="Arial"/>
              </a:rPr>
              <a:t>	</a:t>
            </a:r>
            <a:endParaRPr sz="2000" kern="0">
              <a:solidFill>
                <a:srgbClr val="000000"/>
              </a:solidFill>
              <a:latin typeface="Arial"/>
              <a:ea typeface="Arial"/>
              <a:cs typeface="Arial"/>
              <a:sym typeface="Arial"/>
            </a:endParaRPr>
          </a:p>
          <a:p>
            <a:pPr>
              <a:spcBef>
                <a:spcPts val="400"/>
              </a:spcBef>
              <a:buClr>
                <a:srgbClr val="000000"/>
              </a:buClr>
            </a:pPr>
            <a:r>
              <a:rPr lang="en-US" sz="2000" kern="0">
                <a:solidFill>
                  <a:srgbClr val="000000"/>
                </a:solidFill>
                <a:latin typeface="Arial"/>
                <a:ea typeface="Arial"/>
                <a:cs typeface="Arial"/>
                <a:sym typeface="Arial"/>
              </a:rPr>
              <a:t>   </a:t>
            </a:r>
            <a:endParaRPr sz="2000" kern="0">
              <a:solidFill>
                <a:srgbClr val="000000"/>
              </a:solidFill>
              <a:latin typeface="Arial"/>
              <a:ea typeface="Arial"/>
              <a:cs typeface="Arial"/>
              <a:sym typeface="Arial"/>
            </a:endParaRPr>
          </a:p>
        </p:txBody>
      </p:sp>
    </p:spTree>
    <p:extLst>
      <p:ext uri="{BB962C8B-B14F-4D97-AF65-F5344CB8AC3E}">
        <p14:creationId xmlns:p14="http://schemas.microsoft.com/office/powerpoint/2010/main" val="12907529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33"/>
          <p:cNvSpPr txBox="1"/>
          <p:nvPr/>
        </p:nvSpPr>
        <p:spPr>
          <a:xfrm>
            <a:off x="1767000" y="0"/>
            <a:ext cx="7398720" cy="740520"/>
          </a:xfrm>
          <a:prstGeom prst="rect">
            <a:avLst/>
          </a:prstGeom>
          <a:noFill/>
          <a:ln>
            <a:noFill/>
          </a:ln>
        </p:spPr>
        <p:txBody>
          <a:bodyPr spcFirstLastPara="1" wrap="square" lIns="91425" tIns="91425" rIns="91425" bIns="91425" anchor="ctr" anchorCtr="0">
            <a:noAutofit/>
          </a:bodyPr>
          <a:lstStyle/>
          <a:p>
            <a:pPr>
              <a:buClr>
                <a:srgbClr val="000000"/>
              </a:buClr>
            </a:pPr>
            <a:r>
              <a:rPr lang="en-US" sz="2400" b="1" kern="0">
                <a:solidFill>
                  <a:srgbClr val="FFFFFF"/>
                </a:solidFill>
                <a:latin typeface="Arial"/>
                <a:ea typeface="Arial"/>
                <a:cs typeface="Arial"/>
                <a:sym typeface="Arial"/>
              </a:rPr>
              <a:t>Training and Optimization</a:t>
            </a:r>
            <a:endParaRPr sz="2400" kern="0">
              <a:solidFill>
                <a:srgbClr val="000000"/>
              </a:solidFill>
              <a:latin typeface="Arial"/>
              <a:ea typeface="Arial"/>
              <a:cs typeface="Arial"/>
              <a:sym typeface="Arial"/>
            </a:endParaRPr>
          </a:p>
        </p:txBody>
      </p:sp>
      <p:sp>
        <p:nvSpPr>
          <p:cNvPr id="155" name="Google Shape;155;p33"/>
          <p:cNvSpPr txBox="1"/>
          <p:nvPr/>
        </p:nvSpPr>
        <p:spPr>
          <a:xfrm>
            <a:off x="1767000" y="1498680"/>
            <a:ext cx="8229240" cy="3193200"/>
          </a:xfrm>
          <a:prstGeom prst="rect">
            <a:avLst/>
          </a:prstGeom>
          <a:noFill/>
          <a:ln>
            <a:noFill/>
          </a:ln>
        </p:spPr>
        <p:txBody>
          <a:bodyPr spcFirstLastPara="1" wrap="square" lIns="91425" tIns="91425" rIns="91425" bIns="91425" anchor="t" anchorCtr="0">
            <a:noAutofit/>
          </a:bodyPr>
          <a:lstStyle/>
          <a:p>
            <a:pPr marL="457200" indent="-355600">
              <a:lnSpc>
                <a:spcPct val="115000"/>
              </a:lnSpc>
              <a:buClr>
                <a:srgbClr val="000000"/>
              </a:buClr>
              <a:buSzPts val="2000"/>
              <a:buFont typeface="Arial"/>
              <a:buChar char="●"/>
            </a:pPr>
            <a:r>
              <a:rPr lang="en-US" sz="2000" kern="0">
                <a:solidFill>
                  <a:srgbClr val="000000"/>
                </a:solidFill>
                <a:latin typeface="Arial"/>
                <a:ea typeface="Arial"/>
                <a:cs typeface="Arial"/>
                <a:sym typeface="Arial"/>
              </a:rPr>
              <a:t>Training:</a:t>
            </a:r>
            <a:endParaRPr sz="2000" kern="0">
              <a:solidFill>
                <a:srgbClr val="000000"/>
              </a:solidFill>
              <a:latin typeface="Arial"/>
              <a:ea typeface="Arial"/>
              <a:cs typeface="Arial"/>
              <a:sym typeface="Arial"/>
            </a:endParaRPr>
          </a:p>
          <a:p>
            <a:pPr marL="914400" lvl="1" indent="-355600">
              <a:lnSpc>
                <a:spcPct val="115000"/>
              </a:lnSpc>
              <a:buClr>
                <a:srgbClr val="000000"/>
              </a:buClr>
              <a:buSzPts val="2000"/>
              <a:buFont typeface="Arial"/>
              <a:buChar char="○"/>
            </a:pPr>
            <a:r>
              <a:rPr lang="en-US" sz="2000" kern="0">
                <a:solidFill>
                  <a:srgbClr val="000000"/>
                </a:solidFill>
                <a:latin typeface="Arial"/>
                <a:ea typeface="Arial"/>
                <a:cs typeface="Arial"/>
                <a:sym typeface="Arial"/>
              </a:rPr>
              <a:t>ADAM</a:t>
            </a:r>
            <a:endParaRPr sz="2000" kern="0">
              <a:solidFill>
                <a:srgbClr val="000000"/>
              </a:solidFill>
              <a:latin typeface="Arial"/>
              <a:ea typeface="Arial"/>
              <a:cs typeface="Arial"/>
              <a:sym typeface="Arial"/>
            </a:endParaRPr>
          </a:p>
          <a:p>
            <a:pPr marL="914400" lvl="1" indent="-355600">
              <a:lnSpc>
                <a:spcPct val="115000"/>
              </a:lnSpc>
              <a:buClr>
                <a:srgbClr val="000000"/>
              </a:buClr>
              <a:buSzPts val="2000"/>
              <a:buFont typeface="Arial"/>
              <a:buChar char="○"/>
            </a:pPr>
            <a:r>
              <a:rPr lang="en-US" sz="2000" kern="0">
                <a:solidFill>
                  <a:srgbClr val="000000"/>
                </a:solidFill>
                <a:latin typeface="Arial"/>
                <a:ea typeface="Arial"/>
                <a:cs typeface="Arial"/>
                <a:sym typeface="Arial"/>
              </a:rPr>
              <a:t>𝛽</a:t>
            </a:r>
            <a:r>
              <a:rPr lang="en-US" sz="2000" kern="0" baseline="-25000">
                <a:solidFill>
                  <a:srgbClr val="000000"/>
                </a:solidFill>
                <a:latin typeface="Arial"/>
                <a:ea typeface="Arial"/>
                <a:cs typeface="Arial"/>
                <a:sym typeface="Arial"/>
              </a:rPr>
              <a:t>1</a:t>
            </a:r>
            <a:r>
              <a:rPr lang="en-US" sz="2000" kern="0">
                <a:solidFill>
                  <a:srgbClr val="000000"/>
                </a:solidFill>
                <a:latin typeface="Arial"/>
                <a:ea typeface="Arial"/>
                <a:cs typeface="Arial"/>
                <a:sym typeface="Arial"/>
              </a:rPr>
              <a:t>=0.9, 𝛽</a:t>
            </a:r>
            <a:r>
              <a:rPr lang="en-US" sz="2000" kern="0" baseline="-25000">
                <a:solidFill>
                  <a:srgbClr val="000000"/>
                </a:solidFill>
                <a:latin typeface="Arial"/>
                <a:ea typeface="Arial"/>
                <a:cs typeface="Arial"/>
                <a:sym typeface="Arial"/>
              </a:rPr>
              <a:t>2</a:t>
            </a:r>
            <a:r>
              <a:rPr lang="en-US" sz="2000" kern="0">
                <a:solidFill>
                  <a:srgbClr val="000000"/>
                </a:solidFill>
                <a:latin typeface="Arial"/>
                <a:ea typeface="Arial"/>
                <a:cs typeface="Arial"/>
                <a:sym typeface="Arial"/>
              </a:rPr>
              <a:t>=0.998, 𝜀=10</a:t>
            </a:r>
            <a:r>
              <a:rPr lang="en-US" sz="2000" kern="0" baseline="30000">
                <a:solidFill>
                  <a:srgbClr val="000000"/>
                </a:solidFill>
                <a:latin typeface="Arial"/>
                <a:ea typeface="Arial"/>
                <a:cs typeface="Arial"/>
                <a:sym typeface="Arial"/>
              </a:rPr>
              <a:t>−9</a:t>
            </a:r>
            <a:endParaRPr sz="2000" kern="0">
              <a:solidFill>
                <a:srgbClr val="000000"/>
              </a:solidFill>
              <a:latin typeface="Arial"/>
              <a:ea typeface="Arial"/>
              <a:cs typeface="Arial"/>
              <a:sym typeface="Arial"/>
            </a:endParaRPr>
          </a:p>
          <a:p>
            <a:pPr marL="914400" lvl="1" indent="-355600">
              <a:lnSpc>
                <a:spcPct val="115000"/>
              </a:lnSpc>
              <a:buClr>
                <a:srgbClr val="000000"/>
              </a:buClr>
              <a:buSzPts val="2000"/>
              <a:buFont typeface="Arial"/>
              <a:buChar char="○"/>
            </a:pPr>
            <a:r>
              <a:rPr lang="en-US" sz="2000" kern="0">
                <a:solidFill>
                  <a:srgbClr val="000000"/>
                </a:solidFill>
                <a:latin typeface="Arial"/>
                <a:ea typeface="Arial"/>
                <a:cs typeface="Arial"/>
                <a:sym typeface="Arial"/>
              </a:rPr>
              <a:t>learning rate schedule:</a:t>
            </a:r>
            <a:endParaRPr sz="2000" kern="0">
              <a:solidFill>
                <a:srgbClr val="000000"/>
              </a:solidFill>
              <a:latin typeface="Arial"/>
              <a:ea typeface="Arial"/>
              <a:cs typeface="Arial"/>
              <a:sym typeface="Arial"/>
            </a:endParaRPr>
          </a:p>
          <a:p>
            <a:pPr marL="1371600" lvl="2" indent="-355600">
              <a:lnSpc>
                <a:spcPct val="115000"/>
              </a:lnSpc>
              <a:buClr>
                <a:srgbClr val="000000"/>
              </a:buClr>
              <a:buSzPts val="2000"/>
              <a:buFont typeface="Arial"/>
              <a:buChar char="■"/>
            </a:pPr>
            <a:r>
              <a:rPr lang="en-US" sz="2000" kern="0">
                <a:solidFill>
                  <a:srgbClr val="000000"/>
                </a:solidFill>
                <a:latin typeface="Arial"/>
                <a:ea typeface="Arial"/>
                <a:cs typeface="Arial"/>
                <a:sym typeface="Arial"/>
              </a:rPr>
              <a:t>6000 steps linear warmup, inverse square root decay [</a:t>
            </a:r>
            <a:r>
              <a:rPr lang="en-US" sz="2000" kern="0">
                <a:solidFill>
                  <a:srgbClr val="000000"/>
                </a:solidFill>
                <a:latin typeface="Arial"/>
                <a:cs typeface="Arial"/>
                <a:sym typeface="Arial"/>
              </a:rPr>
              <a:t>Vaswani+17</a:t>
            </a:r>
            <a:r>
              <a:rPr lang="en-US" sz="2000" kern="0">
                <a:solidFill>
                  <a:srgbClr val="000000"/>
                </a:solidFill>
                <a:latin typeface="Arial"/>
                <a:ea typeface="Arial"/>
                <a:cs typeface="Arial"/>
                <a:sym typeface="Arial"/>
              </a:rPr>
              <a:t>]</a:t>
            </a:r>
            <a:endParaRPr sz="2000" kern="0">
              <a:solidFill>
                <a:srgbClr val="000000"/>
              </a:solidFill>
              <a:latin typeface="Arial"/>
              <a:ea typeface="Arial"/>
              <a:cs typeface="Arial"/>
              <a:sym typeface="Arial"/>
            </a:endParaRPr>
          </a:p>
          <a:p>
            <a:pPr marL="457200" indent="-355600">
              <a:lnSpc>
                <a:spcPct val="115000"/>
              </a:lnSpc>
              <a:buClr>
                <a:srgbClr val="000000"/>
              </a:buClr>
              <a:buSzPts val="2000"/>
              <a:buFont typeface="Arial"/>
              <a:buChar char="●"/>
            </a:pPr>
            <a:r>
              <a:rPr lang="en-US" sz="2000" kern="0">
                <a:solidFill>
                  <a:srgbClr val="000000"/>
                </a:solidFill>
                <a:latin typeface="Arial"/>
                <a:ea typeface="Arial"/>
                <a:cs typeface="Arial"/>
                <a:sym typeface="Arial"/>
              </a:rPr>
              <a:t>Runtime optimisation:</a:t>
            </a:r>
            <a:endParaRPr sz="2000" kern="0">
              <a:solidFill>
                <a:srgbClr val="000000"/>
              </a:solidFill>
              <a:latin typeface="Arial"/>
              <a:ea typeface="Arial"/>
              <a:cs typeface="Arial"/>
              <a:sym typeface="Arial"/>
            </a:endParaRPr>
          </a:p>
          <a:p>
            <a:pPr marL="914400" lvl="1" indent="-355600">
              <a:lnSpc>
                <a:spcPct val="115000"/>
              </a:lnSpc>
              <a:buClr>
                <a:srgbClr val="000000"/>
              </a:buClr>
              <a:buSzPts val="2000"/>
              <a:buFont typeface="Arial"/>
              <a:buChar char="○"/>
            </a:pPr>
            <a:r>
              <a:rPr lang="en-US" sz="2000" kern="0">
                <a:solidFill>
                  <a:srgbClr val="000000"/>
                </a:solidFill>
                <a:latin typeface="Arial"/>
                <a:ea typeface="Arial"/>
                <a:cs typeface="Arial"/>
                <a:sym typeface="Arial"/>
              </a:rPr>
              <a:t>F1 score parameter optimisation with HyperOpt [Bergstra+15]</a:t>
            </a:r>
            <a:endParaRPr sz="2000" kern="0">
              <a:solidFill>
                <a:srgbClr val="000000"/>
              </a:solidFill>
              <a:latin typeface="Arial"/>
              <a:ea typeface="Arial"/>
              <a:cs typeface="Arial"/>
              <a:sym typeface="Arial"/>
            </a:endParaRPr>
          </a:p>
          <a:p>
            <a:pPr marL="914400" lvl="1" indent="-355600">
              <a:lnSpc>
                <a:spcPct val="115000"/>
              </a:lnSpc>
              <a:buClr>
                <a:srgbClr val="000000"/>
              </a:buClr>
              <a:buSzPts val="2000"/>
              <a:buFont typeface="Arial"/>
              <a:buChar char="○"/>
            </a:pPr>
            <a:r>
              <a:rPr lang="en-US" sz="2000" kern="0">
                <a:solidFill>
                  <a:srgbClr val="000000"/>
                </a:solidFill>
                <a:latin typeface="Arial"/>
                <a:ea typeface="Arial"/>
                <a:cs typeface="Arial"/>
                <a:sym typeface="Arial"/>
              </a:rPr>
              <a:t>Perplexity score parameter optimisation with HyperOpt</a:t>
            </a:r>
            <a:endParaRPr sz="2000" kern="0">
              <a:solidFill>
                <a:srgbClr val="000000"/>
              </a:solidFill>
              <a:latin typeface="Arial"/>
              <a:ea typeface="Arial"/>
              <a:cs typeface="Arial"/>
              <a:sym typeface="Arial"/>
            </a:endParaRPr>
          </a:p>
          <a:p>
            <a:pPr marL="914400" lvl="1" indent="-355600">
              <a:lnSpc>
                <a:spcPct val="115000"/>
              </a:lnSpc>
              <a:buClr>
                <a:srgbClr val="000000"/>
              </a:buClr>
              <a:buSzPts val="2000"/>
              <a:buFont typeface="Arial"/>
              <a:buChar char="○"/>
            </a:pPr>
            <a:r>
              <a:rPr lang="en-US" sz="2000" kern="0">
                <a:solidFill>
                  <a:srgbClr val="000000"/>
                </a:solidFill>
                <a:latin typeface="Arial"/>
                <a:ea typeface="Arial"/>
                <a:cs typeface="Arial"/>
                <a:sym typeface="Arial"/>
              </a:rPr>
              <a:t>Decoding optimisation with SigOpt</a:t>
            </a:r>
            <a:endParaRPr sz="2000" kern="0">
              <a:solidFill>
                <a:srgbClr val="000000"/>
              </a:solidFill>
              <a:latin typeface="Arial"/>
              <a:ea typeface="Arial"/>
              <a:cs typeface="Arial"/>
              <a:sym typeface="Arial"/>
            </a:endParaRPr>
          </a:p>
        </p:txBody>
      </p:sp>
    </p:spTree>
    <p:extLst>
      <p:ext uri="{BB962C8B-B14F-4D97-AF65-F5344CB8AC3E}">
        <p14:creationId xmlns:p14="http://schemas.microsoft.com/office/powerpoint/2010/main" val="7278245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34"/>
          <p:cNvSpPr txBox="1"/>
          <p:nvPr/>
        </p:nvSpPr>
        <p:spPr>
          <a:xfrm>
            <a:off x="1767000" y="0"/>
            <a:ext cx="7398720" cy="740520"/>
          </a:xfrm>
          <a:prstGeom prst="rect">
            <a:avLst/>
          </a:prstGeom>
          <a:noFill/>
          <a:ln>
            <a:noFill/>
          </a:ln>
        </p:spPr>
        <p:txBody>
          <a:bodyPr spcFirstLastPara="1" wrap="square" lIns="91425" tIns="91425" rIns="91425" bIns="91425" anchor="ctr" anchorCtr="0">
            <a:noAutofit/>
          </a:bodyPr>
          <a:lstStyle/>
          <a:p>
            <a:pPr>
              <a:buClr>
                <a:srgbClr val="000000"/>
              </a:buClr>
            </a:pPr>
            <a:r>
              <a:rPr lang="en-US" sz="2400" b="1" kern="0">
                <a:solidFill>
                  <a:srgbClr val="FFFFFF"/>
                </a:solidFill>
                <a:latin typeface="Arial"/>
                <a:ea typeface="Arial"/>
                <a:cs typeface="Arial"/>
                <a:sym typeface="Arial"/>
              </a:rPr>
              <a:t>Data Preparation</a:t>
            </a:r>
            <a:endParaRPr sz="2400" kern="0">
              <a:solidFill>
                <a:srgbClr val="000000"/>
              </a:solidFill>
              <a:latin typeface="Arial"/>
              <a:ea typeface="Arial"/>
              <a:cs typeface="Arial"/>
              <a:sym typeface="Arial"/>
            </a:endParaRPr>
          </a:p>
        </p:txBody>
      </p:sp>
      <p:sp>
        <p:nvSpPr>
          <p:cNvPr id="161" name="Google Shape;161;p34"/>
          <p:cNvSpPr txBox="1"/>
          <p:nvPr/>
        </p:nvSpPr>
        <p:spPr>
          <a:xfrm>
            <a:off x="1767000" y="1498680"/>
            <a:ext cx="8229240" cy="3193200"/>
          </a:xfrm>
          <a:prstGeom prst="rect">
            <a:avLst/>
          </a:prstGeom>
          <a:noFill/>
          <a:ln>
            <a:noFill/>
          </a:ln>
        </p:spPr>
        <p:txBody>
          <a:bodyPr spcFirstLastPara="1" wrap="square" lIns="91425" tIns="91425" rIns="91425" bIns="91425" anchor="t" anchorCtr="0">
            <a:noAutofit/>
          </a:bodyPr>
          <a:lstStyle/>
          <a:p>
            <a:pPr marL="457200" indent="-355600">
              <a:lnSpc>
                <a:spcPct val="115000"/>
              </a:lnSpc>
              <a:buClr>
                <a:srgbClr val="000000"/>
              </a:buClr>
              <a:buSzPts val="2000"/>
              <a:buFont typeface="Arial"/>
              <a:buChar char="●"/>
            </a:pPr>
            <a:r>
              <a:rPr lang="en-US" sz="2000" kern="0">
                <a:solidFill>
                  <a:srgbClr val="000000"/>
                </a:solidFill>
                <a:latin typeface="Arial"/>
                <a:ea typeface="Arial"/>
                <a:cs typeface="Arial"/>
                <a:sym typeface="Arial"/>
              </a:rPr>
              <a:t>Always prepend full persona</a:t>
            </a:r>
            <a:endParaRPr sz="2000" kern="0">
              <a:solidFill>
                <a:srgbClr val="000000"/>
              </a:solidFill>
              <a:latin typeface="Arial"/>
              <a:ea typeface="Arial"/>
              <a:cs typeface="Arial"/>
              <a:sym typeface="Arial"/>
            </a:endParaRPr>
          </a:p>
          <a:p>
            <a:pPr marL="457200" indent="-355600">
              <a:lnSpc>
                <a:spcPct val="115000"/>
              </a:lnSpc>
              <a:buClr>
                <a:srgbClr val="000000"/>
              </a:buClr>
              <a:buSzPts val="2000"/>
              <a:buFont typeface="Arial"/>
              <a:buChar char="●"/>
            </a:pPr>
            <a:r>
              <a:rPr lang="en-US" sz="2000" kern="0">
                <a:solidFill>
                  <a:srgbClr val="000000"/>
                </a:solidFill>
                <a:latin typeface="Arial"/>
                <a:ea typeface="Arial"/>
                <a:cs typeface="Arial"/>
                <a:sym typeface="Arial"/>
              </a:rPr>
              <a:t>Simple truncated history</a:t>
            </a:r>
            <a:endParaRPr sz="2000" kern="0">
              <a:solidFill>
                <a:srgbClr val="000000"/>
              </a:solidFill>
              <a:latin typeface="Arial"/>
              <a:ea typeface="Arial"/>
              <a:cs typeface="Arial"/>
              <a:sym typeface="Arial"/>
            </a:endParaRPr>
          </a:p>
          <a:p>
            <a:pPr marL="457200" indent="-355600">
              <a:lnSpc>
                <a:spcPct val="115000"/>
              </a:lnSpc>
              <a:buClr>
                <a:srgbClr val="000000"/>
              </a:buClr>
              <a:buSzPts val="2000"/>
              <a:buFont typeface="Arial"/>
              <a:buChar char="●"/>
            </a:pPr>
            <a:r>
              <a:rPr lang="en-US" sz="2000" kern="0">
                <a:solidFill>
                  <a:srgbClr val="000000"/>
                </a:solidFill>
                <a:latin typeface="Arial"/>
                <a:ea typeface="Arial"/>
                <a:cs typeface="Arial"/>
                <a:sym typeface="Arial"/>
              </a:rPr>
              <a:t>Simple tagged data format</a:t>
            </a:r>
            <a:endParaRPr sz="2000" kern="0">
              <a:solidFill>
                <a:srgbClr val="000000"/>
              </a:solidFill>
              <a:latin typeface="Arial"/>
              <a:ea typeface="Arial"/>
              <a:cs typeface="Arial"/>
              <a:sym typeface="Arial"/>
            </a:endParaRPr>
          </a:p>
          <a:p>
            <a:pPr marL="914400" lvl="1" indent="-355600">
              <a:lnSpc>
                <a:spcPct val="115000"/>
              </a:lnSpc>
              <a:buClr>
                <a:srgbClr val="000000"/>
              </a:buClr>
              <a:buSzPts val="2000"/>
              <a:buFont typeface="Arial"/>
              <a:buChar char="○"/>
            </a:pPr>
            <a:r>
              <a:rPr lang="en-US" sz="2000" kern="0">
                <a:solidFill>
                  <a:srgbClr val="000000"/>
                </a:solidFill>
                <a:latin typeface="Arial"/>
                <a:ea typeface="Arial"/>
                <a:cs typeface="Arial"/>
                <a:sym typeface="Arial"/>
              </a:rPr>
              <a:t>Input</a:t>
            </a:r>
            <a:endParaRPr sz="2000" kern="0">
              <a:solidFill>
                <a:srgbClr val="000000"/>
              </a:solidFill>
              <a:latin typeface="Arial"/>
              <a:ea typeface="Arial"/>
              <a:cs typeface="Arial"/>
              <a:sym typeface="Arial"/>
            </a:endParaRPr>
          </a:p>
          <a:p>
            <a:pPr marL="914400">
              <a:lnSpc>
                <a:spcPct val="115000"/>
              </a:lnSpc>
              <a:spcBef>
                <a:spcPts val="400"/>
              </a:spcBef>
              <a:buClr>
                <a:srgbClr val="000000"/>
              </a:buClr>
            </a:pPr>
            <a:r>
              <a:rPr lang="en-US" kern="0">
                <a:solidFill>
                  <a:srgbClr val="000000"/>
                </a:solidFill>
                <a:latin typeface="Courier New"/>
                <a:ea typeface="Courier New"/>
                <a:cs typeface="Courier New"/>
                <a:sym typeface="Courier New"/>
              </a:rPr>
              <a:t>&lt;pers&gt; tok … tok &lt;pers&gt; … &lt;src&gt; … &lt;tgt&gt; … &lt;src&gt; … </a:t>
            </a:r>
            <a:endParaRPr kern="0">
              <a:solidFill>
                <a:srgbClr val="000000"/>
              </a:solidFill>
              <a:latin typeface="Arial"/>
              <a:ea typeface="Arial"/>
              <a:cs typeface="Arial"/>
              <a:sym typeface="Arial"/>
            </a:endParaRPr>
          </a:p>
          <a:p>
            <a:pPr marL="914400" lvl="1" indent="-355600">
              <a:lnSpc>
                <a:spcPct val="115000"/>
              </a:lnSpc>
              <a:spcBef>
                <a:spcPts val="400"/>
              </a:spcBef>
              <a:buClr>
                <a:srgbClr val="000000"/>
              </a:buClr>
              <a:buSzPts val="2000"/>
              <a:buFont typeface="Arial"/>
              <a:buChar char="○"/>
            </a:pPr>
            <a:r>
              <a:rPr lang="en-US" sz="2000" kern="0">
                <a:solidFill>
                  <a:srgbClr val="000000"/>
                </a:solidFill>
                <a:latin typeface="Arial"/>
                <a:ea typeface="Arial"/>
                <a:cs typeface="Arial"/>
                <a:sym typeface="Arial"/>
              </a:rPr>
              <a:t>Output</a:t>
            </a:r>
            <a:endParaRPr sz="2000" kern="0">
              <a:solidFill>
                <a:srgbClr val="000000"/>
              </a:solidFill>
              <a:latin typeface="Arial"/>
              <a:ea typeface="Arial"/>
              <a:cs typeface="Arial"/>
              <a:sym typeface="Arial"/>
            </a:endParaRPr>
          </a:p>
          <a:p>
            <a:pPr marL="914400">
              <a:lnSpc>
                <a:spcPct val="115000"/>
              </a:lnSpc>
              <a:spcBef>
                <a:spcPts val="400"/>
              </a:spcBef>
              <a:buClr>
                <a:srgbClr val="000000"/>
              </a:buClr>
            </a:pPr>
            <a:r>
              <a:rPr lang="en-US" kern="0">
                <a:solidFill>
                  <a:srgbClr val="000000"/>
                </a:solidFill>
                <a:latin typeface="Courier New"/>
                <a:ea typeface="Courier New"/>
                <a:cs typeface="Courier New"/>
                <a:sym typeface="Courier New"/>
              </a:rPr>
              <a:t>tok tok … tok</a:t>
            </a:r>
            <a:endParaRPr kern="0">
              <a:solidFill>
                <a:srgbClr val="000000"/>
              </a:solidFill>
              <a:latin typeface="Arial"/>
              <a:ea typeface="Arial"/>
              <a:cs typeface="Arial"/>
              <a:sym typeface="Arial"/>
            </a:endParaRPr>
          </a:p>
          <a:p>
            <a:pPr marL="457200" indent="-355600">
              <a:lnSpc>
                <a:spcPct val="115000"/>
              </a:lnSpc>
              <a:spcBef>
                <a:spcPts val="400"/>
              </a:spcBef>
              <a:buClr>
                <a:srgbClr val="000000"/>
              </a:buClr>
              <a:buSzPts val="2000"/>
              <a:buFont typeface="Arial"/>
              <a:buChar char="●"/>
            </a:pPr>
            <a:r>
              <a:rPr lang="en-US" sz="2000" kern="0">
                <a:solidFill>
                  <a:srgbClr val="000000"/>
                </a:solidFill>
                <a:latin typeface="Arial"/>
                <a:ea typeface="Arial"/>
                <a:cs typeface="Arial"/>
                <a:sym typeface="Arial"/>
              </a:rPr>
              <a:t>Additional pre-training data (not used in final system)</a:t>
            </a:r>
            <a:endParaRPr sz="2000" kern="0">
              <a:solidFill>
                <a:srgbClr val="000000"/>
              </a:solidFill>
              <a:latin typeface="Arial"/>
              <a:cs typeface="Arial"/>
              <a:sym typeface="Arial"/>
            </a:endParaRPr>
          </a:p>
          <a:p>
            <a:pPr marL="914400" lvl="1" indent="-355600">
              <a:lnSpc>
                <a:spcPct val="115000"/>
              </a:lnSpc>
              <a:buClr>
                <a:srgbClr val="000000"/>
              </a:buClr>
              <a:buSzPts val="2000"/>
              <a:buFont typeface="Arial"/>
              <a:buChar char="○"/>
            </a:pPr>
            <a:r>
              <a:rPr lang="en-US" sz="2000" kern="0">
                <a:solidFill>
                  <a:srgbClr val="000000"/>
                </a:solidFill>
                <a:latin typeface="Arial"/>
                <a:ea typeface="Arial"/>
                <a:cs typeface="Arial"/>
                <a:sym typeface="Arial"/>
              </a:rPr>
              <a:t>Switchboard [Calhoun+</a:t>
            </a:r>
            <a:r>
              <a:rPr lang="en-US" sz="2000" kern="0">
                <a:solidFill>
                  <a:srgbClr val="000000"/>
                </a:solidFill>
                <a:latin typeface="Arial"/>
                <a:cs typeface="Arial"/>
                <a:sym typeface="Arial"/>
              </a:rPr>
              <a:t>10</a:t>
            </a:r>
            <a:r>
              <a:rPr lang="en-US" sz="2000" kern="0">
                <a:solidFill>
                  <a:srgbClr val="000000"/>
                </a:solidFill>
                <a:latin typeface="Arial"/>
                <a:ea typeface="Arial"/>
                <a:cs typeface="Arial"/>
                <a:sym typeface="Arial"/>
              </a:rPr>
              <a:t>]</a:t>
            </a:r>
            <a:endParaRPr sz="2000" kern="0">
              <a:solidFill>
                <a:srgbClr val="000000"/>
              </a:solidFill>
              <a:latin typeface="Arial"/>
              <a:ea typeface="Arial"/>
              <a:cs typeface="Arial"/>
              <a:sym typeface="Arial"/>
            </a:endParaRPr>
          </a:p>
          <a:p>
            <a:pPr marL="914400" lvl="1" indent="-355600">
              <a:lnSpc>
                <a:spcPct val="115000"/>
              </a:lnSpc>
              <a:buClr>
                <a:srgbClr val="000000"/>
              </a:buClr>
              <a:buSzPts val="2000"/>
              <a:buFont typeface="Arial"/>
              <a:buChar char="○"/>
            </a:pPr>
            <a:r>
              <a:rPr lang="en-US" sz="2000" kern="0">
                <a:solidFill>
                  <a:srgbClr val="000000"/>
                </a:solidFill>
                <a:latin typeface="Arial"/>
                <a:ea typeface="Arial"/>
                <a:cs typeface="Arial"/>
                <a:sym typeface="Arial"/>
              </a:rPr>
              <a:t>Open Subtitles [Tiedeman+09]</a:t>
            </a:r>
            <a:endParaRPr kern="0">
              <a:solidFill>
                <a:srgbClr val="000000"/>
              </a:solidFill>
              <a:latin typeface="Arial"/>
              <a:ea typeface="Arial"/>
              <a:cs typeface="Arial"/>
              <a:sym typeface="Arial"/>
            </a:endParaRPr>
          </a:p>
        </p:txBody>
      </p:sp>
    </p:spTree>
    <p:extLst>
      <p:ext uri="{BB962C8B-B14F-4D97-AF65-F5344CB8AC3E}">
        <p14:creationId xmlns:p14="http://schemas.microsoft.com/office/powerpoint/2010/main" val="15084541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35"/>
          <p:cNvSpPr txBox="1"/>
          <p:nvPr/>
        </p:nvSpPr>
        <p:spPr>
          <a:xfrm>
            <a:off x="1767000" y="0"/>
            <a:ext cx="7398600" cy="740400"/>
          </a:xfrm>
          <a:prstGeom prst="rect">
            <a:avLst/>
          </a:prstGeom>
          <a:noFill/>
          <a:ln>
            <a:noFill/>
          </a:ln>
        </p:spPr>
        <p:txBody>
          <a:bodyPr spcFirstLastPara="1" wrap="square" lIns="91425" tIns="91425" rIns="91425" bIns="91425" anchor="ctr" anchorCtr="0">
            <a:noAutofit/>
          </a:bodyPr>
          <a:lstStyle/>
          <a:p>
            <a:pPr>
              <a:buClr>
                <a:srgbClr val="000000"/>
              </a:buClr>
            </a:pPr>
            <a:r>
              <a:rPr lang="en-US" sz="2400" b="1" kern="0">
                <a:solidFill>
                  <a:srgbClr val="FFFFFF"/>
                </a:solidFill>
                <a:latin typeface="Arial"/>
                <a:cs typeface="Arial"/>
                <a:sym typeface="Arial"/>
              </a:rPr>
              <a:t>Problems with Generation</a:t>
            </a:r>
            <a:endParaRPr sz="2400" kern="0">
              <a:solidFill>
                <a:srgbClr val="000000"/>
              </a:solidFill>
              <a:latin typeface="Arial"/>
              <a:ea typeface="Arial"/>
              <a:cs typeface="Arial"/>
              <a:sym typeface="Arial"/>
            </a:endParaRPr>
          </a:p>
        </p:txBody>
      </p:sp>
      <p:sp>
        <p:nvSpPr>
          <p:cNvPr id="167" name="Google Shape;167;p35"/>
          <p:cNvSpPr txBox="1"/>
          <p:nvPr/>
        </p:nvSpPr>
        <p:spPr>
          <a:xfrm>
            <a:off x="1767000" y="1498680"/>
            <a:ext cx="8229300" cy="3193200"/>
          </a:xfrm>
          <a:prstGeom prst="rect">
            <a:avLst/>
          </a:prstGeom>
          <a:noFill/>
          <a:ln>
            <a:noFill/>
          </a:ln>
        </p:spPr>
        <p:txBody>
          <a:bodyPr spcFirstLastPara="1" wrap="square" lIns="91425" tIns="91425" rIns="91425" bIns="91425" anchor="t" anchorCtr="0">
            <a:noAutofit/>
          </a:bodyPr>
          <a:lstStyle/>
          <a:p>
            <a:pPr>
              <a:spcBef>
                <a:spcPts val="400"/>
              </a:spcBef>
              <a:buClr>
                <a:srgbClr val="000000"/>
              </a:buClr>
            </a:pPr>
            <a:r>
              <a:rPr lang="en-US" sz="2000" kern="0">
                <a:solidFill>
                  <a:srgbClr val="000000"/>
                </a:solidFill>
                <a:latin typeface="Arial"/>
                <a:cs typeface="Arial"/>
                <a:sym typeface="Arial"/>
              </a:rPr>
              <a:t>Problem: Coherence</a:t>
            </a:r>
            <a:endParaRPr sz="2000" kern="0">
              <a:solidFill>
                <a:srgbClr val="000000"/>
              </a:solidFill>
              <a:latin typeface="Arial"/>
              <a:cs typeface="Arial"/>
              <a:sym typeface="Arial"/>
            </a:endParaRPr>
          </a:p>
          <a:p>
            <a:pPr>
              <a:spcBef>
                <a:spcPts val="400"/>
              </a:spcBef>
              <a:buClr>
                <a:srgbClr val="000000"/>
              </a:buClr>
            </a:pPr>
            <a:endParaRPr sz="2000" kern="0">
              <a:solidFill>
                <a:srgbClr val="000000"/>
              </a:solidFill>
              <a:latin typeface="Arial"/>
              <a:cs typeface="Arial"/>
              <a:sym typeface="Arial"/>
            </a:endParaRPr>
          </a:p>
          <a:p>
            <a:pPr marL="457200" indent="-355600">
              <a:spcBef>
                <a:spcPts val="400"/>
              </a:spcBef>
              <a:buClr>
                <a:srgbClr val="000000"/>
              </a:buClr>
              <a:buSzPts val="2000"/>
              <a:buFont typeface="Arial"/>
              <a:buChar char="●"/>
            </a:pPr>
            <a:r>
              <a:rPr lang="en-US" sz="2000" kern="0">
                <a:solidFill>
                  <a:srgbClr val="000000"/>
                </a:solidFill>
                <a:latin typeface="Arial"/>
                <a:cs typeface="Arial"/>
                <a:sym typeface="Arial"/>
              </a:rPr>
              <a:t>Solution: ???, better language modelling</a:t>
            </a:r>
            <a:endParaRPr sz="2000" kern="0">
              <a:solidFill>
                <a:srgbClr val="000000"/>
              </a:solidFill>
              <a:latin typeface="Arial"/>
              <a:cs typeface="Arial"/>
              <a:sym typeface="Arial"/>
            </a:endParaRPr>
          </a:p>
          <a:p>
            <a:pPr>
              <a:spcBef>
                <a:spcPts val="400"/>
              </a:spcBef>
              <a:buClr>
                <a:srgbClr val="000000"/>
              </a:buClr>
            </a:pPr>
            <a:endParaRPr sz="2000" kern="0">
              <a:solidFill>
                <a:srgbClr val="000000"/>
              </a:solidFill>
              <a:latin typeface="Arial"/>
              <a:cs typeface="Arial"/>
              <a:sym typeface="Arial"/>
            </a:endParaRPr>
          </a:p>
          <a:p>
            <a:pPr>
              <a:spcBef>
                <a:spcPts val="400"/>
              </a:spcBef>
              <a:buClr>
                <a:srgbClr val="000000"/>
              </a:buClr>
            </a:pPr>
            <a:r>
              <a:rPr lang="en-US" sz="2000" kern="0">
                <a:solidFill>
                  <a:srgbClr val="000000"/>
                </a:solidFill>
                <a:latin typeface="Arial"/>
                <a:cs typeface="Arial"/>
                <a:sym typeface="Arial"/>
              </a:rPr>
              <a:t>Problem: Diversity</a:t>
            </a:r>
            <a:endParaRPr sz="2000" kern="0">
              <a:solidFill>
                <a:srgbClr val="000000"/>
              </a:solidFill>
              <a:latin typeface="Arial"/>
              <a:cs typeface="Arial"/>
              <a:sym typeface="Arial"/>
            </a:endParaRPr>
          </a:p>
          <a:p>
            <a:pPr>
              <a:spcBef>
                <a:spcPts val="400"/>
              </a:spcBef>
              <a:buClr>
                <a:srgbClr val="000000"/>
              </a:buClr>
            </a:pPr>
            <a:endParaRPr sz="2000" kern="0">
              <a:solidFill>
                <a:srgbClr val="000000"/>
              </a:solidFill>
              <a:latin typeface="Arial"/>
              <a:cs typeface="Arial"/>
              <a:sym typeface="Arial"/>
            </a:endParaRPr>
          </a:p>
          <a:p>
            <a:pPr marL="457200" indent="-355600">
              <a:spcBef>
                <a:spcPts val="400"/>
              </a:spcBef>
              <a:buClr>
                <a:srgbClr val="000000"/>
              </a:buClr>
              <a:buSzPts val="2000"/>
              <a:buFont typeface="Arial"/>
              <a:buChar char="●"/>
            </a:pPr>
            <a:r>
              <a:rPr lang="en-US" sz="2000" kern="0">
                <a:solidFill>
                  <a:srgbClr val="000000"/>
                </a:solidFill>
                <a:latin typeface="Arial"/>
                <a:cs typeface="Arial"/>
                <a:sym typeface="Arial"/>
              </a:rPr>
              <a:t>Solution: Random sampling / temperature</a:t>
            </a:r>
            <a:endParaRPr sz="2000" kern="0">
              <a:solidFill>
                <a:srgbClr val="000000"/>
              </a:solidFill>
              <a:latin typeface="Arial"/>
              <a:cs typeface="Arial"/>
              <a:sym typeface="Arial"/>
            </a:endParaRPr>
          </a:p>
          <a:p>
            <a:pPr>
              <a:spcBef>
                <a:spcPts val="400"/>
              </a:spcBef>
              <a:buClr>
                <a:srgbClr val="000000"/>
              </a:buClr>
            </a:pPr>
            <a:endParaRPr sz="2000" kern="0">
              <a:solidFill>
                <a:srgbClr val="000000"/>
              </a:solidFill>
              <a:latin typeface="Arial"/>
              <a:cs typeface="Arial"/>
              <a:sym typeface="Arial"/>
            </a:endParaRPr>
          </a:p>
          <a:p>
            <a:pPr>
              <a:spcBef>
                <a:spcPts val="400"/>
              </a:spcBef>
              <a:buClr>
                <a:srgbClr val="000000"/>
              </a:buClr>
            </a:pPr>
            <a:r>
              <a:rPr lang="en-US" sz="2000" kern="0">
                <a:solidFill>
                  <a:srgbClr val="000000"/>
                </a:solidFill>
                <a:latin typeface="Arial"/>
                <a:cs typeface="Arial"/>
                <a:sym typeface="Arial"/>
              </a:rPr>
              <a:t>Problem: Repetition, repetition and and and and and and and and and</a:t>
            </a:r>
            <a:endParaRPr sz="2000" kern="0">
              <a:solidFill>
                <a:srgbClr val="000000"/>
              </a:solidFill>
              <a:latin typeface="Arial"/>
              <a:cs typeface="Arial"/>
              <a:sym typeface="Arial"/>
            </a:endParaRPr>
          </a:p>
          <a:p>
            <a:pPr>
              <a:spcBef>
                <a:spcPts val="400"/>
              </a:spcBef>
              <a:buClr>
                <a:srgbClr val="000000"/>
              </a:buClr>
            </a:pPr>
            <a:endParaRPr sz="2000" kern="0">
              <a:solidFill>
                <a:srgbClr val="000000"/>
              </a:solidFill>
              <a:latin typeface="Arial"/>
              <a:cs typeface="Arial"/>
              <a:sym typeface="Arial"/>
            </a:endParaRPr>
          </a:p>
          <a:p>
            <a:pPr marL="457200" indent="-355600">
              <a:spcBef>
                <a:spcPts val="400"/>
              </a:spcBef>
              <a:buClr>
                <a:srgbClr val="000000"/>
              </a:buClr>
              <a:buSzPts val="2000"/>
              <a:buFont typeface="Arial"/>
              <a:buChar char="●"/>
            </a:pPr>
            <a:r>
              <a:rPr lang="en-US" sz="2000" kern="0">
                <a:solidFill>
                  <a:srgbClr val="000000"/>
                </a:solidFill>
                <a:latin typeface="Arial"/>
                <a:cs typeface="Arial"/>
                <a:sym typeface="Arial"/>
              </a:rPr>
              <a:t>Solution: Constrained decoding</a:t>
            </a:r>
            <a:endParaRPr sz="2000" kern="0">
              <a:solidFill>
                <a:srgbClr val="000000"/>
              </a:solidFill>
              <a:latin typeface="Arial"/>
              <a:cs typeface="Arial"/>
              <a:sym typeface="Arial"/>
            </a:endParaRPr>
          </a:p>
          <a:p>
            <a:pPr>
              <a:spcBef>
                <a:spcPts val="400"/>
              </a:spcBef>
              <a:buClr>
                <a:srgbClr val="000000"/>
              </a:buClr>
            </a:pPr>
            <a:endParaRPr sz="2000" kern="0">
              <a:solidFill>
                <a:srgbClr val="000000"/>
              </a:solidFill>
              <a:latin typeface="Arial"/>
              <a:cs typeface="Arial"/>
              <a:sym typeface="Arial"/>
            </a:endParaRPr>
          </a:p>
          <a:p>
            <a:pPr>
              <a:spcBef>
                <a:spcPts val="400"/>
              </a:spcBef>
              <a:buClr>
                <a:srgbClr val="000000"/>
              </a:buClr>
            </a:pPr>
            <a:endParaRPr sz="2000" kern="0">
              <a:solidFill>
                <a:srgbClr val="000000"/>
              </a:solidFill>
              <a:latin typeface="Arial"/>
              <a:cs typeface="Arial"/>
              <a:sym typeface="Arial"/>
            </a:endParaRPr>
          </a:p>
        </p:txBody>
      </p:sp>
    </p:spTree>
    <p:extLst>
      <p:ext uri="{BB962C8B-B14F-4D97-AF65-F5344CB8AC3E}">
        <p14:creationId xmlns:p14="http://schemas.microsoft.com/office/powerpoint/2010/main" val="31306758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36"/>
          <p:cNvSpPr txBox="1"/>
          <p:nvPr/>
        </p:nvSpPr>
        <p:spPr>
          <a:xfrm>
            <a:off x="1767000" y="0"/>
            <a:ext cx="7398720" cy="740520"/>
          </a:xfrm>
          <a:prstGeom prst="rect">
            <a:avLst/>
          </a:prstGeom>
          <a:noFill/>
          <a:ln>
            <a:noFill/>
          </a:ln>
        </p:spPr>
        <p:txBody>
          <a:bodyPr spcFirstLastPara="1" wrap="square" lIns="91425" tIns="91425" rIns="91425" bIns="91425" anchor="ctr" anchorCtr="0">
            <a:noAutofit/>
          </a:bodyPr>
          <a:lstStyle/>
          <a:p>
            <a:pPr>
              <a:buClr>
                <a:srgbClr val="000000"/>
              </a:buClr>
            </a:pPr>
            <a:r>
              <a:rPr lang="en-US" sz="2400" b="1" kern="0">
                <a:solidFill>
                  <a:srgbClr val="FFFFFF"/>
                </a:solidFill>
                <a:latin typeface="Arial"/>
                <a:ea typeface="Arial"/>
                <a:cs typeface="Arial"/>
                <a:sym typeface="Arial"/>
              </a:rPr>
              <a:t>Decoding</a:t>
            </a:r>
            <a:endParaRPr sz="2400" kern="0">
              <a:solidFill>
                <a:srgbClr val="000000"/>
              </a:solidFill>
              <a:latin typeface="Arial"/>
              <a:ea typeface="Arial"/>
              <a:cs typeface="Arial"/>
              <a:sym typeface="Arial"/>
            </a:endParaRPr>
          </a:p>
        </p:txBody>
      </p:sp>
      <p:sp>
        <p:nvSpPr>
          <p:cNvPr id="173" name="Google Shape;173;p36"/>
          <p:cNvSpPr txBox="1"/>
          <p:nvPr/>
        </p:nvSpPr>
        <p:spPr>
          <a:xfrm>
            <a:off x="1942900" y="2932300"/>
            <a:ext cx="179400" cy="239400"/>
          </a:xfrm>
          <a:prstGeom prst="rect">
            <a:avLst/>
          </a:prstGeom>
          <a:noFill/>
          <a:ln>
            <a:noFill/>
          </a:ln>
        </p:spPr>
        <p:txBody>
          <a:bodyPr spcFirstLastPara="1" wrap="square" lIns="91425" tIns="91425" rIns="91425" bIns="91425" anchor="t" anchorCtr="0">
            <a:noAutofit/>
          </a:bodyPr>
          <a:lstStyle/>
          <a:p>
            <a:pPr>
              <a:buClr>
                <a:srgbClr val="000000"/>
              </a:buClr>
            </a:pPr>
            <a:endParaRPr sz="1400" kern="0">
              <a:solidFill>
                <a:srgbClr val="000000"/>
              </a:solidFill>
              <a:latin typeface="Arial"/>
              <a:cs typeface="Arial"/>
              <a:sym typeface="Arial"/>
            </a:endParaRPr>
          </a:p>
        </p:txBody>
      </p:sp>
      <p:sp>
        <p:nvSpPr>
          <p:cNvPr id="174" name="Google Shape;174;p36"/>
          <p:cNvSpPr txBox="1"/>
          <p:nvPr/>
        </p:nvSpPr>
        <p:spPr>
          <a:xfrm>
            <a:off x="1767000" y="1007955"/>
            <a:ext cx="8229300" cy="3193200"/>
          </a:xfrm>
          <a:prstGeom prst="rect">
            <a:avLst/>
          </a:prstGeom>
          <a:noFill/>
          <a:ln>
            <a:noFill/>
          </a:ln>
        </p:spPr>
        <p:txBody>
          <a:bodyPr spcFirstLastPara="1" wrap="square" lIns="91425" tIns="91425" rIns="91425" bIns="91425" anchor="t" anchorCtr="0">
            <a:noAutofit/>
          </a:bodyPr>
          <a:lstStyle/>
          <a:p>
            <a:pPr>
              <a:buClr>
                <a:srgbClr val="000000"/>
              </a:buClr>
            </a:pPr>
            <a:r>
              <a:rPr lang="en-US" sz="2000" kern="0">
                <a:solidFill>
                  <a:srgbClr val="000000"/>
                </a:solidFill>
                <a:latin typeface="Arial"/>
                <a:cs typeface="Arial"/>
                <a:sym typeface="Arial"/>
              </a:rPr>
              <a:t>Human eval defaults</a:t>
            </a:r>
            <a:endParaRPr sz="2000" kern="0">
              <a:solidFill>
                <a:srgbClr val="000000"/>
              </a:solidFill>
              <a:latin typeface="Arial"/>
              <a:cs typeface="Arial"/>
              <a:sym typeface="Arial"/>
            </a:endParaRPr>
          </a:p>
          <a:p>
            <a:pPr marL="457200" indent="-355600">
              <a:buClr>
                <a:srgbClr val="000000"/>
              </a:buClr>
              <a:buSzPts val="2000"/>
              <a:buFont typeface="Arial"/>
              <a:buChar char="●"/>
            </a:pPr>
            <a:r>
              <a:rPr lang="en-US" sz="2000" kern="0">
                <a:solidFill>
                  <a:srgbClr val="000000"/>
                </a:solidFill>
                <a:latin typeface="Arial"/>
                <a:cs typeface="Arial"/>
                <a:sym typeface="Arial"/>
              </a:rPr>
              <a:t>Temperature 1.4</a:t>
            </a:r>
            <a:endParaRPr sz="2000" kern="0">
              <a:solidFill>
                <a:srgbClr val="000000"/>
              </a:solidFill>
              <a:latin typeface="Arial"/>
              <a:cs typeface="Arial"/>
              <a:sym typeface="Arial"/>
            </a:endParaRPr>
          </a:p>
          <a:p>
            <a:pPr marL="457200" indent="-355600">
              <a:buClr>
                <a:srgbClr val="000000"/>
              </a:buClr>
              <a:buSzPts val="2000"/>
              <a:buFont typeface="Arial"/>
              <a:buChar char="●"/>
            </a:pPr>
            <a:r>
              <a:rPr lang="en-US" sz="2000" kern="0">
                <a:solidFill>
                  <a:srgbClr val="000000"/>
                </a:solidFill>
                <a:latin typeface="Arial"/>
                <a:cs typeface="Arial"/>
                <a:sym typeface="Arial"/>
              </a:rPr>
              <a:t>Min length 17</a:t>
            </a:r>
            <a:endParaRPr sz="2000" kern="0">
              <a:solidFill>
                <a:srgbClr val="000000"/>
              </a:solidFill>
              <a:latin typeface="Arial"/>
              <a:cs typeface="Arial"/>
              <a:sym typeface="Arial"/>
            </a:endParaRPr>
          </a:p>
          <a:p>
            <a:pPr marL="457200" indent="-355600">
              <a:buClr>
                <a:srgbClr val="000000"/>
              </a:buClr>
              <a:buSzPts val="2000"/>
              <a:buFont typeface="Arial"/>
              <a:buChar char="●"/>
            </a:pPr>
            <a:r>
              <a:rPr lang="en-US" sz="2000" kern="0">
                <a:solidFill>
                  <a:srgbClr val="000000"/>
                </a:solidFill>
                <a:latin typeface="Arial"/>
                <a:cs typeface="Arial"/>
                <a:sym typeface="Arial"/>
              </a:rPr>
              <a:t>Beam size 4</a:t>
            </a:r>
            <a:endParaRPr sz="900" kern="0">
              <a:solidFill>
                <a:srgbClr val="000000"/>
              </a:solidFill>
              <a:latin typeface="Arial"/>
              <a:cs typeface="Arial"/>
              <a:sym typeface="Arial"/>
            </a:endParaRPr>
          </a:p>
          <a:p>
            <a:pPr marL="457200" indent="-355600">
              <a:buClr>
                <a:srgbClr val="000000"/>
              </a:buClr>
              <a:buSzPts val="2000"/>
              <a:buFont typeface="Arial"/>
              <a:buChar char="●"/>
            </a:pPr>
            <a:r>
              <a:rPr lang="en-US" sz="2000" kern="0">
                <a:solidFill>
                  <a:srgbClr val="000000"/>
                </a:solidFill>
                <a:latin typeface="Arial"/>
                <a:cs typeface="Arial"/>
                <a:sym typeface="Arial"/>
              </a:rPr>
              <a:t>Block N-gram repeat beam search</a:t>
            </a:r>
            <a:endParaRPr sz="2000" kern="0">
              <a:solidFill>
                <a:srgbClr val="000000"/>
              </a:solidFill>
              <a:latin typeface="Arial"/>
              <a:cs typeface="Arial"/>
              <a:sym typeface="Arial"/>
            </a:endParaRPr>
          </a:p>
          <a:p>
            <a:pPr marL="914400" lvl="1" indent="-355600">
              <a:buClr>
                <a:srgbClr val="000000"/>
              </a:buClr>
              <a:buSzPts val="2000"/>
              <a:buFont typeface="Arial"/>
              <a:buChar char="○"/>
            </a:pPr>
            <a:r>
              <a:rPr lang="en-US" sz="2000" kern="0">
                <a:solidFill>
                  <a:srgbClr val="000000"/>
                </a:solidFill>
                <a:latin typeface="Arial"/>
                <a:cs typeface="Arial"/>
                <a:sym typeface="Arial"/>
              </a:rPr>
              <a:t>2-grams in same sentence</a:t>
            </a:r>
            <a:endParaRPr sz="2000" kern="0">
              <a:solidFill>
                <a:srgbClr val="000000"/>
              </a:solidFill>
              <a:latin typeface="Arial"/>
              <a:cs typeface="Arial"/>
              <a:sym typeface="Arial"/>
            </a:endParaRPr>
          </a:p>
          <a:p>
            <a:pPr marL="914400" lvl="1" indent="-355600">
              <a:buClr>
                <a:srgbClr val="000000"/>
              </a:buClr>
              <a:buSzPts val="2000"/>
              <a:buFont typeface="Arial"/>
              <a:buChar char="○"/>
            </a:pPr>
            <a:r>
              <a:rPr lang="en-US" sz="2000" kern="0">
                <a:solidFill>
                  <a:srgbClr val="000000"/>
                </a:solidFill>
                <a:latin typeface="Arial"/>
                <a:cs typeface="Arial"/>
                <a:sym typeface="Arial"/>
              </a:rPr>
              <a:t>3-grams from the history or persona</a:t>
            </a:r>
            <a:endParaRPr sz="2000" kern="0">
              <a:solidFill>
                <a:srgbClr val="000000"/>
              </a:solidFill>
              <a:latin typeface="Arial"/>
              <a:cs typeface="Arial"/>
              <a:sym typeface="Arial"/>
            </a:endParaRPr>
          </a:p>
          <a:p>
            <a:pPr marL="457200" indent="-355600">
              <a:buClr>
                <a:srgbClr val="000000"/>
              </a:buClr>
              <a:buSzPts val="2000"/>
              <a:buFont typeface="Arial"/>
              <a:buChar char="●"/>
            </a:pPr>
            <a:r>
              <a:rPr lang="en-US" sz="2000" kern="0">
                <a:solidFill>
                  <a:srgbClr val="000000"/>
                </a:solidFill>
                <a:latin typeface="Arial"/>
                <a:cs typeface="Arial"/>
                <a:sym typeface="Arial"/>
              </a:rPr>
              <a:t>Return top 4 beams</a:t>
            </a:r>
            <a:endParaRPr sz="2000" kern="0">
              <a:solidFill>
                <a:srgbClr val="000000"/>
              </a:solidFill>
              <a:latin typeface="Arial"/>
              <a:cs typeface="Arial"/>
              <a:sym typeface="Arial"/>
            </a:endParaRPr>
          </a:p>
          <a:p>
            <a:pPr>
              <a:buClr>
                <a:srgbClr val="000000"/>
              </a:buClr>
            </a:pPr>
            <a:endParaRPr sz="800" kern="0">
              <a:solidFill>
                <a:srgbClr val="000000"/>
              </a:solidFill>
              <a:latin typeface="Arial"/>
              <a:cs typeface="Arial"/>
              <a:sym typeface="Arial"/>
            </a:endParaRPr>
          </a:p>
          <a:p>
            <a:pPr>
              <a:buClr>
                <a:srgbClr val="000000"/>
              </a:buClr>
            </a:pPr>
            <a:r>
              <a:rPr lang="en-US" sz="2000" kern="0">
                <a:solidFill>
                  <a:srgbClr val="000000"/>
                </a:solidFill>
                <a:latin typeface="Arial"/>
                <a:cs typeface="Arial"/>
                <a:sym typeface="Arial"/>
              </a:rPr>
              <a:t>Check for issues in output</a:t>
            </a:r>
            <a:endParaRPr sz="2000" kern="0">
              <a:solidFill>
                <a:srgbClr val="000000"/>
              </a:solidFill>
              <a:latin typeface="Arial"/>
              <a:cs typeface="Arial"/>
              <a:sym typeface="Arial"/>
            </a:endParaRPr>
          </a:p>
          <a:p>
            <a:pPr marL="457200" indent="-355600">
              <a:buClr>
                <a:srgbClr val="000000"/>
              </a:buClr>
              <a:buSzPts val="2000"/>
              <a:buFont typeface="Arial"/>
              <a:buChar char="●"/>
            </a:pPr>
            <a:r>
              <a:rPr lang="en-US" sz="2000" kern="0">
                <a:solidFill>
                  <a:srgbClr val="000000"/>
                </a:solidFill>
                <a:latin typeface="Arial"/>
                <a:cs typeface="Arial"/>
                <a:sym typeface="Arial"/>
              </a:rPr>
              <a:t>Language model breakages </a:t>
            </a:r>
            <a:endParaRPr sz="2000" kern="0">
              <a:solidFill>
                <a:srgbClr val="000000"/>
              </a:solidFill>
              <a:latin typeface="Arial"/>
              <a:cs typeface="Arial"/>
              <a:sym typeface="Arial"/>
            </a:endParaRPr>
          </a:p>
          <a:p>
            <a:pPr marL="914400" lvl="1" indent="-355600">
              <a:buClr>
                <a:srgbClr val="000000"/>
              </a:buClr>
              <a:buSzPts val="2000"/>
              <a:buFont typeface="Arial"/>
              <a:buChar char="○"/>
            </a:pPr>
            <a:r>
              <a:rPr lang="en-US" sz="2000" kern="0">
                <a:solidFill>
                  <a:srgbClr val="000000"/>
                </a:solidFill>
                <a:latin typeface="Arial"/>
                <a:cs typeface="Arial"/>
                <a:sym typeface="Arial"/>
              </a:rPr>
              <a:t>e.g. and and and and and</a:t>
            </a:r>
            <a:endParaRPr sz="2000" kern="0">
              <a:solidFill>
                <a:srgbClr val="000000"/>
              </a:solidFill>
              <a:latin typeface="Arial"/>
              <a:cs typeface="Arial"/>
              <a:sym typeface="Arial"/>
            </a:endParaRPr>
          </a:p>
          <a:p>
            <a:pPr marL="457200" indent="-355600">
              <a:buClr>
                <a:srgbClr val="000000"/>
              </a:buClr>
              <a:buSzPts val="2000"/>
              <a:buFont typeface="Arial"/>
              <a:buChar char="●"/>
            </a:pPr>
            <a:r>
              <a:rPr lang="en-US" sz="2000" kern="0">
                <a:solidFill>
                  <a:srgbClr val="000000"/>
                </a:solidFill>
                <a:latin typeface="Arial"/>
                <a:cs typeface="Arial"/>
                <a:sym typeface="Arial"/>
              </a:rPr>
              <a:t>A non-stop word is repeated in the sentence</a:t>
            </a:r>
            <a:endParaRPr sz="2000" kern="0">
              <a:solidFill>
                <a:srgbClr val="000000"/>
              </a:solidFill>
              <a:latin typeface="Arial"/>
              <a:cs typeface="Arial"/>
              <a:sym typeface="Arial"/>
            </a:endParaRPr>
          </a:p>
          <a:p>
            <a:pPr marL="914400" lvl="1" indent="-355600">
              <a:buClr>
                <a:srgbClr val="000000"/>
              </a:buClr>
              <a:buSzPts val="2000"/>
              <a:buFont typeface="Arial"/>
              <a:buChar char="○"/>
            </a:pPr>
            <a:r>
              <a:rPr lang="en-US" sz="2000" kern="0">
                <a:solidFill>
                  <a:srgbClr val="000000"/>
                </a:solidFill>
                <a:latin typeface="Arial"/>
                <a:cs typeface="Arial"/>
                <a:sym typeface="Arial"/>
              </a:rPr>
              <a:t>e.g. I like </a:t>
            </a:r>
            <a:r>
              <a:rPr lang="en-US" sz="2000" i="1" kern="0">
                <a:solidFill>
                  <a:srgbClr val="000000"/>
                </a:solidFill>
                <a:latin typeface="Arial"/>
                <a:cs typeface="Arial"/>
                <a:sym typeface="Arial"/>
              </a:rPr>
              <a:t>books</a:t>
            </a:r>
            <a:r>
              <a:rPr lang="en-US" sz="2000" kern="0">
                <a:solidFill>
                  <a:srgbClr val="000000"/>
                </a:solidFill>
                <a:latin typeface="Arial"/>
                <a:cs typeface="Arial"/>
                <a:sym typeface="Arial"/>
              </a:rPr>
              <a:t> but I do not enjoy books</a:t>
            </a:r>
            <a:endParaRPr sz="2000" kern="0">
              <a:solidFill>
                <a:srgbClr val="000000"/>
              </a:solidFill>
              <a:latin typeface="Arial"/>
              <a:cs typeface="Arial"/>
              <a:sym typeface="Arial"/>
            </a:endParaRPr>
          </a:p>
          <a:p>
            <a:pPr>
              <a:buClr>
                <a:srgbClr val="000000"/>
              </a:buClr>
            </a:pPr>
            <a:endParaRPr sz="900" kern="0">
              <a:solidFill>
                <a:srgbClr val="000000"/>
              </a:solidFill>
              <a:latin typeface="Arial"/>
              <a:cs typeface="Arial"/>
              <a:sym typeface="Arial"/>
            </a:endParaRPr>
          </a:p>
          <a:p>
            <a:pPr>
              <a:buClr>
                <a:srgbClr val="000000"/>
              </a:buClr>
            </a:pPr>
            <a:r>
              <a:rPr lang="en-US" sz="2000" kern="0">
                <a:solidFill>
                  <a:srgbClr val="000000"/>
                </a:solidFill>
                <a:latin typeface="Arial"/>
                <a:cs typeface="Arial"/>
                <a:sym typeface="Arial"/>
              </a:rPr>
              <a:t>If issue detected rerun generation</a:t>
            </a:r>
            <a:endParaRPr sz="2000" kern="0">
              <a:solidFill>
                <a:srgbClr val="000000"/>
              </a:solidFill>
              <a:latin typeface="Arial"/>
              <a:cs typeface="Arial"/>
              <a:sym typeface="Arial"/>
            </a:endParaRPr>
          </a:p>
          <a:p>
            <a:pPr marL="457200" indent="-355600">
              <a:buClr>
                <a:srgbClr val="000000"/>
              </a:buClr>
              <a:buSzPts val="2000"/>
              <a:buFont typeface="Arial"/>
              <a:buChar char="●"/>
            </a:pPr>
            <a:r>
              <a:rPr lang="en-US" sz="2000" kern="0">
                <a:solidFill>
                  <a:srgbClr val="000000"/>
                </a:solidFill>
                <a:latin typeface="Arial"/>
                <a:cs typeface="Arial"/>
                <a:sym typeface="Arial"/>
              </a:rPr>
              <a:t>If it keeps failing loosen the defaults</a:t>
            </a:r>
            <a:endParaRPr sz="2000" kern="0">
              <a:solidFill>
                <a:srgbClr val="000000"/>
              </a:solidFill>
              <a:latin typeface="Arial"/>
              <a:cs typeface="Arial"/>
              <a:sym typeface="Arial"/>
            </a:endParaRPr>
          </a:p>
          <a:p>
            <a:pPr marL="914400" lvl="1" indent="-355600">
              <a:buClr>
                <a:srgbClr val="000000"/>
              </a:buClr>
              <a:buSzPts val="2000"/>
              <a:buFont typeface="Arial"/>
              <a:buChar char="○"/>
            </a:pPr>
            <a:r>
              <a:rPr lang="en-US" sz="2000" kern="0">
                <a:solidFill>
                  <a:srgbClr val="000000"/>
                </a:solidFill>
                <a:latin typeface="Arial"/>
                <a:cs typeface="Arial"/>
                <a:sym typeface="Arial"/>
              </a:rPr>
              <a:t>Temperature++, beam size++, min length--</a:t>
            </a:r>
            <a:endParaRPr sz="2000" kern="0">
              <a:solidFill>
                <a:srgbClr val="000000"/>
              </a:solidFill>
              <a:latin typeface="Arial"/>
              <a:cs typeface="Arial"/>
              <a:sym typeface="Arial"/>
            </a:endParaRPr>
          </a:p>
        </p:txBody>
      </p:sp>
    </p:spTree>
    <p:extLst>
      <p:ext uri="{BB962C8B-B14F-4D97-AF65-F5344CB8AC3E}">
        <p14:creationId xmlns:p14="http://schemas.microsoft.com/office/powerpoint/2010/main" val="41932038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1802816" y="6354709"/>
            <a:ext cx="128693" cy="222219"/>
          </a:xfrm>
          <a:prstGeom prst="rect">
            <a:avLst/>
          </a:prstGeom>
        </p:spPr>
        <p:txBody>
          <a:bodyPr vert="horz" wrap="square" lIns="0" tIns="16933" rIns="0" bIns="0" rtlCol="0">
            <a:spAutoFit/>
          </a:bodyPr>
          <a:lstStyle/>
          <a:p>
            <a:pPr marL="16933" defTabSz="1219170">
              <a:spcBef>
                <a:spcPts val="133"/>
              </a:spcBef>
            </a:pPr>
            <a:r>
              <a:rPr sz="1333" dirty="0">
                <a:solidFill>
                  <a:srgbClr val="595959"/>
                </a:solidFill>
                <a:latin typeface="Arial"/>
                <a:cs typeface="Arial"/>
              </a:rPr>
              <a:t>6</a:t>
            </a:r>
            <a:endParaRPr sz="1333">
              <a:solidFill>
                <a:prstClr val="black"/>
              </a:solidFill>
              <a:latin typeface="Arial"/>
              <a:cs typeface="Arial"/>
            </a:endParaRPr>
          </a:p>
        </p:txBody>
      </p:sp>
      <p:sp>
        <p:nvSpPr>
          <p:cNvPr id="3" name="object 3"/>
          <p:cNvSpPr txBox="1">
            <a:spLocks noGrp="1"/>
          </p:cNvSpPr>
          <p:nvPr>
            <p:ph type="title"/>
          </p:nvPr>
        </p:nvSpPr>
        <p:spPr>
          <a:xfrm>
            <a:off x="512966" y="671767"/>
            <a:ext cx="7845213" cy="591551"/>
          </a:xfrm>
          <a:prstGeom prst="rect">
            <a:avLst/>
          </a:prstGeom>
        </p:spPr>
        <p:txBody>
          <a:bodyPr vert="horz" wrap="square" lIns="0" tIns="16933" rIns="0" bIns="0" rtlCol="0">
            <a:spAutoFit/>
          </a:bodyPr>
          <a:lstStyle/>
          <a:p>
            <a:pPr marL="16933">
              <a:spcBef>
                <a:spcPts val="133"/>
              </a:spcBef>
            </a:pPr>
            <a:r>
              <a:rPr spc="-7" dirty="0"/>
              <a:t>Our architecture: pretrained</a:t>
            </a:r>
            <a:r>
              <a:rPr spc="-127" dirty="0"/>
              <a:t> </a:t>
            </a:r>
            <a:r>
              <a:rPr spc="-7" dirty="0"/>
              <a:t>model</a:t>
            </a:r>
          </a:p>
        </p:txBody>
      </p:sp>
      <p:sp>
        <p:nvSpPr>
          <p:cNvPr id="4" name="object 4"/>
          <p:cNvSpPr txBox="1"/>
          <p:nvPr/>
        </p:nvSpPr>
        <p:spPr>
          <a:xfrm>
            <a:off x="4937224" y="2355946"/>
            <a:ext cx="6959600" cy="2179550"/>
          </a:xfrm>
          <a:prstGeom prst="rect">
            <a:avLst/>
          </a:prstGeom>
        </p:spPr>
        <p:txBody>
          <a:bodyPr vert="horz" wrap="square" lIns="0" tIns="16933" rIns="0" bIns="0" rtlCol="0">
            <a:spAutoFit/>
          </a:bodyPr>
          <a:lstStyle/>
          <a:p>
            <a:pPr marL="16933" defTabSz="1219170">
              <a:spcBef>
                <a:spcPts val="133"/>
              </a:spcBef>
            </a:pPr>
            <a:r>
              <a:rPr sz="2667" b="1" spc="-7" dirty="0">
                <a:solidFill>
                  <a:prstClr val="black"/>
                </a:solidFill>
                <a:latin typeface="Arial"/>
                <a:cs typeface="Arial"/>
              </a:rPr>
              <a:t>Attention layer</a:t>
            </a:r>
            <a:r>
              <a:rPr sz="2667" b="1" spc="-20" dirty="0">
                <a:solidFill>
                  <a:prstClr val="black"/>
                </a:solidFill>
                <a:latin typeface="Arial"/>
                <a:cs typeface="Arial"/>
              </a:rPr>
              <a:t> </a:t>
            </a:r>
            <a:r>
              <a:rPr sz="2667" b="1" spc="-7" dirty="0">
                <a:solidFill>
                  <a:prstClr val="black"/>
                </a:solidFill>
                <a:latin typeface="Arial"/>
                <a:cs typeface="Arial"/>
              </a:rPr>
              <a:t>modifications:</a:t>
            </a:r>
            <a:endParaRPr sz="2667">
              <a:solidFill>
                <a:prstClr val="black"/>
              </a:solidFill>
              <a:latin typeface="Arial"/>
              <a:cs typeface="Arial"/>
            </a:endParaRPr>
          </a:p>
          <a:p>
            <a:pPr defTabSz="1219170">
              <a:spcBef>
                <a:spcPts val="60"/>
              </a:spcBef>
            </a:pPr>
            <a:endParaRPr sz="2467">
              <a:solidFill>
                <a:prstClr val="black"/>
              </a:solidFill>
              <a:latin typeface="Times New Roman"/>
              <a:cs typeface="Times New Roman"/>
            </a:endParaRPr>
          </a:p>
          <a:p>
            <a:pPr marL="626518" indent="-509681" defTabSz="1219170">
              <a:buFontTx/>
              <a:buChar char="●"/>
              <a:tabLst>
                <a:tab pos="625671" algn="l"/>
                <a:tab pos="626518" algn="l"/>
              </a:tabLst>
            </a:pPr>
            <a:r>
              <a:rPr sz="2667" spc="-7" dirty="0">
                <a:solidFill>
                  <a:prstClr val="black"/>
                </a:solidFill>
                <a:latin typeface="Arial"/>
                <a:cs typeface="Arial"/>
              </a:rPr>
              <a:t>Shared </a:t>
            </a:r>
            <a:r>
              <a:rPr sz="2667" dirty="0">
                <a:solidFill>
                  <a:prstClr val="black"/>
                </a:solidFill>
                <a:latin typeface="Arial"/>
                <a:cs typeface="Arial"/>
              </a:rPr>
              <a:t>multi-head </a:t>
            </a:r>
            <a:r>
              <a:rPr sz="2667" spc="-7" dirty="0">
                <a:solidFill>
                  <a:prstClr val="black"/>
                </a:solidFill>
                <a:latin typeface="Arial"/>
                <a:cs typeface="Arial"/>
              </a:rPr>
              <a:t>attention</a:t>
            </a:r>
            <a:r>
              <a:rPr sz="2667" spc="-47" dirty="0">
                <a:solidFill>
                  <a:prstClr val="black"/>
                </a:solidFill>
                <a:latin typeface="Arial"/>
                <a:cs typeface="Arial"/>
              </a:rPr>
              <a:t> </a:t>
            </a:r>
            <a:r>
              <a:rPr sz="2667" spc="-7" dirty="0">
                <a:solidFill>
                  <a:prstClr val="black"/>
                </a:solidFill>
                <a:latin typeface="Arial"/>
                <a:cs typeface="Arial"/>
              </a:rPr>
              <a:t>layers</a:t>
            </a:r>
            <a:endParaRPr sz="2667">
              <a:solidFill>
                <a:prstClr val="black"/>
              </a:solidFill>
              <a:latin typeface="Arial"/>
              <a:cs typeface="Arial"/>
            </a:endParaRPr>
          </a:p>
          <a:p>
            <a:pPr marL="626518" indent="-509681" defTabSz="1219170">
              <a:spcBef>
                <a:spcPts val="500"/>
              </a:spcBef>
              <a:buFontTx/>
              <a:buChar char="●"/>
              <a:tabLst>
                <a:tab pos="625671" algn="l"/>
                <a:tab pos="626518" algn="l"/>
              </a:tabLst>
            </a:pPr>
            <a:r>
              <a:rPr sz="2667" spc="-7" dirty="0">
                <a:solidFill>
                  <a:prstClr val="black"/>
                </a:solidFill>
                <a:latin typeface="Arial"/>
                <a:cs typeface="Arial"/>
              </a:rPr>
              <a:t>Parallel </a:t>
            </a:r>
            <a:r>
              <a:rPr sz="2667" dirty="0">
                <a:solidFill>
                  <a:prstClr val="black"/>
                </a:solidFill>
                <a:latin typeface="Arial"/>
                <a:cs typeface="Arial"/>
              </a:rPr>
              <a:t>computation </a:t>
            </a:r>
            <a:r>
              <a:rPr sz="2667" spc="-7" dirty="0">
                <a:solidFill>
                  <a:prstClr val="black"/>
                </a:solidFill>
                <a:latin typeface="Arial"/>
                <a:cs typeface="Arial"/>
              </a:rPr>
              <a:t>of attention for</a:t>
            </a:r>
            <a:r>
              <a:rPr sz="2667" spc="-120" dirty="0">
                <a:solidFill>
                  <a:prstClr val="black"/>
                </a:solidFill>
                <a:latin typeface="Arial"/>
                <a:cs typeface="Arial"/>
              </a:rPr>
              <a:t> </a:t>
            </a:r>
            <a:r>
              <a:rPr sz="2667" spc="-7" dirty="0">
                <a:solidFill>
                  <a:prstClr val="black"/>
                </a:solidFill>
                <a:latin typeface="Arial"/>
                <a:cs typeface="Arial"/>
              </a:rPr>
              <a:t>inputs</a:t>
            </a:r>
            <a:endParaRPr sz="2667">
              <a:solidFill>
                <a:prstClr val="black"/>
              </a:solidFill>
              <a:latin typeface="Arial"/>
              <a:cs typeface="Arial"/>
            </a:endParaRPr>
          </a:p>
          <a:p>
            <a:pPr marL="626518" indent="-509681" defTabSz="1219170">
              <a:spcBef>
                <a:spcPts val="500"/>
              </a:spcBef>
              <a:buFontTx/>
              <a:buChar char="●"/>
              <a:tabLst>
                <a:tab pos="625671" algn="l"/>
                <a:tab pos="626518" algn="l"/>
              </a:tabLst>
            </a:pPr>
            <a:r>
              <a:rPr sz="2667" dirty="0">
                <a:solidFill>
                  <a:prstClr val="black"/>
                </a:solidFill>
                <a:latin typeface="Arial"/>
                <a:cs typeface="Arial"/>
              </a:rPr>
              <a:t>Merge </a:t>
            </a:r>
            <a:r>
              <a:rPr sz="2667" spc="-7" dirty="0">
                <a:solidFill>
                  <a:prstClr val="black"/>
                </a:solidFill>
                <a:latin typeface="Arial"/>
                <a:cs typeface="Arial"/>
              </a:rPr>
              <a:t>of attentions </a:t>
            </a:r>
            <a:r>
              <a:rPr sz="2667" dirty="0">
                <a:solidFill>
                  <a:prstClr val="black"/>
                </a:solidFill>
                <a:latin typeface="Arial"/>
                <a:cs typeface="Arial"/>
              </a:rPr>
              <a:t>-</a:t>
            </a:r>
            <a:r>
              <a:rPr sz="2667" spc="-33" dirty="0">
                <a:solidFill>
                  <a:prstClr val="black"/>
                </a:solidFill>
                <a:latin typeface="Arial"/>
                <a:cs typeface="Arial"/>
              </a:rPr>
              <a:t> </a:t>
            </a:r>
            <a:r>
              <a:rPr sz="2667" dirty="0">
                <a:solidFill>
                  <a:prstClr val="black"/>
                </a:solidFill>
                <a:latin typeface="Arial"/>
                <a:cs typeface="Arial"/>
              </a:rPr>
              <a:t>mean</a:t>
            </a:r>
            <a:endParaRPr sz="2667">
              <a:solidFill>
                <a:prstClr val="black"/>
              </a:solidFill>
              <a:latin typeface="Arial"/>
              <a:cs typeface="Arial"/>
            </a:endParaRPr>
          </a:p>
        </p:txBody>
      </p:sp>
      <p:sp>
        <p:nvSpPr>
          <p:cNvPr id="5" name="object 5"/>
          <p:cNvSpPr/>
          <p:nvPr/>
        </p:nvSpPr>
        <p:spPr>
          <a:xfrm>
            <a:off x="313999" y="2143428"/>
            <a:ext cx="4226557" cy="3322525"/>
          </a:xfrm>
          <a:prstGeom prst="rect">
            <a:avLst/>
          </a:prstGeom>
          <a:blipFill>
            <a:blip r:embed="rId2" cstate="print"/>
            <a:stretch>
              <a:fillRect/>
            </a:stretch>
          </a:blipFill>
        </p:spPr>
        <p:txBody>
          <a:bodyPr wrap="square" lIns="0" tIns="0" rIns="0" bIns="0" rtlCol="0"/>
          <a:lstStyle/>
          <a:p>
            <a:pPr defTabSz="1219170"/>
            <a:endParaRPr sz="2400">
              <a:solidFill>
                <a:prstClr val="black"/>
              </a:solidFill>
              <a:latin typeface="Calibri"/>
            </a:endParaRPr>
          </a:p>
        </p:txBody>
      </p:sp>
    </p:spTree>
    <p:extLst>
      <p:ext uri="{BB962C8B-B14F-4D97-AF65-F5344CB8AC3E}">
        <p14:creationId xmlns:p14="http://schemas.microsoft.com/office/powerpoint/2010/main" val="33769695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9739280" y="3810330"/>
            <a:ext cx="1449493" cy="269304"/>
          </a:xfrm>
          <a:prstGeom prst="rect">
            <a:avLst/>
          </a:prstGeom>
        </p:spPr>
        <p:txBody>
          <a:bodyPr vert="horz" wrap="square" lIns="0" tIns="0" rIns="0" bIns="0" rtlCol="0">
            <a:spAutoFit/>
          </a:bodyPr>
          <a:lstStyle/>
          <a:p>
            <a:pPr defTabSz="1219170">
              <a:lnSpc>
                <a:spcPts val="2060"/>
              </a:lnSpc>
            </a:pPr>
            <a:r>
              <a:rPr sz="1867" spc="-7" dirty="0">
                <a:solidFill>
                  <a:prstClr val="black"/>
                </a:solidFill>
                <a:latin typeface="Arial"/>
                <a:cs typeface="Arial"/>
              </a:rPr>
              <a:t>Second</a:t>
            </a:r>
            <a:r>
              <a:rPr sz="1867" spc="-120" dirty="0">
                <a:solidFill>
                  <a:prstClr val="black"/>
                </a:solidFill>
                <a:latin typeface="Arial"/>
                <a:cs typeface="Arial"/>
              </a:rPr>
              <a:t> </a:t>
            </a:r>
            <a:r>
              <a:rPr sz="1867" dirty="0">
                <a:solidFill>
                  <a:prstClr val="black"/>
                </a:solidFill>
                <a:latin typeface="Arial"/>
                <a:cs typeface="Arial"/>
              </a:rPr>
              <a:t>stage</a:t>
            </a:r>
            <a:endParaRPr sz="1867">
              <a:solidFill>
                <a:prstClr val="black"/>
              </a:solidFill>
              <a:latin typeface="Arial"/>
              <a:cs typeface="Arial"/>
            </a:endParaRPr>
          </a:p>
        </p:txBody>
      </p:sp>
      <p:sp>
        <p:nvSpPr>
          <p:cNvPr id="3" name="object 3"/>
          <p:cNvSpPr txBox="1"/>
          <p:nvPr/>
        </p:nvSpPr>
        <p:spPr>
          <a:xfrm>
            <a:off x="3788493" y="6350571"/>
            <a:ext cx="7810500" cy="242866"/>
          </a:xfrm>
          <a:prstGeom prst="rect">
            <a:avLst/>
          </a:prstGeom>
        </p:spPr>
        <p:txBody>
          <a:bodyPr vert="horz" wrap="square" lIns="0" tIns="16933" rIns="0" bIns="0" rtlCol="0">
            <a:spAutoFit/>
          </a:bodyPr>
          <a:lstStyle/>
          <a:p>
            <a:pPr marL="16933" defTabSz="1219170">
              <a:spcBef>
                <a:spcPts val="133"/>
              </a:spcBef>
              <a:tabLst>
                <a:tab pos="471582" algn="l"/>
              </a:tabLst>
            </a:pPr>
            <a:r>
              <a:rPr sz="1467" i="1" spc="-27" dirty="0">
                <a:solidFill>
                  <a:srgbClr val="073662"/>
                </a:solidFill>
                <a:latin typeface="Arial"/>
                <a:cs typeface="Arial"/>
              </a:rPr>
              <a:t>1.	</a:t>
            </a:r>
            <a:r>
              <a:rPr sz="1467" i="1" spc="-53" dirty="0">
                <a:solidFill>
                  <a:srgbClr val="073662"/>
                </a:solidFill>
                <a:latin typeface="Arial"/>
                <a:cs typeface="Arial"/>
              </a:rPr>
              <a:t>Edunov </a:t>
            </a:r>
            <a:r>
              <a:rPr sz="1467" i="1" spc="-80" dirty="0">
                <a:solidFill>
                  <a:srgbClr val="073662"/>
                </a:solidFill>
                <a:latin typeface="Arial"/>
                <a:cs typeface="Arial"/>
              </a:rPr>
              <a:t>S. </a:t>
            </a:r>
            <a:r>
              <a:rPr sz="1467" i="1" dirty="0">
                <a:solidFill>
                  <a:srgbClr val="073662"/>
                </a:solidFill>
                <a:latin typeface="Arial"/>
                <a:cs typeface="Arial"/>
              </a:rPr>
              <a:t>et </a:t>
            </a:r>
            <a:r>
              <a:rPr sz="1467" i="1" spc="-20" dirty="0">
                <a:solidFill>
                  <a:srgbClr val="073662"/>
                </a:solidFill>
                <a:latin typeface="Arial"/>
                <a:cs typeface="Arial"/>
              </a:rPr>
              <a:t>al. Classical Structured </a:t>
            </a:r>
            <a:r>
              <a:rPr sz="1467" i="1" spc="-13" dirty="0">
                <a:solidFill>
                  <a:srgbClr val="073662"/>
                </a:solidFill>
                <a:latin typeface="Arial"/>
                <a:cs typeface="Arial"/>
              </a:rPr>
              <a:t>Prediction </a:t>
            </a:r>
            <a:r>
              <a:rPr sz="1467" i="1" spc="-20" dirty="0">
                <a:solidFill>
                  <a:srgbClr val="073662"/>
                </a:solidFill>
                <a:latin typeface="Arial"/>
                <a:cs typeface="Arial"/>
              </a:rPr>
              <a:t>Losses </a:t>
            </a:r>
            <a:r>
              <a:rPr sz="1467" i="1" spc="27" dirty="0">
                <a:solidFill>
                  <a:srgbClr val="073662"/>
                </a:solidFill>
                <a:latin typeface="Arial"/>
                <a:cs typeface="Arial"/>
              </a:rPr>
              <a:t>for </a:t>
            </a:r>
            <a:r>
              <a:rPr sz="1467" i="1" spc="-47" dirty="0">
                <a:solidFill>
                  <a:srgbClr val="073662"/>
                </a:solidFill>
                <a:latin typeface="Arial"/>
                <a:cs typeface="Arial"/>
              </a:rPr>
              <a:t>Sequence </a:t>
            </a:r>
            <a:r>
              <a:rPr sz="1467" i="1" spc="27" dirty="0">
                <a:solidFill>
                  <a:srgbClr val="073662"/>
                </a:solidFill>
                <a:latin typeface="Arial"/>
                <a:cs typeface="Arial"/>
              </a:rPr>
              <a:t>to </a:t>
            </a:r>
            <a:r>
              <a:rPr sz="1467" i="1" spc="-47" dirty="0">
                <a:solidFill>
                  <a:srgbClr val="073662"/>
                </a:solidFill>
                <a:latin typeface="Arial"/>
                <a:cs typeface="Arial"/>
              </a:rPr>
              <a:t>Sequence</a:t>
            </a:r>
            <a:r>
              <a:rPr sz="1467" i="1" spc="-287" dirty="0">
                <a:solidFill>
                  <a:srgbClr val="073662"/>
                </a:solidFill>
                <a:latin typeface="Arial"/>
                <a:cs typeface="Arial"/>
              </a:rPr>
              <a:t> </a:t>
            </a:r>
            <a:r>
              <a:rPr sz="1467" i="1" spc="-33" dirty="0">
                <a:solidFill>
                  <a:srgbClr val="073662"/>
                </a:solidFill>
                <a:latin typeface="Arial"/>
                <a:cs typeface="Arial"/>
              </a:rPr>
              <a:t>Learning</a:t>
            </a:r>
            <a:endParaRPr sz="1467">
              <a:solidFill>
                <a:prstClr val="black"/>
              </a:solidFill>
              <a:latin typeface="Arial"/>
              <a:cs typeface="Arial"/>
            </a:endParaRPr>
          </a:p>
        </p:txBody>
      </p:sp>
      <p:sp>
        <p:nvSpPr>
          <p:cNvPr id="4" name="object 4"/>
          <p:cNvSpPr txBox="1">
            <a:spLocks noGrp="1"/>
          </p:cNvSpPr>
          <p:nvPr>
            <p:ph type="title"/>
          </p:nvPr>
        </p:nvSpPr>
        <p:spPr>
          <a:xfrm>
            <a:off x="512966" y="671767"/>
            <a:ext cx="7971367" cy="591551"/>
          </a:xfrm>
          <a:prstGeom prst="rect">
            <a:avLst/>
          </a:prstGeom>
        </p:spPr>
        <p:txBody>
          <a:bodyPr vert="horz" wrap="square" lIns="0" tIns="16933" rIns="0" bIns="0" rtlCol="0">
            <a:spAutoFit/>
          </a:bodyPr>
          <a:lstStyle/>
          <a:p>
            <a:pPr marL="16933">
              <a:spcBef>
                <a:spcPts val="133"/>
              </a:spcBef>
            </a:pPr>
            <a:r>
              <a:rPr spc="-7" dirty="0"/>
              <a:t>Learning procedure: loss</a:t>
            </a:r>
            <a:r>
              <a:rPr spc="-140" dirty="0"/>
              <a:t> </a:t>
            </a:r>
            <a:r>
              <a:rPr dirty="0"/>
              <a:t>functions</a:t>
            </a:r>
          </a:p>
        </p:txBody>
      </p:sp>
      <p:sp>
        <p:nvSpPr>
          <p:cNvPr id="5" name="object 5"/>
          <p:cNvSpPr txBox="1"/>
          <p:nvPr/>
        </p:nvSpPr>
        <p:spPr>
          <a:xfrm>
            <a:off x="9722347" y="1586543"/>
            <a:ext cx="1204807" cy="304421"/>
          </a:xfrm>
          <a:prstGeom prst="rect">
            <a:avLst/>
          </a:prstGeom>
        </p:spPr>
        <p:txBody>
          <a:bodyPr vert="horz" wrap="square" lIns="0" tIns="16933" rIns="0" bIns="0" rtlCol="0">
            <a:spAutoFit/>
          </a:bodyPr>
          <a:lstStyle/>
          <a:p>
            <a:pPr marL="16933" defTabSz="1219170">
              <a:spcBef>
                <a:spcPts val="133"/>
              </a:spcBef>
            </a:pPr>
            <a:r>
              <a:rPr sz="1867" spc="-7" dirty="0">
                <a:solidFill>
                  <a:prstClr val="black"/>
                </a:solidFill>
                <a:latin typeface="Arial"/>
                <a:cs typeface="Arial"/>
              </a:rPr>
              <a:t>First</a:t>
            </a:r>
            <a:r>
              <a:rPr sz="1867" spc="-107" dirty="0">
                <a:solidFill>
                  <a:prstClr val="black"/>
                </a:solidFill>
                <a:latin typeface="Arial"/>
                <a:cs typeface="Arial"/>
              </a:rPr>
              <a:t> </a:t>
            </a:r>
            <a:r>
              <a:rPr sz="1867" dirty="0">
                <a:solidFill>
                  <a:prstClr val="black"/>
                </a:solidFill>
                <a:latin typeface="Arial"/>
                <a:cs typeface="Arial"/>
              </a:rPr>
              <a:t>stage:</a:t>
            </a:r>
            <a:endParaRPr sz="1867">
              <a:solidFill>
                <a:prstClr val="black"/>
              </a:solidFill>
              <a:latin typeface="Arial"/>
              <a:cs typeface="Arial"/>
            </a:endParaRPr>
          </a:p>
        </p:txBody>
      </p:sp>
      <p:sp>
        <p:nvSpPr>
          <p:cNvPr id="6" name="object 6"/>
          <p:cNvSpPr txBox="1"/>
          <p:nvPr/>
        </p:nvSpPr>
        <p:spPr>
          <a:xfrm>
            <a:off x="11171693" y="3770939"/>
            <a:ext cx="99907" cy="304421"/>
          </a:xfrm>
          <a:prstGeom prst="rect">
            <a:avLst/>
          </a:prstGeom>
        </p:spPr>
        <p:txBody>
          <a:bodyPr vert="horz" wrap="square" lIns="0" tIns="16933" rIns="0" bIns="0" rtlCol="0">
            <a:spAutoFit/>
          </a:bodyPr>
          <a:lstStyle/>
          <a:p>
            <a:pPr marL="16933" defTabSz="1219170">
              <a:spcBef>
                <a:spcPts val="133"/>
              </a:spcBef>
            </a:pPr>
            <a:r>
              <a:rPr sz="1867" dirty="0">
                <a:solidFill>
                  <a:prstClr val="black"/>
                </a:solidFill>
                <a:latin typeface="Arial"/>
                <a:cs typeface="Arial"/>
              </a:rPr>
              <a:t>:</a:t>
            </a:r>
            <a:endParaRPr sz="1867">
              <a:solidFill>
                <a:prstClr val="black"/>
              </a:solidFill>
              <a:latin typeface="Arial"/>
              <a:cs typeface="Arial"/>
            </a:endParaRPr>
          </a:p>
        </p:txBody>
      </p:sp>
      <p:sp>
        <p:nvSpPr>
          <p:cNvPr id="7" name="object 7"/>
          <p:cNvSpPr txBox="1"/>
          <p:nvPr/>
        </p:nvSpPr>
        <p:spPr>
          <a:xfrm>
            <a:off x="9739280" y="3810330"/>
            <a:ext cx="1449493" cy="269304"/>
          </a:xfrm>
          <a:prstGeom prst="rect">
            <a:avLst/>
          </a:prstGeom>
        </p:spPr>
        <p:txBody>
          <a:bodyPr vert="horz" wrap="square" lIns="0" tIns="0" rIns="0" bIns="0" rtlCol="0">
            <a:spAutoFit/>
          </a:bodyPr>
          <a:lstStyle/>
          <a:p>
            <a:pPr defTabSz="1219170">
              <a:lnSpc>
                <a:spcPts val="2060"/>
              </a:lnSpc>
            </a:pPr>
            <a:r>
              <a:rPr sz="1867" spc="-7" dirty="0">
                <a:solidFill>
                  <a:prstClr val="black"/>
                </a:solidFill>
                <a:latin typeface="Arial"/>
                <a:cs typeface="Arial"/>
              </a:rPr>
              <a:t>Second</a:t>
            </a:r>
            <a:r>
              <a:rPr sz="1867" spc="-120" dirty="0">
                <a:solidFill>
                  <a:prstClr val="black"/>
                </a:solidFill>
                <a:latin typeface="Arial"/>
                <a:cs typeface="Arial"/>
              </a:rPr>
              <a:t> </a:t>
            </a:r>
            <a:r>
              <a:rPr sz="1867" dirty="0">
                <a:solidFill>
                  <a:prstClr val="black"/>
                </a:solidFill>
                <a:latin typeface="Arial"/>
                <a:cs typeface="Arial"/>
              </a:rPr>
              <a:t>stage</a:t>
            </a:r>
            <a:endParaRPr sz="1867">
              <a:solidFill>
                <a:prstClr val="black"/>
              </a:solidFill>
              <a:latin typeface="Arial"/>
              <a:cs typeface="Arial"/>
            </a:endParaRPr>
          </a:p>
        </p:txBody>
      </p:sp>
      <p:sp>
        <p:nvSpPr>
          <p:cNvPr id="8" name="object 8"/>
          <p:cNvSpPr txBox="1"/>
          <p:nvPr/>
        </p:nvSpPr>
        <p:spPr>
          <a:xfrm>
            <a:off x="11802816" y="6354709"/>
            <a:ext cx="128693" cy="222219"/>
          </a:xfrm>
          <a:prstGeom prst="rect">
            <a:avLst/>
          </a:prstGeom>
        </p:spPr>
        <p:txBody>
          <a:bodyPr vert="horz" wrap="square" lIns="0" tIns="16933" rIns="0" bIns="0" rtlCol="0">
            <a:spAutoFit/>
          </a:bodyPr>
          <a:lstStyle/>
          <a:p>
            <a:pPr marL="16933" defTabSz="1219170">
              <a:spcBef>
                <a:spcPts val="133"/>
              </a:spcBef>
            </a:pPr>
            <a:r>
              <a:rPr sz="1333" dirty="0">
                <a:solidFill>
                  <a:srgbClr val="595959"/>
                </a:solidFill>
                <a:latin typeface="Arial"/>
                <a:cs typeface="Arial"/>
              </a:rPr>
              <a:t>7</a:t>
            </a:r>
            <a:endParaRPr sz="1333">
              <a:solidFill>
                <a:prstClr val="black"/>
              </a:solidFill>
              <a:latin typeface="Arial"/>
              <a:cs typeface="Arial"/>
            </a:endParaRPr>
          </a:p>
        </p:txBody>
      </p:sp>
      <p:sp>
        <p:nvSpPr>
          <p:cNvPr id="9" name="object 9"/>
          <p:cNvSpPr/>
          <p:nvPr/>
        </p:nvSpPr>
        <p:spPr>
          <a:xfrm>
            <a:off x="9746535" y="2025958"/>
            <a:ext cx="1428487" cy="902197"/>
          </a:xfrm>
          <a:prstGeom prst="rect">
            <a:avLst/>
          </a:prstGeom>
          <a:blipFill>
            <a:blip r:embed="rId2" cstate="print"/>
            <a:stretch>
              <a:fillRect/>
            </a:stretch>
          </a:blipFill>
        </p:spPr>
        <p:txBody>
          <a:bodyPr wrap="square" lIns="0" tIns="0" rIns="0" bIns="0" rtlCol="0"/>
          <a:lstStyle/>
          <a:p>
            <a:pPr defTabSz="1219170"/>
            <a:endParaRPr sz="2400">
              <a:solidFill>
                <a:prstClr val="black"/>
              </a:solidFill>
              <a:latin typeface="Calibri"/>
            </a:endParaRPr>
          </a:p>
        </p:txBody>
      </p:sp>
      <p:sp>
        <p:nvSpPr>
          <p:cNvPr id="10" name="object 10"/>
          <p:cNvSpPr txBox="1"/>
          <p:nvPr/>
        </p:nvSpPr>
        <p:spPr>
          <a:xfrm>
            <a:off x="432497" y="1629398"/>
            <a:ext cx="6908800" cy="345330"/>
          </a:xfrm>
          <a:prstGeom prst="rect">
            <a:avLst/>
          </a:prstGeom>
        </p:spPr>
        <p:txBody>
          <a:bodyPr vert="horz" wrap="square" lIns="0" tIns="16933" rIns="0" bIns="0" rtlCol="0">
            <a:spAutoFit/>
          </a:bodyPr>
          <a:lstStyle/>
          <a:p>
            <a:pPr marL="16933" defTabSz="1219170">
              <a:spcBef>
                <a:spcPts val="133"/>
              </a:spcBef>
            </a:pPr>
            <a:r>
              <a:rPr sz="2133" spc="-7" dirty="0">
                <a:solidFill>
                  <a:prstClr val="black"/>
                </a:solidFill>
                <a:latin typeface="Arial"/>
                <a:cs typeface="Arial"/>
              </a:rPr>
              <a:t>To</a:t>
            </a:r>
            <a:r>
              <a:rPr sz="2133" spc="-20" dirty="0">
                <a:solidFill>
                  <a:prstClr val="black"/>
                </a:solidFill>
                <a:latin typeface="Arial"/>
                <a:cs typeface="Arial"/>
              </a:rPr>
              <a:t> </a:t>
            </a:r>
            <a:r>
              <a:rPr sz="2133" spc="-7" dirty="0">
                <a:solidFill>
                  <a:prstClr val="black"/>
                </a:solidFill>
                <a:latin typeface="Arial"/>
                <a:cs typeface="Arial"/>
              </a:rPr>
              <a:t>train</a:t>
            </a:r>
            <a:r>
              <a:rPr sz="2133" spc="-13" dirty="0">
                <a:solidFill>
                  <a:prstClr val="black"/>
                </a:solidFill>
                <a:latin typeface="Arial"/>
                <a:cs typeface="Arial"/>
              </a:rPr>
              <a:t> </a:t>
            </a:r>
            <a:r>
              <a:rPr sz="2133" dirty="0">
                <a:solidFill>
                  <a:prstClr val="black"/>
                </a:solidFill>
                <a:latin typeface="Arial"/>
                <a:cs typeface="Arial"/>
              </a:rPr>
              <a:t>model</a:t>
            </a:r>
            <a:r>
              <a:rPr sz="2133" spc="-20" dirty="0">
                <a:solidFill>
                  <a:prstClr val="black"/>
                </a:solidFill>
                <a:latin typeface="Arial"/>
                <a:cs typeface="Arial"/>
              </a:rPr>
              <a:t> </a:t>
            </a:r>
            <a:r>
              <a:rPr sz="2133" spc="-7" dirty="0">
                <a:solidFill>
                  <a:prstClr val="black"/>
                </a:solidFill>
                <a:latin typeface="Arial"/>
                <a:cs typeface="Arial"/>
              </a:rPr>
              <a:t>we</a:t>
            </a:r>
            <a:r>
              <a:rPr sz="2133" spc="-13" dirty="0">
                <a:solidFill>
                  <a:prstClr val="black"/>
                </a:solidFill>
                <a:latin typeface="Arial"/>
                <a:cs typeface="Arial"/>
              </a:rPr>
              <a:t> </a:t>
            </a:r>
            <a:r>
              <a:rPr sz="2133" spc="-7" dirty="0">
                <a:solidFill>
                  <a:prstClr val="black"/>
                </a:solidFill>
                <a:latin typeface="Arial"/>
                <a:cs typeface="Arial"/>
              </a:rPr>
              <a:t>used</a:t>
            </a:r>
            <a:r>
              <a:rPr sz="2133" spc="-20" dirty="0">
                <a:solidFill>
                  <a:prstClr val="black"/>
                </a:solidFill>
                <a:latin typeface="Arial"/>
                <a:cs typeface="Arial"/>
              </a:rPr>
              <a:t> </a:t>
            </a:r>
            <a:r>
              <a:rPr sz="2133" spc="-7" dirty="0">
                <a:solidFill>
                  <a:prstClr val="black"/>
                </a:solidFill>
                <a:latin typeface="Arial"/>
                <a:cs typeface="Arial"/>
              </a:rPr>
              <a:t>weighted</a:t>
            </a:r>
            <a:r>
              <a:rPr sz="2133" spc="-13" dirty="0">
                <a:solidFill>
                  <a:prstClr val="black"/>
                </a:solidFill>
                <a:latin typeface="Arial"/>
                <a:cs typeface="Arial"/>
              </a:rPr>
              <a:t> </a:t>
            </a:r>
            <a:r>
              <a:rPr sz="2133" dirty="0">
                <a:solidFill>
                  <a:prstClr val="black"/>
                </a:solidFill>
                <a:latin typeface="Arial"/>
                <a:cs typeface="Arial"/>
              </a:rPr>
              <a:t>combination</a:t>
            </a:r>
            <a:r>
              <a:rPr sz="2133" spc="-13" dirty="0">
                <a:solidFill>
                  <a:prstClr val="black"/>
                </a:solidFill>
                <a:latin typeface="Arial"/>
                <a:cs typeface="Arial"/>
              </a:rPr>
              <a:t> </a:t>
            </a:r>
            <a:r>
              <a:rPr sz="2133" spc="-7" dirty="0">
                <a:solidFill>
                  <a:prstClr val="black"/>
                </a:solidFill>
                <a:latin typeface="Arial"/>
                <a:cs typeface="Arial"/>
              </a:rPr>
              <a:t>of</a:t>
            </a:r>
            <a:r>
              <a:rPr sz="2133" spc="-20" dirty="0">
                <a:solidFill>
                  <a:prstClr val="black"/>
                </a:solidFill>
                <a:latin typeface="Arial"/>
                <a:cs typeface="Arial"/>
              </a:rPr>
              <a:t> </a:t>
            </a:r>
            <a:r>
              <a:rPr sz="2133" spc="-7" dirty="0">
                <a:solidFill>
                  <a:prstClr val="black"/>
                </a:solidFill>
                <a:latin typeface="Arial"/>
                <a:cs typeface="Arial"/>
              </a:rPr>
              <a:t>losses</a:t>
            </a:r>
            <a:r>
              <a:rPr sz="2133" spc="-367" dirty="0">
                <a:solidFill>
                  <a:prstClr val="black"/>
                </a:solidFill>
                <a:latin typeface="Arial"/>
                <a:cs typeface="Arial"/>
              </a:rPr>
              <a:t> </a:t>
            </a:r>
            <a:r>
              <a:rPr sz="2200" baseline="40404" dirty="0">
                <a:solidFill>
                  <a:srgbClr val="073662"/>
                </a:solidFill>
                <a:latin typeface="Arial"/>
                <a:cs typeface="Arial"/>
              </a:rPr>
              <a:t>1</a:t>
            </a:r>
            <a:r>
              <a:rPr sz="2200" spc="-420" baseline="40404" dirty="0">
                <a:solidFill>
                  <a:srgbClr val="073662"/>
                </a:solidFill>
                <a:latin typeface="Arial"/>
                <a:cs typeface="Arial"/>
              </a:rPr>
              <a:t> </a:t>
            </a:r>
            <a:r>
              <a:rPr sz="2133" dirty="0">
                <a:solidFill>
                  <a:prstClr val="black"/>
                </a:solidFill>
                <a:latin typeface="Arial"/>
                <a:cs typeface="Arial"/>
              </a:rPr>
              <a:t>:</a:t>
            </a:r>
            <a:endParaRPr sz="2133">
              <a:solidFill>
                <a:prstClr val="black"/>
              </a:solidFill>
              <a:latin typeface="Arial"/>
              <a:cs typeface="Arial"/>
            </a:endParaRPr>
          </a:p>
        </p:txBody>
      </p:sp>
      <p:sp>
        <p:nvSpPr>
          <p:cNvPr id="11" name="object 11"/>
          <p:cNvSpPr/>
          <p:nvPr/>
        </p:nvSpPr>
        <p:spPr>
          <a:xfrm>
            <a:off x="9701922" y="3749280"/>
            <a:ext cx="1403423" cy="886369"/>
          </a:xfrm>
          <a:prstGeom prst="rect">
            <a:avLst/>
          </a:prstGeom>
          <a:blipFill>
            <a:blip r:embed="rId3" cstate="print"/>
            <a:stretch>
              <a:fillRect/>
            </a:stretch>
          </a:blipFill>
        </p:spPr>
        <p:txBody>
          <a:bodyPr wrap="square" lIns="0" tIns="0" rIns="0" bIns="0" rtlCol="0"/>
          <a:lstStyle/>
          <a:p>
            <a:pPr defTabSz="1219170"/>
            <a:endParaRPr sz="2400">
              <a:solidFill>
                <a:prstClr val="black"/>
              </a:solidFill>
              <a:latin typeface="Calibri"/>
            </a:endParaRPr>
          </a:p>
        </p:txBody>
      </p:sp>
      <p:sp>
        <p:nvSpPr>
          <p:cNvPr id="12" name="object 12"/>
          <p:cNvSpPr/>
          <p:nvPr/>
        </p:nvSpPr>
        <p:spPr>
          <a:xfrm>
            <a:off x="479654" y="2407230"/>
            <a:ext cx="8723839" cy="3223269"/>
          </a:xfrm>
          <a:prstGeom prst="rect">
            <a:avLst/>
          </a:prstGeom>
          <a:blipFill>
            <a:blip r:embed="rId4" cstate="print"/>
            <a:stretch>
              <a:fillRect/>
            </a:stretch>
          </a:blipFill>
        </p:spPr>
        <p:txBody>
          <a:bodyPr wrap="square" lIns="0" tIns="0" rIns="0" bIns="0" rtlCol="0"/>
          <a:lstStyle/>
          <a:p>
            <a:pPr defTabSz="1219170"/>
            <a:endParaRPr sz="2400">
              <a:solidFill>
                <a:prstClr val="black"/>
              </a:solidFill>
              <a:latin typeface="Calibri"/>
            </a:endParaRPr>
          </a:p>
        </p:txBody>
      </p:sp>
      <p:sp>
        <p:nvSpPr>
          <p:cNvPr id="13" name="object 13"/>
          <p:cNvSpPr txBox="1"/>
          <p:nvPr/>
        </p:nvSpPr>
        <p:spPr>
          <a:xfrm>
            <a:off x="9265305" y="5032618"/>
            <a:ext cx="2387600" cy="919974"/>
          </a:xfrm>
          <a:prstGeom prst="rect">
            <a:avLst/>
          </a:prstGeom>
        </p:spPr>
        <p:txBody>
          <a:bodyPr vert="horz" wrap="square" lIns="0" tIns="16933" rIns="0" bIns="0" rtlCol="0">
            <a:spAutoFit/>
          </a:bodyPr>
          <a:lstStyle/>
          <a:p>
            <a:pPr algn="ctr" defTabSz="1219170">
              <a:spcBef>
                <a:spcPts val="133"/>
              </a:spcBef>
            </a:pPr>
            <a:r>
              <a:rPr sz="1867" spc="-7" dirty="0">
                <a:solidFill>
                  <a:prstClr val="black"/>
                </a:solidFill>
                <a:latin typeface="Arial"/>
                <a:cs typeface="Arial"/>
              </a:rPr>
              <a:t>Beam-search</a:t>
            </a:r>
            <a:r>
              <a:rPr sz="1867" spc="-107" dirty="0">
                <a:solidFill>
                  <a:prstClr val="black"/>
                </a:solidFill>
                <a:latin typeface="Arial"/>
                <a:cs typeface="Arial"/>
              </a:rPr>
              <a:t> </a:t>
            </a:r>
            <a:r>
              <a:rPr sz="1867" dirty="0">
                <a:solidFill>
                  <a:prstClr val="black"/>
                </a:solidFill>
                <a:latin typeface="Arial"/>
                <a:cs typeface="Arial"/>
              </a:rPr>
              <a:t>samples</a:t>
            </a:r>
            <a:endParaRPr sz="1867">
              <a:solidFill>
                <a:prstClr val="black"/>
              </a:solidFill>
              <a:latin typeface="Arial"/>
              <a:cs typeface="Arial"/>
            </a:endParaRPr>
          </a:p>
          <a:p>
            <a:pPr defTabSz="1219170">
              <a:spcBef>
                <a:spcPts val="7"/>
              </a:spcBef>
            </a:pPr>
            <a:endParaRPr sz="2133">
              <a:solidFill>
                <a:prstClr val="black"/>
              </a:solidFill>
              <a:latin typeface="Times New Roman"/>
              <a:cs typeface="Times New Roman"/>
            </a:endParaRPr>
          </a:p>
          <a:p>
            <a:pPr marL="3387" algn="ctr" defTabSz="1219170"/>
            <a:r>
              <a:rPr sz="1867" spc="-7" dirty="0">
                <a:solidFill>
                  <a:prstClr val="black"/>
                </a:solidFill>
                <a:latin typeface="Arial"/>
                <a:cs typeface="Arial"/>
              </a:rPr>
              <a:t>for </a:t>
            </a:r>
            <a:r>
              <a:rPr sz="1867" dirty="0">
                <a:solidFill>
                  <a:prstClr val="black"/>
                </a:solidFill>
                <a:latin typeface="Arial"/>
                <a:cs typeface="Arial"/>
              </a:rPr>
              <a:t>risk</a:t>
            </a:r>
            <a:r>
              <a:rPr sz="1867" spc="-67" dirty="0">
                <a:solidFill>
                  <a:prstClr val="black"/>
                </a:solidFill>
                <a:latin typeface="Arial"/>
                <a:cs typeface="Arial"/>
              </a:rPr>
              <a:t> </a:t>
            </a:r>
            <a:r>
              <a:rPr sz="1867" dirty="0">
                <a:solidFill>
                  <a:prstClr val="black"/>
                </a:solidFill>
                <a:latin typeface="Arial"/>
                <a:cs typeface="Arial"/>
              </a:rPr>
              <a:t>minimization</a:t>
            </a:r>
            <a:endParaRPr sz="1867">
              <a:solidFill>
                <a:prstClr val="black"/>
              </a:solidFill>
              <a:latin typeface="Arial"/>
              <a:cs typeface="Arial"/>
            </a:endParaRPr>
          </a:p>
        </p:txBody>
      </p:sp>
      <p:sp>
        <p:nvSpPr>
          <p:cNvPr id="14" name="object 14"/>
          <p:cNvSpPr/>
          <p:nvPr/>
        </p:nvSpPr>
        <p:spPr>
          <a:xfrm>
            <a:off x="219265" y="4507025"/>
            <a:ext cx="7150947" cy="1372447"/>
          </a:xfrm>
          <a:custGeom>
            <a:avLst/>
            <a:gdLst/>
            <a:ahLst/>
            <a:cxnLst/>
            <a:rect l="l" t="t" r="r" b="b"/>
            <a:pathLst>
              <a:path w="5363210" h="1029335">
                <a:moveTo>
                  <a:pt x="0" y="0"/>
                </a:moveTo>
                <a:lnTo>
                  <a:pt x="5362789" y="0"/>
                </a:lnTo>
                <a:lnTo>
                  <a:pt x="5362789" y="1028997"/>
                </a:lnTo>
                <a:lnTo>
                  <a:pt x="0" y="1028997"/>
                </a:lnTo>
                <a:lnTo>
                  <a:pt x="0" y="0"/>
                </a:lnTo>
                <a:close/>
              </a:path>
            </a:pathLst>
          </a:custGeom>
          <a:solidFill>
            <a:srgbClr val="FFFFFF"/>
          </a:solidFill>
        </p:spPr>
        <p:txBody>
          <a:bodyPr wrap="square" lIns="0" tIns="0" rIns="0" bIns="0" rtlCol="0"/>
          <a:lstStyle/>
          <a:p>
            <a:pPr defTabSz="1219170"/>
            <a:endParaRPr sz="2400">
              <a:solidFill>
                <a:prstClr val="black"/>
              </a:solidFill>
              <a:latin typeface="Calibri"/>
            </a:endParaRPr>
          </a:p>
        </p:txBody>
      </p:sp>
      <p:sp>
        <p:nvSpPr>
          <p:cNvPr id="15" name="object 15"/>
          <p:cNvSpPr/>
          <p:nvPr/>
        </p:nvSpPr>
        <p:spPr>
          <a:xfrm>
            <a:off x="219265" y="4507025"/>
            <a:ext cx="7150947" cy="1372447"/>
          </a:xfrm>
          <a:custGeom>
            <a:avLst/>
            <a:gdLst/>
            <a:ahLst/>
            <a:cxnLst/>
            <a:rect l="l" t="t" r="r" b="b"/>
            <a:pathLst>
              <a:path w="5363210" h="1029335">
                <a:moveTo>
                  <a:pt x="0" y="0"/>
                </a:moveTo>
                <a:lnTo>
                  <a:pt x="5362789" y="0"/>
                </a:lnTo>
                <a:lnTo>
                  <a:pt x="5362789" y="1028997"/>
                </a:lnTo>
                <a:lnTo>
                  <a:pt x="0" y="1028997"/>
                </a:lnTo>
                <a:lnTo>
                  <a:pt x="0" y="0"/>
                </a:lnTo>
                <a:close/>
              </a:path>
            </a:pathLst>
          </a:custGeom>
          <a:ln w="9524">
            <a:solidFill>
              <a:srgbClr val="FFFFFF"/>
            </a:solidFill>
          </a:ln>
        </p:spPr>
        <p:txBody>
          <a:bodyPr wrap="square" lIns="0" tIns="0" rIns="0" bIns="0" rtlCol="0"/>
          <a:lstStyle/>
          <a:p>
            <a:pPr defTabSz="1219170"/>
            <a:endParaRPr sz="2400">
              <a:solidFill>
                <a:prstClr val="black"/>
              </a:solidFill>
              <a:latin typeface="Calibri"/>
            </a:endParaRPr>
          </a:p>
        </p:txBody>
      </p:sp>
      <p:sp>
        <p:nvSpPr>
          <p:cNvPr id="16" name="object 16"/>
          <p:cNvSpPr/>
          <p:nvPr/>
        </p:nvSpPr>
        <p:spPr>
          <a:xfrm>
            <a:off x="436733" y="4405424"/>
            <a:ext cx="8496183" cy="1042397"/>
          </a:xfrm>
          <a:prstGeom prst="rect">
            <a:avLst/>
          </a:prstGeom>
          <a:blipFill>
            <a:blip r:embed="rId5" cstate="print"/>
            <a:stretch>
              <a:fillRect/>
            </a:stretch>
          </a:blipFill>
        </p:spPr>
        <p:txBody>
          <a:bodyPr wrap="square" lIns="0" tIns="0" rIns="0" bIns="0" rtlCol="0"/>
          <a:lstStyle/>
          <a:p>
            <a:pPr defTabSz="1219170"/>
            <a:endParaRPr sz="2400">
              <a:solidFill>
                <a:prstClr val="black"/>
              </a:solidFill>
              <a:latin typeface="Calibri"/>
            </a:endParaRPr>
          </a:p>
        </p:txBody>
      </p:sp>
    </p:spTree>
    <p:extLst>
      <p:ext uri="{BB962C8B-B14F-4D97-AF65-F5344CB8AC3E}">
        <p14:creationId xmlns:p14="http://schemas.microsoft.com/office/powerpoint/2010/main" val="30268527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sldNum" sz="quarter" idx="7"/>
          </p:nvPr>
        </p:nvSpPr>
        <p:spPr>
          <a:xfrm>
            <a:off x="15588992" y="8494332"/>
            <a:ext cx="342052" cy="205976"/>
          </a:xfrm>
          <a:prstGeom prst="rect">
            <a:avLst/>
          </a:prstGeom>
        </p:spPr>
        <p:txBody>
          <a:bodyPr vert="horz" wrap="square" lIns="0" tIns="847" rIns="0" bIns="0" rtlCol="0">
            <a:spAutoFit/>
          </a:bodyPr>
          <a:lstStyle/>
          <a:p>
            <a:pPr marL="33866" defTabSz="1219170">
              <a:spcBef>
                <a:spcPts val="7"/>
              </a:spcBef>
            </a:pPr>
            <a:fld id="{81D60167-4931-47E6-BA6A-407CBD079E47}" type="slidenum">
              <a:rPr dirty="0"/>
              <a:pPr marL="33866" defTabSz="1219170">
                <a:spcBef>
                  <a:spcPts val="7"/>
                </a:spcBef>
              </a:pPr>
              <a:t>8</a:t>
            </a:fld>
            <a:endParaRPr dirty="0"/>
          </a:p>
        </p:txBody>
      </p:sp>
      <p:sp>
        <p:nvSpPr>
          <p:cNvPr id="2" name="object 2"/>
          <p:cNvSpPr txBox="1">
            <a:spLocks noGrp="1"/>
          </p:cNvSpPr>
          <p:nvPr>
            <p:ph type="title"/>
          </p:nvPr>
        </p:nvSpPr>
        <p:spPr>
          <a:xfrm>
            <a:off x="512965" y="671767"/>
            <a:ext cx="6578600" cy="591551"/>
          </a:xfrm>
          <a:prstGeom prst="rect">
            <a:avLst/>
          </a:prstGeom>
        </p:spPr>
        <p:txBody>
          <a:bodyPr vert="horz" wrap="square" lIns="0" tIns="16933" rIns="0" bIns="0" rtlCol="0">
            <a:spAutoFit/>
          </a:bodyPr>
          <a:lstStyle/>
          <a:p>
            <a:pPr marL="16933">
              <a:spcBef>
                <a:spcPts val="133"/>
              </a:spcBef>
            </a:pPr>
            <a:r>
              <a:rPr spc="-7" dirty="0"/>
              <a:t>Learning procedure:</a:t>
            </a:r>
            <a:r>
              <a:rPr spc="-133" dirty="0"/>
              <a:t> </a:t>
            </a:r>
            <a:r>
              <a:rPr spc="-7" dirty="0"/>
              <a:t>settings</a:t>
            </a:r>
          </a:p>
        </p:txBody>
      </p:sp>
      <p:sp>
        <p:nvSpPr>
          <p:cNvPr id="3" name="object 3"/>
          <p:cNvSpPr txBox="1"/>
          <p:nvPr/>
        </p:nvSpPr>
        <p:spPr>
          <a:xfrm>
            <a:off x="1100398" y="1537691"/>
            <a:ext cx="6499860" cy="4370107"/>
          </a:xfrm>
          <a:prstGeom prst="rect">
            <a:avLst/>
          </a:prstGeom>
        </p:spPr>
        <p:txBody>
          <a:bodyPr vert="horz" wrap="square" lIns="0" tIns="99060" rIns="0" bIns="0" rtlCol="0">
            <a:spAutoFit/>
          </a:bodyPr>
          <a:lstStyle/>
          <a:p>
            <a:pPr marL="16933" defTabSz="1219170">
              <a:spcBef>
                <a:spcPts val="780"/>
              </a:spcBef>
            </a:pPr>
            <a:r>
              <a:rPr sz="2667" b="1" spc="-7" dirty="0">
                <a:solidFill>
                  <a:prstClr val="black"/>
                </a:solidFill>
                <a:latin typeface="Arial"/>
                <a:cs typeface="Arial"/>
              </a:rPr>
              <a:t>Settings:</a:t>
            </a:r>
            <a:endParaRPr sz="2667">
              <a:solidFill>
                <a:prstClr val="black"/>
              </a:solidFill>
              <a:latin typeface="Arial"/>
              <a:cs typeface="Arial"/>
            </a:endParaRPr>
          </a:p>
          <a:p>
            <a:pPr marL="626518" indent="-469042" defTabSz="1219170">
              <a:spcBef>
                <a:spcPts val="527"/>
              </a:spcBef>
              <a:buFontTx/>
              <a:buChar char="●"/>
              <a:tabLst>
                <a:tab pos="625671" algn="l"/>
                <a:tab pos="626518" algn="l"/>
              </a:tabLst>
            </a:pPr>
            <a:r>
              <a:rPr sz="2133" spc="-7" dirty="0">
                <a:solidFill>
                  <a:prstClr val="black"/>
                </a:solidFill>
                <a:latin typeface="Arial"/>
                <a:cs typeface="Arial"/>
              </a:rPr>
              <a:t>batch </a:t>
            </a:r>
            <a:r>
              <a:rPr sz="2133" dirty="0">
                <a:solidFill>
                  <a:prstClr val="black"/>
                </a:solidFill>
                <a:latin typeface="Arial"/>
                <a:cs typeface="Arial"/>
              </a:rPr>
              <a:t>size:</a:t>
            </a:r>
            <a:r>
              <a:rPr sz="2133" spc="-13" dirty="0">
                <a:solidFill>
                  <a:prstClr val="black"/>
                </a:solidFill>
                <a:latin typeface="Arial"/>
                <a:cs typeface="Arial"/>
              </a:rPr>
              <a:t> </a:t>
            </a:r>
            <a:r>
              <a:rPr sz="2133" spc="-7" dirty="0">
                <a:solidFill>
                  <a:prstClr val="black"/>
                </a:solidFill>
                <a:latin typeface="Arial"/>
                <a:cs typeface="Arial"/>
              </a:rPr>
              <a:t>256</a:t>
            </a:r>
            <a:endParaRPr sz="2133">
              <a:solidFill>
                <a:prstClr val="black"/>
              </a:solidFill>
              <a:latin typeface="Arial"/>
              <a:cs typeface="Arial"/>
            </a:endParaRPr>
          </a:p>
          <a:p>
            <a:pPr marL="626518" indent="-469042" defTabSz="1219170">
              <a:spcBef>
                <a:spcPts val="339"/>
              </a:spcBef>
              <a:buFontTx/>
              <a:buChar char="●"/>
              <a:tabLst>
                <a:tab pos="625671" algn="l"/>
                <a:tab pos="626518" algn="l"/>
              </a:tabLst>
            </a:pPr>
            <a:r>
              <a:rPr sz="2133" spc="-7" dirty="0">
                <a:solidFill>
                  <a:prstClr val="black"/>
                </a:solidFill>
                <a:latin typeface="Arial"/>
                <a:cs typeface="Arial"/>
              </a:rPr>
              <a:t>learning </a:t>
            </a:r>
            <a:r>
              <a:rPr sz="2133" dirty="0">
                <a:solidFill>
                  <a:prstClr val="black"/>
                </a:solidFill>
                <a:latin typeface="Arial"/>
                <a:cs typeface="Arial"/>
              </a:rPr>
              <a:t>rate:</a:t>
            </a:r>
            <a:r>
              <a:rPr sz="2133" spc="-13" dirty="0">
                <a:solidFill>
                  <a:prstClr val="black"/>
                </a:solidFill>
                <a:latin typeface="Arial"/>
                <a:cs typeface="Arial"/>
              </a:rPr>
              <a:t> </a:t>
            </a:r>
            <a:r>
              <a:rPr sz="2133" spc="-7" dirty="0">
                <a:solidFill>
                  <a:prstClr val="black"/>
                </a:solidFill>
                <a:latin typeface="Arial"/>
                <a:cs typeface="Arial"/>
              </a:rPr>
              <a:t>6.25e-5</a:t>
            </a:r>
            <a:endParaRPr sz="2133">
              <a:solidFill>
                <a:prstClr val="black"/>
              </a:solidFill>
              <a:latin typeface="Arial"/>
              <a:cs typeface="Arial"/>
            </a:endParaRPr>
          </a:p>
          <a:p>
            <a:pPr marL="626518" indent="-469042" defTabSz="1219170">
              <a:spcBef>
                <a:spcPts val="339"/>
              </a:spcBef>
              <a:buFontTx/>
              <a:buChar char="●"/>
              <a:tabLst>
                <a:tab pos="625671" algn="l"/>
                <a:tab pos="626518" algn="l"/>
              </a:tabLst>
            </a:pPr>
            <a:r>
              <a:rPr sz="2133" spc="-7" dirty="0">
                <a:solidFill>
                  <a:prstClr val="black"/>
                </a:solidFill>
                <a:latin typeface="Arial"/>
                <a:cs typeface="Arial"/>
              </a:rPr>
              <a:t>warmup:</a:t>
            </a:r>
            <a:r>
              <a:rPr sz="2133" spc="-13" dirty="0">
                <a:solidFill>
                  <a:prstClr val="black"/>
                </a:solidFill>
                <a:latin typeface="Arial"/>
                <a:cs typeface="Arial"/>
              </a:rPr>
              <a:t> </a:t>
            </a:r>
            <a:r>
              <a:rPr sz="2133" spc="-7" dirty="0">
                <a:solidFill>
                  <a:prstClr val="black"/>
                </a:solidFill>
                <a:latin typeface="Arial"/>
                <a:cs typeface="Arial"/>
              </a:rPr>
              <a:t>16000</a:t>
            </a:r>
            <a:endParaRPr sz="2133">
              <a:solidFill>
                <a:prstClr val="black"/>
              </a:solidFill>
              <a:latin typeface="Arial"/>
              <a:cs typeface="Arial"/>
            </a:endParaRPr>
          </a:p>
          <a:p>
            <a:pPr marL="626518" indent="-469042" defTabSz="1219170">
              <a:spcBef>
                <a:spcPts val="339"/>
              </a:spcBef>
              <a:buFontTx/>
              <a:buChar char="●"/>
              <a:tabLst>
                <a:tab pos="625671" algn="l"/>
                <a:tab pos="626518" algn="l"/>
              </a:tabLst>
            </a:pPr>
            <a:r>
              <a:rPr sz="2133" spc="-7" dirty="0">
                <a:solidFill>
                  <a:prstClr val="black"/>
                </a:solidFill>
                <a:latin typeface="Arial"/>
                <a:cs typeface="Arial"/>
              </a:rPr>
              <a:t>label </a:t>
            </a:r>
            <a:r>
              <a:rPr sz="2133" dirty="0">
                <a:solidFill>
                  <a:prstClr val="black"/>
                </a:solidFill>
                <a:latin typeface="Arial"/>
                <a:cs typeface="Arial"/>
              </a:rPr>
              <a:t>smoothing:</a:t>
            </a:r>
            <a:r>
              <a:rPr sz="2133" spc="-13" dirty="0">
                <a:solidFill>
                  <a:prstClr val="black"/>
                </a:solidFill>
                <a:latin typeface="Arial"/>
                <a:cs typeface="Arial"/>
              </a:rPr>
              <a:t> </a:t>
            </a:r>
            <a:r>
              <a:rPr sz="2133" spc="-7" dirty="0">
                <a:solidFill>
                  <a:prstClr val="black"/>
                </a:solidFill>
                <a:latin typeface="Arial"/>
                <a:cs typeface="Arial"/>
              </a:rPr>
              <a:t>0.1</a:t>
            </a:r>
            <a:endParaRPr sz="2133">
              <a:solidFill>
                <a:prstClr val="black"/>
              </a:solidFill>
              <a:latin typeface="Arial"/>
              <a:cs typeface="Arial"/>
            </a:endParaRPr>
          </a:p>
          <a:p>
            <a:pPr marL="626518" indent="-469042" defTabSz="1219170">
              <a:spcBef>
                <a:spcPts val="339"/>
              </a:spcBef>
              <a:buFontTx/>
              <a:buChar char="●"/>
              <a:tabLst>
                <a:tab pos="625671" algn="l"/>
                <a:tab pos="626518" algn="l"/>
              </a:tabLst>
            </a:pPr>
            <a:r>
              <a:rPr sz="2133" spc="-7" dirty="0">
                <a:solidFill>
                  <a:prstClr val="black"/>
                </a:solidFill>
                <a:latin typeface="Arial"/>
                <a:cs typeface="Arial"/>
              </a:rPr>
              <a:t>dropout:</a:t>
            </a:r>
            <a:r>
              <a:rPr sz="2133" spc="-13" dirty="0">
                <a:solidFill>
                  <a:prstClr val="black"/>
                </a:solidFill>
                <a:latin typeface="Arial"/>
                <a:cs typeface="Arial"/>
              </a:rPr>
              <a:t> </a:t>
            </a:r>
            <a:r>
              <a:rPr sz="2133" spc="-7" dirty="0">
                <a:solidFill>
                  <a:prstClr val="black"/>
                </a:solidFill>
                <a:latin typeface="Arial"/>
                <a:cs typeface="Arial"/>
              </a:rPr>
              <a:t>0.1</a:t>
            </a:r>
            <a:endParaRPr sz="2133">
              <a:solidFill>
                <a:prstClr val="black"/>
              </a:solidFill>
              <a:latin typeface="Arial"/>
              <a:cs typeface="Arial"/>
            </a:endParaRPr>
          </a:p>
          <a:p>
            <a:pPr defTabSz="1219170">
              <a:buFont typeface="Arial"/>
              <a:buChar char="●"/>
            </a:pPr>
            <a:endParaRPr sz="2400">
              <a:solidFill>
                <a:prstClr val="black"/>
              </a:solidFill>
              <a:latin typeface="Times New Roman"/>
              <a:cs typeface="Times New Roman"/>
            </a:endParaRPr>
          </a:p>
          <a:p>
            <a:pPr defTabSz="1219170">
              <a:spcBef>
                <a:spcPts val="7"/>
              </a:spcBef>
              <a:buFont typeface="Arial"/>
              <a:buChar char="●"/>
            </a:pPr>
            <a:endParaRPr sz="3000">
              <a:solidFill>
                <a:prstClr val="black"/>
              </a:solidFill>
              <a:latin typeface="Times New Roman"/>
              <a:cs typeface="Times New Roman"/>
            </a:endParaRPr>
          </a:p>
          <a:p>
            <a:pPr marL="16933" defTabSz="1219170"/>
            <a:r>
              <a:rPr sz="2667" b="1" spc="-7" dirty="0">
                <a:solidFill>
                  <a:prstClr val="black"/>
                </a:solidFill>
                <a:latin typeface="Arial"/>
                <a:cs typeface="Arial"/>
              </a:rPr>
              <a:t>Training</a:t>
            </a:r>
            <a:r>
              <a:rPr sz="2667" b="1" spc="-13" dirty="0">
                <a:solidFill>
                  <a:prstClr val="black"/>
                </a:solidFill>
                <a:latin typeface="Arial"/>
                <a:cs typeface="Arial"/>
              </a:rPr>
              <a:t> </a:t>
            </a:r>
            <a:r>
              <a:rPr sz="2667" b="1" dirty="0">
                <a:solidFill>
                  <a:prstClr val="black"/>
                </a:solidFill>
                <a:latin typeface="Arial"/>
                <a:cs typeface="Arial"/>
              </a:rPr>
              <a:t>time:</a:t>
            </a:r>
            <a:endParaRPr sz="2667">
              <a:solidFill>
                <a:prstClr val="black"/>
              </a:solidFill>
              <a:latin typeface="Arial"/>
              <a:cs typeface="Arial"/>
            </a:endParaRPr>
          </a:p>
          <a:p>
            <a:pPr marL="626518" indent="-469042" defTabSz="1219170">
              <a:spcBef>
                <a:spcPts val="520"/>
              </a:spcBef>
              <a:buFontTx/>
              <a:buChar char="●"/>
              <a:tabLst>
                <a:tab pos="625671" algn="l"/>
                <a:tab pos="626518" algn="l"/>
              </a:tabLst>
            </a:pPr>
            <a:r>
              <a:rPr sz="2133" spc="-7" dirty="0">
                <a:solidFill>
                  <a:prstClr val="black"/>
                </a:solidFill>
                <a:latin typeface="Arial"/>
                <a:cs typeface="Arial"/>
              </a:rPr>
              <a:t>First </a:t>
            </a:r>
            <a:r>
              <a:rPr sz="2133" dirty="0">
                <a:solidFill>
                  <a:prstClr val="black"/>
                </a:solidFill>
                <a:latin typeface="Arial"/>
                <a:cs typeface="Arial"/>
              </a:rPr>
              <a:t>stage: ~ </a:t>
            </a:r>
            <a:r>
              <a:rPr sz="2133" spc="-7" dirty="0">
                <a:solidFill>
                  <a:prstClr val="black"/>
                </a:solidFill>
                <a:latin typeface="Arial"/>
                <a:cs typeface="Arial"/>
              </a:rPr>
              <a:t>week on Nvidia GTX</a:t>
            </a:r>
            <a:r>
              <a:rPr sz="2133" spc="-60" dirty="0">
                <a:solidFill>
                  <a:prstClr val="black"/>
                </a:solidFill>
                <a:latin typeface="Arial"/>
                <a:cs typeface="Arial"/>
              </a:rPr>
              <a:t> </a:t>
            </a:r>
            <a:r>
              <a:rPr sz="2133" spc="-7" dirty="0">
                <a:solidFill>
                  <a:prstClr val="black"/>
                </a:solidFill>
                <a:latin typeface="Arial"/>
                <a:cs typeface="Arial"/>
              </a:rPr>
              <a:t>1080TI</a:t>
            </a:r>
            <a:endParaRPr sz="2133">
              <a:solidFill>
                <a:prstClr val="black"/>
              </a:solidFill>
              <a:latin typeface="Arial"/>
              <a:cs typeface="Arial"/>
            </a:endParaRPr>
          </a:p>
          <a:p>
            <a:pPr marL="626518" indent="-469042" defTabSz="1219170">
              <a:spcBef>
                <a:spcPts val="339"/>
              </a:spcBef>
              <a:buFontTx/>
              <a:buChar char="●"/>
              <a:tabLst>
                <a:tab pos="625671" algn="l"/>
                <a:tab pos="626518" algn="l"/>
              </a:tabLst>
            </a:pPr>
            <a:r>
              <a:rPr sz="2133" spc="-7" dirty="0">
                <a:solidFill>
                  <a:prstClr val="black"/>
                </a:solidFill>
                <a:latin typeface="Arial"/>
                <a:cs typeface="Arial"/>
              </a:rPr>
              <a:t>Second </a:t>
            </a:r>
            <a:r>
              <a:rPr sz="2133" dirty="0">
                <a:solidFill>
                  <a:prstClr val="black"/>
                </a:solidFill>
                <a:latin typeface="Arial"/>
                <a:cs typeface="Arial"/>
              </a:rPr>
              <a:t>stage: ~ </a:t>
            </a:r>
            <a:r>
              <a:rPr sz="2133" spc="-7" dirty="0">
                <a:solidFill>
                  <a:prstClr val="black"/>
                </a:solidFill>
                <a:latin typeface="Arial"/>
                <a:cs typeface="Arial"/>
              </a:rPr>
              <a:t>two days on Nvidia GTX</a:t>
            </a:r>
            <a:r>
              <a:rPr sz="2133" spc="-113" dirty="0">
                <a:solidFill>
                  <a:prstClr val="black"/>
                </a:solidFill>
                <a:latin typeface="Arial"/>
                <a:cs typeface="Arial"/>
              </a:rPr>
              <a:t> </a:t>
            </a:r>
            <a:r>
              <a:rPr sz="2133" spc="-7" dirty="0">
                <a:solidFill>
                  <a:prstClr val="black"/>
                </a:solidFill>
                <a:latin typeface="Arial"/>
                <a:cs typeface="Arial"/>
              </a:rPr>
              <a:t>1080TI</a:t>
            </a:r>
            <a:endParaRPr sz="2133">
              <a:solidFill>
                <a:prstClr val="black"/>
              </a:solidFill>
              <a:latin typeface="Arial"/>
              <a:cs typeface="Arial"/>
            </a:endParaRPr>
          </a:p>
        </p:txBody>
      </p:sp>
    </p:spTree>
    <p:extLst>
      <p:ext uri="{BB962C8B-B14F-4D97-AF65-F5344CB8AC3E}">
        <p14:creationId xmlns:p14="http://schemas.microsoft.com/office/powerpoint/2010/main" val="8947547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12966" y="671767"/>
            <a:ext cx="2325793" cy="591551"/>
          </a:xfrm>
          <a:prstGeom prst="rect">
            <a:avLst/>
          </a:prstGeom>
        </p:spPr>
        <p:txBody>
          <a:bodyPr vert="horz" wrap="square" lIns="0" tIns="16933" rIns="0" bIns="0" rtlCol="0">
            <a:spAutoFit/>
          </a:bodyPr>
          <a:lstStyle/>
          <a:p>
            <a:pPr marL="16933">
              <a:spcBef>
                <a:spcPts val="133"/>
              </a:spcBef>
            </a:pPr>
            <a:r>
              <a:rPr spc="-7" dirty="0"/>
              <a:t>Heuristics</a:t>
            </a:r>
          </a:p>
        </p:txBody>
      </p:sp>
      <p:sp>
        <p:nvSpPr>
          <p:cNvPr id="3" name="object 3"/>
          <p:cNvSpPr txBox="1"/>
          <p:nvPr/>
        </p:nvSpPr>
        <p:spPr>
          <a:xfrm>
            <a:off x="672531" y="1620453"/>
            <a:ext cx="10328487" cy="3110189"/>
          </a:xfrm>
          <a:prstGeom prst="rect">
            <a:avLst/>
          </a:prstGeom>
        </p:spPr>
        <p:txBody>
          <a:bodyPr vert="horz" wrap="square" lIns="0" tIns="16933" rIns="0" bIns="0" rtlCol="0">
            <a:spAutoFit/>
          </a:bodyPr>
          <a:lstStyle/>
          <a:p>
            <a:pPr marL="16933" defTabSz="1219170">
              <a:spcBef>
                <a:spcPts val="133"/>
              </a:spcBef>
            </a:pPr>
            <a:r>
              <a:rPr sz="2667" b="1" spc="-7" dirty="0">
                <a:solidFill>
                  <a:prstClr val="black"/>
                </a:solidFill>
                <a:latin typeface="Arial"/>
                <a:cs typeface="Arial"/>
              </a:rPr>
              <a:t>Human behavior</a:t>
            </a:r>
            <a:r>
              <a:rPr sz="2667" b="1" spc="-13" dirty="0">
                <a:solidFill>
                  <a:prstClr val="black"/>
                </a:solidFill>
                <a:latin typeface="Arial"/>
                <a:cs typeface="Arial"/>
              </a:rPr>
              <a:t> </a:t>
            </a:r>
            <a:r>
              <a:rPr sz="2667" b="1" spc="-7" dirty="0">
                <a:solidFill>
                  <a:prstClr val="black"/>
                </a:solidFill>
                <a:latin typeface="Arial"/>
                <a:cs typeface="Arial"/>
              </a:rPr>
              <a:t>simulation:</a:t>
            </a:r>
            <a:endParaRPr sz="2667">
              <a:solidFill>
                <a:prstClr val="black"/>
              </a:solidFill>
              <a:latin typeface="Arial"/>
              <a:cs typeface="Arial"/>
            </a:endParaRPr>
          </a:p>
          <a:p>
            <a:pPr defTabSz="1219170">
              <a:spcBef>
                <a:spcPts val="53"/>
              </a:spcBef>
            </a:pPr>
            <a:endParaRPr sz="2667">
              <a:solidFill>
                <a:prstClr val="black"/>
              </a:solidFill>
              <a:latin typeface="Times New Roman"/>
              <a:cs typeface="Times New Roman"/>
            </a:endParaRPr>
          </a:p>
          <a:p>
            <a:pPr marL="626518" indent="-469042" defTabSz="1219170">
              <a:buFontTx/>
              <a:buChar char="●"/>
              <a:tabLst>
                <a:tab pos="625671" algn="l"/>
                <a:tab pos="626518" algn="l"/>
              </a:tabLst>
            </a:pPr>
            <a:r>
              <a:rPr sz="2133" spc="-7" dirty="0">
                <a:solidFill>
                  <a:prstClr val="black"/>
                </a:solidFill>
                <a:latin typeface="Arial"/>
                <a:cs typeface="Arial"/>
              </a:rPr>
              <a:t>Sentiment analysis of human </a:t>
            </a:r>
            <a:r>
              <a:rPr sz="2133" dirty="0">
                <a:solidFill>
                  <a:prstClr val="black"/>
                </a:solidFill>
                <a:latin typeface="Arial"/>
                <a:cs typeface="Arial"/>
              </a:rPr>
              <a:t>replies </a:t>
            </a:r>
            <a:r>
              <a:rPr sz="2133" spc="-7" dirty="0">
                <a:solidFill>
                  <a:prstClr val="black"/>
                </a:solidFill>
                <a:latin typeface="Arial"/>
                <a:cs typeface="Arial"/>
              </a:rPr>
              <a:t>and adding</a:t>
            </a:r>
            <a:r>
              <a:rPr sz="2133" spc="-27" dirty="0">
                <a:solidFill>
                  <a:prstClr val="black"/>
                </a:solidFill>
                <a:latin typeface="Arial"/>
                <a:cs typeface="Arial"/>
              </a:rPr>
              <a:t> </a:t>
            </a:r>
            <a:r>
              <a:rPr sz="2133" spc="-7" dirty="0">
                <a:solidFill>
                  <a:prstClr val="black"/>
                </a:solidFill>
                <a:latin typeface="Arial"/>
                <a:cs typeface="Arial"/>
              </a:rPr>
              <a:t>emoji</a:t>
            </a:r>
            <a:endParaRPr sz="2133">
              <a:solidFill>
                <a:prstClr val="black"/>
              </a:solidFill>
              <a:latin typeface="Arial"/>
              <a:cs typeface="Arial"/>
            </a:endParaRPr>
          </a:p>
          <a:p>
            <a:pPr marL="626518" indent="-469042" defTabSz="1219170">
              <a:spcBef>
                <a:spcPts val="1240"/>
              </a:spcBef>
              <a:buFontTx/>
              <a:buChar char="●"/>
              <a:tabLst>
                <a:tab pos="625671" algn="l"/>
                <a:tab pos="626518" algn="l"/>
              </a:tabLst>
            </a:pPr>
            <a:r>
              <a:rPr sz="2133" dirty="0">
                <a:solidFill>
                  <a:prstClr val="black"/>
                </a:solidFill>
                <a:latin typeface="Arial"/>
                <a:cs typeface="Arial"/>
              </a:rPr>
              <a:t>Mistake correction (spell, cycle conversation,</a:t>
            </a:r>
            <a:r>
              <a:rPr sz="2133" spc="-47" dirty="0">
                <a:solidFill>
                  <a:prstClr val="black"/>
                </a:solidFill>
                <a:latin typeface="Arial"/>
                <a:cs typeface="Arial"/>
              </a:rPr>
              <a:t> </a:t>
            </a:r>
            <a:r>
              <a:rPr sz="2133" spc="-7" dirty="0">
                <a:solidFill>
                  <a:prstClr val="black"/>
                </a:solidFill>
                <a:latin typeface="Arial"/>
                <a:cs typeface="Arial"/>
              </a:rPr>
              <a:t>...)</a:t>
            </a:r>
            <a:endParaRPr sz="2133">
              <a:solidFill>
                <a:prstClr val="black"/>
              </a:solidFill>
              <a:latin typeface="Arial"/>
              <a:cs typeface="Arial"/>
            </a:endParaRPr>
          </a:p>
          <a:p>
            <a:pPr marL="626518" indent="-469042" defTabSz="1219170">
              <a:spcBef>
                <a:spcPts val="1240"/>
              </a:spcBef>
              <a:buFontTx/>
              <a:buChar char="●"/>
              <a:tabLst>
                <a:tab pos="625671" algn="l"/>
                <a:tab pos="626518" algn="l"/>
              </a:tabLst>
            </a:pPr>
            <a:r>
              <a:rPr sz="2133" spc="-7" dirty="0">
                <a:solidFill>
                  <a:prstClr val="black"/>
                </a:solidFill>
                <a:latin typeface="Arial"/>
                <a:cs typeface="Arial"/>
              </a:rPr>
              <a:t>Questions from </a:t>
            </a:r>
            <a:r>
              <a:rPr sz="2133" dirty="0">
                <a:solidFill>
                  <a:prstClr val="black"/>
                </a:solidFill>
                <a:latin typeface="Arial"/>
                <a:cs typeface="Arial"/>
              </a:rPr>
              <a:t>retrieval model </a:t>
            </a:r>
            <a:r>
              <a:rPr sz="2133" spc="-7" dirty="0">
                <a:solidFill>
                  <a:prstClr val="black"/>
                </a:solidFill>
                <a:latin typeface="Arial"/>
                <a:cs typeface="Arial"/>
              </a:rPr>
              <a:t>to find out additional information about an</a:t>
            </a:r>
            <a:r>
              <a:rPr sz="2133" spc="-93" dirty="0">
                <a:solidFill>
                  <a:prstClr val="black"/>
                </a:solidFill>
                <a:latin typeface="Arial"/>
                <a:cs typeface="Arial"/>
              </a:rPr>
              <a:t> </a:t>
            </a:r>
            <a:r>
              <a:rPr sz="2133" spc="-7" dirty="0">
                <a:solidFill>
                  <a:prstClr val="black"/>
                </a:solidFill>
                <a:latin typeface="Arial"/>
                <a:cs typeface="Arial"/>
              </a:rPr>
              <a:t>interest</a:t>
            </a:r>
            <a:endParaRPr sz="2133">
              <a:solidFill>
                <a:prstClr val="black"/>
              </a:solidFill>
              <a:latin typeface="Arial"/>
              <a:cs typeface="Arial"/>
            </a:endParaRPr>
          </a:p>
          <a:p>
            <a:pPr defTabSz="1219170">
              <a:spcBef>
                <a:spcPts val="53"/>
              </a:spcBef>
            </a:pPr>
            <a:endParaRPr sz="3533">
              <a:solidFill>
                <a:prstClr val="black"/>
              </a:solidFill>
              <a:latin typeface="Times New Roman"/>
              <a:cs typeface="Times New Roman"/>
            </a:endParaRPr>
          </a:p>
          <a:p>
            <a:pPr marL="16933" defTabSz="1219170"/>
            <a:r>
              <a:rPr sz="2667" b="1" spc="-7" dirty="0">
                <a:solidFill>
                  <a:prstClr val="black"/>
                </a:solidFill>
                <a:latin typeface="Arial"/>
                <a:cs typeface="Arial"/>
              </a:rPr>
              <a:t>Turned off: decrease automated evaluation</a:t>
            </a:r>
            <a:r>
              <a:rPr sz="2667" b="1" spc="-27" dirty="0">
                <a:solidFill>
                  <a:prstClr val="black"/>
                </a:solidFill>
                <a:latin typeface="Arial"/>
                <a:cs typeface="Arial"/>
              </a:rPr>
              <a:t> </a:t>
            </a:r>
            <a:r>
              <a:rPr sz="2667" b="1" spc="-7" dirty="0">
                <a:solidFill>
                  <a:prstClr val="black"/>
                </a:solidFill>
                <a:latin typeface="Arial"/>
                <a:cs typeface="Arial"/>
              </a:rPr>
              <a:t>metrics</a:t>
            </a:r>
            <a:endParaRPr sz="2667">
              <a:solidFill>
                <a:prstClr val="black"/>
              </a:solidFill>
              <a:latin typeface="Arial"/>
              <a:cs typeface="Arial"/>
            </a:endParaRPr>
          </a:p>
        </p:txBody>
      </p:sp>
      <p:sp>
        <p:nvSpPr>
          <p:cNvPr id="4" name="object 4"/>
          <p:cNvSpPr/>
          <p:nvPr/>
        </p:nvSpPr>
        <p:spPr>
          <a:xfrm>
            <a:off x="9208327" y="1284419"/>
            <a:ext cx="1540872" cy="1538215"/>
          </a:xfrm>
          <a:prstGeom prst="rect">
            <a:avLst/>
          </a:prstGeom>
          <a:blipFill>
            <a:blip r:embed="rId2" cstate="print"/>
            <a:stretch>
              <a:fillRect/>
            </a:stretch>
          </a:blipFill>
        </p:spPr>
        <p:txBody>
          <a:bodyPr wrap="square" lIns="0" tIns="0" rIns="0" bIns="0" rtlCol="0"/>
          <a:lstStyle/>
          <a:p>
            <a:pPr defTabSz="1219170"/>
            <a:endParaRPr sz="2400">
              <a:solidFill>
                <a:prstClr val="black"/>
              </a:solidFill>
              <a:latin typeface="Calibri"/>
            </a:endParaRPr>
          </a:p>
        </p:txBody>
      </p:sp>
      <p:sp>
        <p:nvSpPr>
          <p:cNvPr id="5" name="object 5"/>
          <p:cNvSpPr txBox="1">
            <a:spLocks noGrp="1"/>
          </p:cNvSpPr>
          <p:nvPr>
            <p:ph type="sldNum" sz="quarter" idx="7"/>
          </p:nvPr>
        </p:nvSpPr>
        <p:spPr>
          <a:xfrm>
            <a:off x="15588992" y="8494332"/>
            <a:ext cx="342052" cy="205976"/>
          </a:xfrm>
          <a:prstGeom prst="rect">
            <a:avLst/>
          </a:prstGeom>
        </p:spPr>
        <p:txBody>
          <a:bodyPr vert="horz" wrap="square" lIns="0" tIns="847" rIns="0" bIns="0" rtlCol="0">
            <a:spAutoFit/>
          </a:bodyPr>
          <a:lstStyle/>
          <a:p>
            <a:pPr marL="33866" defTabSz="1219170">
              <a:spcBef>
                <a:spcPts val="7"/>
              </a:spcBef>
            </a:pPr>
            <a:fld id="{81D60167-4931-47E6-BA6A-407CBD079E47}" type="slidenum">
              <a:rPr dirty="0"/>
              <a:pPr marL="33866" defTabSz="1219170">
                <a:spcBef>
                  <a:spcPts val="7"/>
                </a:spcBef>
              </a:pPr>
              <a:t>9</a:t>
            </a:fld>
            <a:endParaRPr dirty="0"/>
          </a:p>
        </p:txBody>
      </p:sp>
    </p:spTree>
    <p:extLst>
      <p:ext uri="{BB962C8B-B14F-4D97-AF65-F5344CB8AC3E}">
        <p14:creationId xmlns:p14="http://schemas.microsoft.com/office/powerpoint/2010/main" val="2819141434"/>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3C78D8"/>
      </a:lt1>
      <a:dk2>
        <a:srgbClr val="A7A7A7"/>
      </a:dk2>
      <a:lt2>
        <a:srgbClr val="535353"/>
      </a:lt2>
      <a:accent1>
        <a:srgbClr val="FFAB40"/>
      </a:accent1>
      <a:accent2>
        <a:srgbClr val="212121"/>
      </a:accent2>
      <a:accent3>
        <a:srgbClr val="78909C"/>
      </a:accent3>
      <a:accent4>
        <a:srgbClr val="8F6024"/>
      </a:accent4>
      <a:accent5>
        <a:srgbClr val="0097A7"/>
      </a:accent5>
      <a:accent6>
        <a:srgbClr val="EEFF41"/>
      </a:accent6>
      <a:hlink>
        <a:srgbClr val="0000FF"/>
      </a:hlink>
      <a:folHlink>
        <a:srgbClr val="FF00FF"/>
      </a:folHlink>
    </a:clrScheme>
    <a:fontScheme name="Simple Light">
      <a:majorFont>
        <a:latin typeface="Arial"/>
        <a:ea typeface="Arial"/>
        <a:cs typeface="Arial"/>
      </a:majorFont>
      <a:minorFont>
        <a:latin typeface="Helvetica"/>
        <a:ea typeface="Helvetica"/>
        <a:cs typeface="Helvetica"/>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C78D8"/>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主题5">
  <a:themeElements>
    <a:clrScheme name="地铁">
      <a:dk1>
        <a:srgbClr val="000000"/>
      </a:dk1>
      <a:lt1>
        <a:srgbClr val="FFFFFF"/>
      </a:lt1>
      <a:dk2>
        <a:srgbClr val="44546A"/>
      </a:dk2>
      <a:lt2>
        <a:srgbClr val="E7E6E6"/>
      </a:lt2>
      <a:accent1>
        <a:srgbClr val="010E23"/>
      </a:accent1>
      <a:accent2>
        <a:srgbClr val="05132C"/>
      </a:accent2>
      <a:accent3>
        <a:srgbClr val="145579"/>
      </a:accent3>
      <a:accent4>
        <a:srgbClr val="0A6799"/>
      </a:accent4>
      <a:accent5>
        <a:srgbClr val="4586A5"/>
      </a:accent5>
      <a:accent6>
        <a:srgbClr val="215E8B"/>
      </a:accent6>
      <a:hlink>
        <a:srgbClr val="0563C1"/>
      </a:hlink>
      <a:folHlink>
        <a:srgbClr val="954F72"/>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11406</TotalTime>
  <Words>6766</Words>
  <Application>Microsoft Macintosh PowerPoint</Application>
  <PresentationFormat>Widescreen</PresentationFormat>
  <Paragraphs>867</Paragraphs>
  <Slides>56</Slides>
  <Notes>43</Notes>
  <HiddenSlides>0</HiddenSlides>
  <MMClips>0</MMClips>
  <ScaleCrop>false</ScaleCrop>
  <HeadingPairs>
    <vt:vector size="6" baseType="variant">
      <vt:variant>
        <vt:lpstr>Fonts Used</vt:lpstr>
      </vt:variant>
      <vt:variant>
        <vt:i4>20</vt:i4>
      </vt:variant>
      <vt:variant>
        <vt:lpstr>Theme</vt:lpstr>
      </vt:variant>
      <vt:variant>
        <vt:i4>6</vt:i4>
      </vt:variant>
      <vt:variant>
        <vt:lpstr>Slide Titles</vt:lpstr>
      </vt:variant>
      <vt:variant>
        <vt:i4>56</vt:i4>
      </vt:variant>
    </vt:vector>
  </HeadingPairs>
  <TitlesOfParts>
    <vt:vector size="82" baseType="lpstr">
      <vt:lpstr>Arial Unicode MS</vt:lpstr>
      <vt:lpstr>等线</vt:lpstr>
      <vt:lpstr>微软雅黑</vt:lpstr>
      <vt:lpstr>宋体</vt:lpstr>
      <vt:lpstr>Apple Color Emoji</vt:lpstr>
      <vt:lpstr>Arial</vt:lpstr>
      <vt:lpstr>Calibri</vt:lpstr>
      <vt:lpstr>Cambria Math</vt:lpstr>
      <vt:lpstr>Century Gothic</vt:lpstr>
      <vt:lpstr>Courier New</vt:lpstr>
      <vt:lpstr>DejaVu Sans</vt:lpstr>
      <vt:lpstr>Georgia</vt:lpstr>
      <vt:lpstr>Helvetica</vt:lpstr>
      <vt:lpstr>Helvetica Neue</vt:lpstr>
      <vt:lpstr>Helvetica Neue Light</vt:lpstr>
      <vt:lpstr>Helvetica Neue Medium</vt:lpstr>
      <vt:lpstr>Roboto</vt:lpstr>
      <vt:lpstr>Times New Roman</vt:lpstr>
      <vt:lpstr>Wingdings</vt:lpstr>
      <vt:lpstr>Wingdings 2</vt:lpstr>
      <vt:lpstr>Civic</vt:lpstr>
      <vt:lpstr>1_Office Theme</vt:lpstr>
      <vt:lpstr>2_Office Theme</vt:lpstr>
      <vt:lpstr>Simple Light</vt:lpstr>
      <vt:lpstr>主题5</vt:lpstr>
      <vt:lpstr>Office Theme</vt:lpstr>
      <vt:lpstr>The Conversational Intelligence Challenge 2</vt:lpstr>
      <vt:lpstr>Challenge</vt:lpstr>
      <vt:lpstr>Datasets</vt:lpstr>
      <vt:lpstr>Base architecture</vt:lpstr>
      <vt:lpstr>Our architecture</vt:lpstr>
      <vt:lpstr>Our architecture: pretrained model</vt:lpstr>
      <vt:lpstr>Learning procedure: loss functions</vt:lpstr>
      <vt:lpstr>Learning procedure: settings</vt:lpstr>
      <vt:lpstr>Heuristics</vt:lpstr>
      <vt:lpstr>Results: score</vt:lpstr>
      <vt:lpstr>Results: dialog examples</vt:lpstr>
      <vt:lpstr>Future improvements</vt:lpstr>
      <vt:lpstr>Transfer-Transfo: A Transfer Learning Approach for Neural Network Conversational Agents</vt:lpstr>
      <vt:lpstr>The Conversational Intelligence Challenge 2 (NeurIPS 2018 competition)</vt:lpstr>
      <vt:lpstr>A Generative Transformer Model for Chit-Chat 🤖</vt:lpstr>
      <vt:lpstr>Training a Neural Network Model for Chit-Chat</vt:lpstr>
      <vt:lpstr>PowerPoint Presentation</vt:lpstr>
      <vt:lpstr>Step 1: Pre-training – Learn Natural Language Generation 🦄</vt:lpstr>
      <vt:lpstr>PowerPoint Presentation</vt:lpstr>
      <vt:lpstr>Encoding a Dialog and a Persona</vt:lpstr>
      <vt:lpstr>Encoding a Dialog and a Persona</vt:lpstr>
      <vt:lpstr>Encoding a Dialog and a Persona</vt:lpstr>
      <vt:lpstr>Semantic Learning on Dialog Utterances</vt:lpstr>
      <vt:lpstr>PowerPoint Presentation</vt:lpstr>
      <vt:lpstr>That’s it for today Thanks for listening!</vt:lpstr>
      <vt:lpstr>PowerPoint Presentation</vt:lpstr>
      <vt:lpstr>Overview of ConvAI2</vt:lpstr>
      <vt:lpstr>Our Baseline</vt:lpstr>
      <vt:lpstr>PowerPoint Presentation</vt:lpstr>
      <vt:lpstr>PowerPoint Presentation</vt:lpstr>
      <vt:lpstr>PowerPoint Presentation</vt:lpstr>
      <vt:lpstr>Data Augmentation</vt:lpstr>
      <vt:lpstr>Experiment Results</vt:lpstr>
      <vt:lpstr>Future Work</vt:lpstr>
      <vt:lpstr>PowerPoint Presentation</vt:lpstr>
      <vt:lpstr>Experiment Results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ConvAI2 Competition: Results and Analysis</dc:title>
  <dc:creator>Emily Dinan</dc:creator>
  <cp:lastModifiedBy>Emily Dinan</cp:lastModifiedBy>
  <cp:revision>142</cp:revision>
  <dcterms:created xsi:type="dcterms:W3CDTF">2018-11-26T14:27:09Z</dcterms:created>
  <dcterms:modified xsi:type="dcterms:W3CDTF">2018-12-12T18:56:32Z</dcterms:modified>
</cp:coreProperties>
</file>